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15"/>
  </p:notesMasterIdLst>
  <p:sldIdLst>
    <p:sldId id="268" r:id="rId5"/>
    <p:sldId id="2147480862" r:id="rId6"/>
    <p:sldId id="2147473889" r:id="rId7"/>
    <p:sldId id="2147480835" r:id="rId8"/>
    <p:sldId id="2147480846" r:id="rId9"/>
    <p:sldId id="2147480860" r:id="rId10"/>
    <p:sldId id="2147480857" r:id="rId11"/>
    <p:sldId id="262" r:id="rId12"/>
    <p:sldId id="2147480859" r:id="rId13"/>
    <p:sldId id="2147480861" r:id="rId1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76"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DF1803-5552-BB14-5ED0-42B65C3703BC}" name="Chan, Vivian" initials="VC" userId="S::viviachan@deloitte.ca::98e2b1cc-f8c1-4e2f-8ff2-adb0efb30d5b" providerId="AD"/>
  <p188:author id="{D987B011-9D70-724B-4250-8016F8A134B1}" name="Bhullar, Gori" initials="GB" userId="S::gbhullar@deloitte.ca::2f480254-d98f-4875-ab37-5d8e74bd45d6" providerId="AD"/>
  <p188:author id="{2FB5E747-16ED-B8B7-4A13-798B3A156B07}" name="Mahadeo, Vanessa" initials="" userId="S::vamahadeo@deloitte.ca::0c28a6d0-02d2-45ef-894c-168c0d3326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B81C"/>
    <a:srgbClr val="005D9C"/>
    <a:srgbClr val="FFCD00"/>
    <a:srgbClr val="1B6EA6"/>
    <a:srgbClr val="012169"/>
    <a:srgbClr val="007CB0"/>
    <a:srgbClr val="01194F"/>
    <a:srgbClr val="606163"/>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17F12C-4DC5-47D3-A1AB-50EEE2066E7D}" v="1" dt="2026-07-23T14:56:59.982"/>
    <p1510:client id="{9EA534BB-EA8D-42D5-8B78-027B8B52B3A8}" v="23" dt="2026-07-23T17:13:46.7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976"/>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Ignacio" userId="3b26b18f-ad4a-4819-8766-cdd4e91b9b93" providerId="ADAL" clId="{8464C882-D9B4-47C0-819E-13B50D01EEBF}"/>
    <pc:docChg chg="custSel modSld">
      <pc:chgData name="Jordan Ignacio" userId="3b26b18f-ad4a-4819-8766-cdd4e91b9b93" providerId="ADAL" clId="{8464C882-D9B4-47C0-819E-13B50D01EEBF}" dt="2026-07-23T14:59:07.145" v="50" actId="20577"/>
      <pc:docMkLst>
        <pc:docMk/>
      </pc:docMkLst>
      <pc:sldChg chg="modNotesTx">
        <pc:chgData name="Jordan Ignacio" userId="3b26b18f-ad4a-4819-8766-cdd4e91b9b93" providerId="ADAL" clId="{8464C882-D9B4-47C0-819E-13B50D01EEBF}" dt="2026-07-23T14:54:51.600" v="9" actId="6549"/>
        <pc:sldMkLst>
          <pc:docMk/>
          <pc:sldMk cId="2718945475" sldId="2147473889"/>
        </pc:sldMkLst>
      </pc:sldChg>
      <pc:sldChg chg="modSp mod">
        <pc:chgData name="Jordan Ignacio" userId="3b26b18f-ad4a-4819-8766-cdd4e91b9b93" providerId="ADAL" clId="{8464C882-D9B4-47C0-819E-13B50D01EEBF}" dt="2026-07-23T14:57:18.313" v="23" actId="20577"/>
        <pc:sldMkLst>
          <pc:docMk/>
          <pc:sldMk cId="1732644222" sldId="2147480835"/>
        </pc:sldMkLst>
        <pc:spChg chg="mod">
          <ac:chgData name="Jordan Ignacio" userId="3b26b18f-ad4a-4819-8766-cdd4e91b9b93" providerId="ADAL" clId="{8464C882-D9B4-47C0-819E-13B50D01EEBF}" dt="2026-07-23T14:57:18.313" v="23" actId="20577"/>
          <ac:spMkLst>
            <pc:docMk/>
            <pc:sldMk cId="1732644222" sldId="2147480835"/>
            <ac:spMk id="2" creationId="{D898C55B-1362-7B3B-0E8E-D5880C442049}"/>
          </ac:spMkLst>
        </pc:spChg>
      </pc:sldChg>
      <pc:sldChg chg="modSp mod">
        <pc:chgData name="Jordan Ignacio" userId="3b26b18f-ad4a-4819-8766-cdd4e91b9b93" providerId="ADAL" clId="{8464C882-D9B4-47C0-819E-13B50D01EEBF}" dt="2026-07-23T14:51:49.110" v="2" actId="20577"/>
        <pc:sldMkLst>
          <pc:docMk/>
          <pc:sldMk cId="2033821326" sldId="2147480836"/>
        </pc:sldMkLst>
        <pc:spChg chg="mod">
          <ac:chgData name="Jordan Ignacio" userId="3b26b18f-ad4a-4819-8766-cdd4e91b9b93" providerId="ADAL" clId="{8464C882-D9B4-47C0-819E-13B50D01EEBF}" dt="2026-07-23T14:51:49.110" v="2" actId="20577"/>
          <ac:spMkLst>
            <pc:docMk/>
            <pc:sldMk cId="2033821326" sldId="2147480836"/>
            <ac:spMk id="2" creationId="{639CFF7F-BB8E-7BB5-BC11-D5CCFA319D3F}"/>
          </ac:spMkLst>
        </pc:spChg>
      </pc:sldChg>
      <pc:sldChg chg="modSp mod">
        <pc:chgData name="Jordan Ignacio" userId="3b26b18f-ad4a-4819-8766-cdd4e91b9b93" providerId="ADAL" clId="{8464C882-D9B4-47C0-819E-13B50D01EEBF}" dt="2026-07-23T14:58:37.232" v="37" actId="20577"/>
        <pc:sldMkLst>
          <pc:docMk/>
          <pc:sldMk cId="4073387104" sldId="2147480846"/>
        </pc:sldMkLst>
        <pc:spChg chg="mod">
          <ac:chgData name="Jordan Ignacio" userId="3b26b18f-ad4a-4819-8766-cdd4e91b9b93" providerId="ADAL" clId="{8464C882-D9B4-47C0-819E-13B50D01EEBF}" dt="2026-07-23T14:58:37.232" v="37" actId="20577"/>
          <ac:spMkLst>
            <pc:docMk/>
            <pc:sldMk cId="4073387104" sldId="2147480846"/>
            <ac:spMk id="13" creationId="{99E0AC62-9CA5-C516-1FB4-312B8F72629C}"/>
          </ac:spMkLst>
        </pc:spChg>
      </pc:sldChg>
      <pc:sldChg chg="modSp mod">
        <pc:chgData name="Jordan Ignacio" userId="3b26b18f-ad4a-4819-8766-cdd4e91b9b93" providerId="ADAL" clId="{8464C882-D9B4-47C0-819E-13B50D01EEBF}" dt="2026-07-23T14:59:07.145" v="50" actId="20577"/>
        <pc:sldMkLst>
          <pc:docMk/>
          <pc:sldMk cId="1136166850" sldId="2147480860"/>
        </pc:sldMkLst>
        <pc:spChg chg="mod">
          <ac:chgData name="Jordan Ignacio" userId="3b26b18f-ad4a-4819-8766-cdd4e91b9b93" providerId="ADAL" clId="{8464C882-D9B4-47C0-819E-13B50D01EEBF}" dt="2026-07-23T14:59:07.145" v="50" actId="20577"/>
          <ac:spMkLst>
            <pc:docMk/>
            <pc:sldMk cId="1136166850" sldId="2147480860"/>
            <ac:spMk id="5" creationId="{81A150DF-BA46-D9BC-CDC9-FD6714C303C6}"/>
          </ac:spMkLst>
        </pc:spChg>
      </pc:sldChg>
    </pc:docChg>
  </pc:docChgLst>
  <pc:docChgLst>
    <pc:chgData name="Andres Cortes" userId="d64b2027-658c-4634-a582-0f2a36afc21b" providerId="ADAL" clId="{6A4747F4-D7B8-43A8-AE49-D8CF06A7A757}"/>
    <pc:docChg chg="custSel modSld">
      <pc:chgData name="Andres Cortes" userId="d64b2027-658c-4634-a582-0f2a36afc21b" providerId="ADAL" clId="{6A4747F4-D7B8-43A8-AE49-D8CF06A7A757}" dt="2026-06-24T20:56:04.958" v="36" actId="22"/>
      <pc:docMkLst>
        <pc:docMk/>
      </pc:docMkLst>
      <pc:sldChg chg="addSp modSp mod">
        <pc:chgData name="Andres Cortes" userId="d64b2027-658c-4634-a582-0f2a36afc21b" providerId="ADAL" clId="{6A4747F4-D7B8-43A8-AE49-D8CF06A7A757}" dt="2026-06-24T20:55:24.977" v="25" actId="20577"/>
        <pc:sldMkLst>
          <pc:docMk/>
          <pc:sldMk cId="2718945475" sldId="2147473889"/>
        </pc:sldMkLst>
        <pc:spChg chg="mod">
          <ac:chgData name="Andres Cortes" userId="d64b2027-658c-4634-a582-0f2a36afc21b" providerId="ADAL" clId="{6A4747F4-D7B8-43A8-AE49-D8CF06A7A757}" dt="2026-06-24T20:55:05.261" v="21" actId="1076"/>
          <ac:spMkLst>
            <pc:docMk/>
            <pc:sldMk cId="2718945475" sldId="2147473889"/>
            <ac:spMk id="2" creationId="{A99B8CAC-97CD-67C7-B72B-98FA12C3F231}"/>
          </ac:spMkLst>
        </pc:spChg>
        <pc:spChg chg="add mod">
          <ac:chgData name="Andres Cortes" userId="d64b2027-658c-4634-a582-0f2a36afc21b" providerId="ADAL" clId="{6A4747F4-D7B8-43A8-AE49-D8CF06A7A757}" dt="2026-06-24T20:55:24.977" v="25" actId="20577"/>
          <ac:spMkLst>
            <pc:docMk/>
            <pc:sldMk cId="2718945475" sldId="2147473889"/>
            <ac:spMk id="13" creationId="{D655F941-33D4-E9F8-7B84-3A5D8B45DA8F}"/>
          </ac:spMkLst>
        </pc:spChg>
        <pc:picChg chg="mod">
          <ac:chgData name="Andres Cortes" userId="d64b2027-658c-4634-a582-0f2a36afc21b" providerId="ADAL" clId="{6A4747F4-D7B8-43A8-AE49-D8CF06A7A757}" dt="2026-06-24T20:55:01.287" v="20" actId="1035"/>
          <ac:picMkLst>
            <pc:docMk/>
            <pc:sldMk cId="2718945475" sldId="2147473889"/>
            <ac:picMk id="5" creationId="{92A1F263-229F-8109-D407-9E4DE7BACB70}"/>
          </ac:picMkLst>
        </pc:picChg>
      </pc:sldChg>
      <pc:sldChg chg="addSp delSp modSp mod">
        <pc:chgData name="Andres Cortes" userId="d64b2027-658c-4634-a582-0f2a36afc21b" providerId="ADAL" clId="{6A4747F4-D7B8-43A8-AE49-D8CF06A7A757}" dt="2026-06-24T20:56:04.958" v="36" actId="22"/>
        <pc:sldMkLst>
          <pc:docMk/>
          <pc:sldMk cId="4073387104" sldId="2147480846"/>
        </pc:sldMkLst>
        <pc:spChg chg="add">
          <ac:chgData name="Andres Cortes" userId="d64b2027-658c-4634-a582-0f2a36afc21b" providerId="ADAL" clId="{6A4747F4-D7B8-43A8-AE49-D8CF06A7A757}" dt="2026-06-24T20:56:04.958" v="36" actId="22"/>
          <ac:spMkLst>
            <pc:docMk/>
            <pc:sldMk cId="4073387104" sldId="2147480846"/>
            <ac:spMk id="6" creationId="{5A344E5B-CC98-2FFF-F3FC-811D351FCE6A}"/>
          </ac:spMkLst>
        </pc:spChg>
        <pc:spChg chg="mod">
          <ac:chgData name="Andres Cortes" userId="d64b2027-658c-4634-a582-0f2a36afc21b" providerId="ADAL" clId="{6A4747F4-D7B8-43A8-AE49-D8CF06A7A757}" dt="2026-06-24T20:55:56.982" v="34" actId="1036"/>
          <ac:spMkLst>
            <pc:docMk/>
            <pc:sldMk cId="4073387104" sldId="2147480846"/>
            <ac:spMk id="13" creationId="{99E0AC62-9CA5-C516-1FB4-312B8F72629C}"/>
          </ac:spMkLst>
        </pc:spChg>
      </pc:sldChg>
    </pc:docChg>
  </pc:docChgLst>
  <pc:docChgLst>
    <pc:chgData name="Robert Waterhouse" userId="6ec7dc76-b5d8-4927-918b-70c3134d5201" providerId="ADAL" clId="{992CD4CE-BB0D-4D83-BCDC-43661EBD288E}"/>
    <pc:docChg chg="custSel modSld">
      <pc:chgData name="Robert Waterhouse" userId="6ec7dc76-b5d8-4927-918b-70c3134d5201" providerId="ADAL" clId="{992CD4CE-BB0D-4D83-BCDC-43661EBD288E}" dt="2026-07-23T17:12:36.407" v="21" actId="207"/>
      <pc:docMkLst>
        <pc:docMk/>
      </pc:docMkLst>
      <pc:sldChg chg="modSp mod modNotesTx">
        <pc:chgData name="Robert Waterhouse" userId="6ec7dc76-b5d8-4927-918b-70c3134d5201" providerId="ADAL" clId="{992CD4CE-BB0D-4D83-BCDC-43661EBD288E}" dt="2026-06-25T22:28:09.714" v="20" actId="6549"/>
        <pc:sldMkLst>
          <pc:docMk/>
          <pc:sldMk cId="2755739513" sldId="2147480859"/>
        </pc:sldMkLst>
      </pc:sldChg>
      <pc:sldChg chg="modSp mod">
        <pc:chgData name="Robert Waterhouse" userId="6ec7dc76-b5d8-4927-918b-70c3134d5201" providerId="ADAL" clId="{992CD4CE-BB0D-4D83-BCDC-43661EBD288E}" dt="2026-07-23T17:12:36.407" v="21" actId="207"/>
        <pc:sldMkLst>
          <pc:docMk/>
          <pc:sldMk cId="667340785" sldId="2147480861"/>
        </pc:sldMkLst>
        <pc:spChg chg="mod">
          <ac:chgData name="Robert Waterhouse" userId="6ec7dc76-b5d8-4927-918b-70c3134d5201" providerId="ADAL" clId="{992CD4CE-BB0D-4D83-BCDC-43661EBD288E}" dt="2026-07-23T17:12:36.407" v="21" actId="207"/>
          <ac:spMkLst>
            <pc:docMk/>
            <pc:sldMk cId="667340785" sldId="2147480861"/>
            <ac:spMk id="4" creationId="{F060D992-F1D8-FF67-66D5-C697F44A037B}"/>
          </ac:spMkLst>
        </pc:spChg>
      </pc:sldChg>
    </pc:docChg>
  </pc:docChgLst>
  <pc:docChgLst>
    <pc:chgData name="Rahaf Hakimeh" userId="5d407a7e-ca8b-4097-9884-0184707c77e2" providerId="ADAL" clId="{B2E2206C-98C1-42BC-A0E7-D15ABD6CD87C}"/>
    <pc:docChg chg="undo custSel addSld delSld modSld modMainMaster">
      <pc:chgData name="Rahaf Hakimeh" userId="5d407a7e-ca8b-4097-9884-0184707c77e2" providerId="ADAL" clId="{B2E2206C-98C1-42BC-A0E7-D15ABD6CD87C}" dt="2026-07-23T17:13:46.778" v="62" actId="14100"/>
      <pc:docMkLst>
        <pc:docMk/>
      </pc:docMkLst>
      <pc:sldChg chg="modSp add del mod">
        <pc:chgData name="Rahaf Hakimeh" userId="5d407a7e-ca8b-4097-9884-0184707c77e2" providerId="ADAL" clId="{B2E2206C-98C1-42BC-A0E7-D15ABD6CD87C}" dt="2026-07-23T16:37:30.860" v="23" actId="1076"/>
        <pc:sldMkLst>
          <pc:docMk/>
          <pc:sldMk cId="885405393" sldId="268"/>
        </pc:sldMkLst>
        <pc:spChg chg="mod">
          <ac:chgData name="Rahaf Hakimeh" userId="5d407a7e-ca8b-4097-9884-0184707c77e2" providerId="ADAL" clId="{B2E2206C-98C1-42BC-A0E7-D15ABD6CD87C}" dt="2026-07-23T16:37:30.860" v="23" actId="1076"/>
          <ac:spMkLst>
            <pc:docMk/>
            <pc:sldMk cId="885405393" sldId="268"/>
            <ac:spMk id="4" creationId="{1B585F74-3163-1587-499E-257359CEC792}"/>
          </ac:spMkLst>
        </pc:spChg>
        <pc:spChg chg="mod">
          <ac:chgData name="Rahaf Hakimeh" userId="5d407a7e-ca8b-4097-9884-0184707c77e2" providerId="ADAL" clId="{B2E2206C-98C1-42BC-A0E7-D15ABD6CD87C}" dt="2026-07-23T16:37:30.860" v="23" actId="1076"/>
          <ac:spMkLst>
            <pc:docMk/>
            <pc:sldMk cId="885405393" sldId="268"/>
            <ac:spMk id="5" creationId="{CD51ADDA-D534-E8F3-590F-7A182192AFFB}"/>
          </ac:spMkLst>
        </pc:spChg>
      </pc:sldChg>
      <pc:sldChg chg="modSp del">
        <pc:chgData name="Rahaf Hakimeh" userId="5d407a7e-ca8b-4097-9884-0184707c77e2" providerId="ADAL" clId="{B2E2206C-98C1-42BC-A0E7-D15ABD6CD87C}" dt="2026-07-23T16:37:33.417" v="24" actId="47"/>
        <pc:sldMkLst>
          <pc:docMk/>
          <pc:sldMk cId="4242119361" sldId="2147473628"/>
        </pc:sldMkLst>
        <pc:spChg chg="mod">
          <ac:chgData name="Rahaf Hakimeh" userId="5d407a7e-ca8b-4097-9884-0184707c77e2" providerId="ADAL" clId="{B2E2206C-98C1-42BC-A0E7-D15ABD6CD87C}" dt="2026-07-23T16:32:26.589" v="6"/>
          <ac:spMkLst>
            <pc:docMk/>
            <pc:sldMk cId="4242119361" sldId="2147473628"/>
            <ac:spMk id="5" creationId="{E454DA61-C224-A91F-64DC-538FC821DADA}"/>
          </ac:spMkLst>
        </pc:spChg>
      </pc:sldChg>
      <pc:sldChg chg="modSp">
        <pc:chgData name="Rahaf Hakimeh" userId="5d407a7e-ca8b-4097-9884-0184707c77e2" providerId="ADAL" clId="{B2E2206C-98C1-42BC-A0E7-D15ABD6CD87C}" dt="2026-07-23T16:42:47.698" v="27" actId="1076"/>
        <pc:sldMkLst>
          <pc:docMk/>
          <pc:sldMk cId="2718945475" sldId="2147473889"/>
        </pc:sldMkLst>
        <pc:spChg chg="mod">
          <ac:chgData name="Rahaf Hakimeh" userId="5d407a7e-ca8b-4097-9884-0184707c77e2" providerId="ADAL" clId="{B2E2206C-98C1-42BC-A0E7-D15ABD6CD87C}" dt="2026-07-23T16:42:47.698" v="27" actId="1076"/>
          <ac:spMkLst>
            <pc:docMk/>
            <pc:sldMk cId="2718945475" sldId="2147473889"/>
            <ac:spMk id="3" creationId="{D202F75A-DC2E-8F1F-AAEF-4D151CB21107}"/>
          </ac:spMkLst>
        </pc:spChg>
        <pc:picChg chg="mod">
          <ac:chgData name="Rahaf Hakimeh" userId="5d407a7e-ca8b-4097-9884-0184707c77e2" providerId="ADAL" clId="{B2E2206C-98C1-42BC-A0E7-D15ABD6CD87C}" dt="2026-07-23T16:42:47.698" v="27" actId="1076"/>
          <ac:picMkLst>
            <pc:docMk/>
            <pc:sldMk cId="2718945475" sldId="2147473889"/>
            <ac:picMk id="5" creationId="{92A1F263-229F-8109-D407-9E4DE7BACB70}"/>
          </ac:picMkLst>
        </pc:picChg>
      </pc:sldChg>
      <pc:sldChg chg="modSp mod">
        <pc:chgData name="Rahaf Hakimeh" userId="5d407a7e-ca8b-4097-9884-0184707c77e2" providerId="ADAL" clId="{B2E2206C-98C1-42BC-A0E7-D15ABD6CD87C}" dt="2026-07-23T16:42:55.858" v="29" actId="14100"/>
        <pc:sldMkLst>
          <pc:docMk/>
          <pc:sldMk cId="1732644222" sldId="2147480835"/>
        </pc:sldMkLst>
        <pc:spChg chg="mod">
          <ac:chgData name="Rahaf Hakimeh" userId="5d407a7e-ca8b-4097-9884-0184707c77e2" providerId="ADAL" clId="{B2E2206C-98C1-42BC-A0E7-D15ABD6CD87C}" dt="2026-07-23T16:42:55.858" v="29" actId="14100"/>
          <ac:spMkLst>
            <pc:docMk/>
            <pc:sldMk cId="1732644222" sldId="2147480835"/>
            <ac:spMk id="2" creationId="{D898C55B-1362-7B3B-0E8E-D5880C442049}"/>
          </ac:spMkLst>
        </pc:spChg>
      </pc:sldChg>
      <pc:sldChg chg="del">
        <pc:chgData name="Rahaf Hakimeh" userId="5d407a7e-ca8b-4097-9884-0184707c77e2" providerId="ADAL" clId="{B2E2206C-98C1-42BC-A0E7-D15ABD6CD87C}" dt="2026-07-23T16:39:02.398" v="26" actId="47"/>
        <pc:sldMkLst>
          <pc:docMk/>
          <pc:sldMk cId="2033821326" sldId="2147480836"/>
        </pc:sldMkLst>
      </pc:sldChg>
      <pc:sldChg chg="modSp add del mod">
        <pc:chgData name="Rahaf Hakimeh" userId="5d407a7e-ca8b-4097-9884-0184707c77e2" providerId="ADAL" clId="{B2E2206C-98C1-42BC-A0E7-D15ABD6CD87C}" dt="2026-07-23T16:47:33.771" v="36" actId="2711"/>
        <pc:sldMkLst>
          <pc:docMk/>
          <pc:sldMk cId="4073387104" sldId="2147480846"/>
        </pc:sldMkLst>
        <pc:spChg chg="mod">
          <ac:chgData name="Rahaf Hakimeh" userId="5d407a7e-ca8b-4097-9884-0184707c77e2" providerId="ADAL" clId="{B2E2206C-98C1-42BC-A0E7-D15ABD6CD87C}" dt="2026-07-23T16:46:47.519" v="33" actId="2711"/>
          <ac:spMkLst>
            <pc:docMk/>
            <pc:sldMk cId="4073387104" sldId="2147480846"/>
            <ac:spMk id="7" creationId="{5EB71CEB-D9B4-8751-62B8-81A1617C46EC}"/>
          </ac:spMkLst>
        </pc:spChg>
        <pc:spChg chg="mod">
          <ac:chgData name="Rahaf Hakimeh" userId="5d407a7e-ca8b-4097-9884-0184707c77e2" providerId="ADAL" clId="{B2E2206C-98C1-42BC-A0E7-D15ABD6CD87C}" dt="2026-07-23T16:47:33.771" v="36" actId="2711"/>
          <ac:spMkLst>
            <pc:docMk/>
            <pc:sldMk cId="4073387104" sldId="2147480846"/>
            <ac:spMk id="13" creationId="{99E0AC62-9CA5-C516-1FB4-312B8F72629C}"/>
          </ac:spMkLst>
        </pc:spChg>
        <pc:spChg chg="mod">
          <ac:chgData name="Rahaf Hakimeh" userId="5d407a7e-ca8b-4097-9884-0184707c77e2" providerId="ADAL" clId="{B2E2206C-98C1-42BC-A0E7-D15ABD6CD87C}" dt="2026-07-23T16:46:59.466" v="34" actId="1076"/>
          <ac:spMkLst>
            <pc:docMk/>
            <pc:sldMk cId="4073387104" sldId="2147480846"/>
            <ac:spMk id="19" creationId="{15C512CB-8783-6B66-43BC-1E498668843C}"/>
          </ac:spMkLst>
        </pc:spChg>
        <pc:spChg chg="mod">
          <ac:chgData name="Rahaf Hakimeh" userId="5d407a7e-ca8b-4097-9884-0184707c77e2" providerId="ADAL" clId="{B2E2206C-98C1-42BC-A0E7-D15ABD6CD87C}" dt="2026-07-23T16:46:59.466" v="34" actId="1076"/>
          <ac:spMkLst>
            <pc:docMk/>
            <pc:sldMk cId="4073387104" sldId="2147480846"/>
            <ac:spMk id="20" creationId="{F0E10521-969B-F643-E2D9-9C1AC8F05362}"/>
          </ac:spMkLst>
        </pc:spChg>
        <pc:graphicFrameChg chg="mod">
          <ac:chgData name="Rahaf Hakimeh" userId="5d407a7e-ca8b-4097-9884-0184707c77e2" providerId="ADAL" clId="{B2E2206C-98C1-42BC-A0E7-D15ABD6CD87C}" dt="2026-07-23T16:46:59.466" v="34" actId="1076"/>
          <ac:graphicFrameMkLst>
            <pc:docMk/>
            <pc:sldMk cId="4073387104" sldId="2147480846"/>
            <ac:graphicFrameMk id="8" creationId="{788DEFFA-8CCB-0135-A61C-618FF130A9DF}"/>
          </ac:graphicFrameMkLst>
        </pc:graphicFrameChg>
      </pc:sldChg>
      <pc:sldChg chg="modSp mod">
        <pc:chgData name="Rahaf Hakimeh" userId="5d407a7e-ca8b-4097-9884-0184707c77e2" providerId="ADAL" clId="{B2E2206C-98C1-42BC-A0E7-D15ABD6CD87C}" dt="2026-07-23T16:48:45.553" v="52" actId="14100"/>
        <pc:sldMkLst>
          <pc:docMk/>
          <pc:sldMk cId="2665615742" sldId="2147480857"/>
        </pc:sldMkLst>
        <pc:spChg chg="mod">
          <ac:chgData name="Rahaf Hakimeh" userId="5d407a7e-ca8b-4097-9884-0184707c77e2" providerId="ADAL" clId="{B2E2206C-98C1-42BC-A0E7-D15ABD6CD87C}" dt="2026-07-23T16:48:34.187" v="50" actId="113"/>
          <ac:spMkLst>
            <pc:docMk/>
            <pc:sldMk cId="2665615742" sldId="2147480857"/>
            <ac:spMk id="4" creationId="{B58BC889-9394-23F0-1682-2A5B5807E52C}"/>
          </ac:spMkLst>
        </pc:spChg>
        <pc:grpChg chg="mod">
          <ac:chgData name="Rahaf Hakimeh" userId="5d407a7e-ca8b-4097-9884-0184707c77e2" providerId="ADAL" clId="{B2E2206C-98C1-42BC-A0E7-D15ABD6CD87C}" dt="2026-07-23T16:48:45.553" v="52" actId="14100"/>
          <ac:grpSpMkLst>
            <pc:docMk/>
            <pc:sldMk cId="2665615742" sldId="2147480857"/>
            <ac:grpSpMk id="14" creationId="{0DE90E7D-B361-3D9D-5483-AB7A986F7941}"/>
          </ac:grpSpMkLst>
        </pc:grpChg>
      </pc:sldChg>
      <pc:sldChg chg="delSp modSp mod">
        <pc:chgData name="Rahaf Hakimeh" userId="5d407a7e-ca8b-4097-9884-0184707c77e2" providerId="ADAL" clId="{B2E2206C-98C1-42BC-A0E7-D15ABD6CD87C}" dt="2026-07-23T16:49:06.049" v="58" actId="478"/>
        <pc:sldMkLst>
          <pc:docMk/>
          <pc:sldMk cId="2755739513" sldId="2147480859"/>
        </pc:sldMkLst>
        <pc:spChg chg="mod">
          <ac:chgData name="Rahaf Hakimeh" userId="5d407a7e-ca8b-4097-9884-0184707c77e2" providerId="ADAL" clId="{B2E2206C-98C1-42BC-A0E7-D15ABD6CD87C}" dt="2026-07-23T16:49:02.620" v="57" actId="255"/>
          <ac:spMkLst>
            <pc:docMk/>
            <pc:sldMk cId="2755739513" sldId="2147480859"/>
            <ac:spMk id="4" creationId="{A01EACA7-B24B-934E-7D18-59F20E23C03F}"/>
          </ac:spMkLst>
        </pc:spChg>
        <pc:spChg chg="del">
          <ac:chgData name="Rahaf Hakimeh" userId="5d407a7e-ca8b-4097-9884-0184707c77e2" providerId="ADAL" clId="{B2E2206C-98C1-42BC-A0E7-D15ABD6CD87C}" dt="2026-07-23T16:49:06.049" v="58" actId="478"/>
          <ac:spMkLst>
            <pc:docMk/>
            <pc:sldMk cId="2755739513" sldId="2147480859"/>
            <ac:spMk id="7" creationId="{B7212363-93BF-E67D-8C3D-057894481A86}"/>
          </ac:spMkLst>
        </pc:spChg>
        <pc:grpChg chg="mod">
          <ac:chgData name="Rahaf Hakimeh" userId="5d407a7e-ca8b-4097-9884-0184707c77e2" providerId="ADAL" clId="{B2E2206C-98C1-42BC-A0E7-D15ABD6CD87C}" dt="2026-07-23T16:48:53.641" v="54" actId="14100"/>
          <ac:grpSpMkLst>
            <pc:docMk/>
            <pc:sldMk cId="2755739513" sldId="2147480859"/>
            <ac:grpSpMk id="14" creationId="{0E92035F-0C26-459D-254C-E98A3F14DDC3}"/>
          </ac:grpSpMkLst>
        </pc:grpChg>
      </pc:sldChg>
      <pc:sldChg chg="modSp mod">
        <pc:chgData name="Rahaf Hakimeh" userId="5d407a7e-ca8b-4097-9884-0184707c77e2" providerId="ADAL" clId="{B2E2206C-98C1-42BC-A0E7-D15ABD6CD87C}" dt="2026-07-23T16:48:20.848" v="48" actId="1076"/>
        <pc:sldMkLst>
          <pc:docMk/>
          <pc:sldMk cId="1136166850" sldId="2147480860"/>
        </pc:sldMkLst>
        <pc:spChg chg="mod">
          <ac:chgData name="Rahaf Hakimeh" userId="5d407a7e-ca8b-4097-9884-0184707c77e2" providerId="ADAL" clId="{B2E2206C-98C1-42BC-A0E7-D15ABD6CD87C}" dt="2026-07-23T16:48:12.514" v="46" actId="113"/>
          <ac:spMkLst>
            <pc:docMk/>
            <pc:sldMk cId="1136166850" sldId="2147480860"/>
            <ac:spMk id="5" creationId="{81A150DF-BA46-D9BC-CDC9-FD6714C303C6}"/>
          </ac:spMkLst>
        </pc:spChg>
        <pc:grpChg chg="mod">
          <ac:chgData name="Rahaf Hakimeh" userId="5d407a7e-ca8b-4097-9884-0184707c77e2" providerId="ADAL" clId="{B2E2206C-98C1-42BC-A0E7-D15ABD6CD87C}" dt="2026-07-23T16:47:54.913" v="41" actId="14100"/>
          <ac:grpSpMkLst>
            <pc:docMk/>
            <pc:sldMk cId="1136166850" sldId="2147480860"/>
            <ac:grpSpMk id="14" creationId="{DEC3A2C4-E96C-BF74-8D17-96AD6B7AFFA9}"/>
          </ac:grpSpMkLst>
        </pc:grpChg>
        <pc:picChg chg="mod">
          <ac:chgData name="Rahaf Hakimeh" userId="5d407a7e-ca8b-4097-9884-0184707c77e2" providerId="ADAL" clId="{B2E2206C-98C1-42BC-A0E7-D15ABD6CD87C}" dt="2026-07-23T16:48:20.848" v="48" actId="1076"/>
          <ac:picMkLst>
            <pc:docMk/>
            <pc:sldMk cId="1136166850" sldId="2147480860"/>
            <ac:picMk id="6" creationId="{F17D48E1-ED7F-2451-353B-06FBD3E7A8D8}"/>
          </ac:picMkLst>
        </pc:picChg>
      </pc:sldChg>
      <pc:sldChg chg="modSp mod">
        <pc:chgData name="Rahaf Hakimeh" userId="5d407a7e-ca8b-4097-9884-0184707c77e2" providerId="ADAL" clId="{B2E2206C-98C1-42BC-A0E7-D15ABD6CD87C}" dt="2026-07-23T17:13:46.778" v="62" actId="14100"/>
        <pc:sldMkLst>
          <pc:docMk/>
          <pc:sldMk cId="667340785" sldId="2147480861"/>
        </pc:sldMkLst>
        <pc:spChg chg="mod">
          <ac:chgData name="Rahaf Hakimeh" userId="5d407a7e-ca8b-4097-9884-0184707c77e2" providerId="ADAL" clId="{B2E2206C-98C1-42BC-A0E7-D15ABD6CD87C}" dt="2026-07-23T17:13:42.054" v="60" actId="1076"/>
          <ac:spMkLst>
            <pc:docMk/>
            <pc:sldMk cId="667340785" sldId="2147480861"/>
            <ac:spMk id="4" creationId="{F060D992-F1D8-FF67-66D5-C697F44A037B}"/>
          </ac:spMkLst>
        </pc:spChg>
        <pc:spChg chg="mod">
          <ac:chgData name="Rahaf Hakimeh" userId="5d407a7e-ca8b-4097-9884-0184707c77e2" providerId="ADAL" clId="{B2E2206C-98C1-42BC-A0E7-D15ABD6CD87C}" dt="2026-07-23T17:13:38.698" v="59" actId="1076"/>
          <ac:spMkLst>
            <pc:docMk/>
            <pc:sldMk cId="667340785" sldId="2147480861"/>
            <ac:spMk id="7" creationId="{1254B9D9-DA50-4570-ECB9-CCE43B37C376}"/>
          </ac:spMkLst>
        </pc:spChg>
        <pc:grpChg chg="mod">
          <ac:chgData name="Rahaf Hakimeh" userId="5d407a7e-ca8b-4097-9884-0184707c77e2" providerId="ADAL" clId="{B2E2206C-98C1-42BC-A0E7-D15ABD6CD87C}" dt="2026-07-23T17:13:46.778" v="62" actId="14100"/>
          <ac:grpSpMkLst>
            <pc:docMk/>
            <pc:sldMk cId="667340785" sldId="2147480861"/>
            <ac:grpSpMk id="14" creationId="{CC793391-18ED-6F59-9813-AC2364BDFB1E}"/>
          </ac:grpSpMkLst>
        </pc:grpChg>
      </pc:sldChg>
      <pc:sldChg chg="new del">
        <pc:chgData name="Rahaf Hakimeh" userId="5d407a7e-ca8b-4097-9884-0184707c77e2" providerId="ADAL" clId="{B2E2206C-98C1-42BC-A0E7-D15ABD6CD87C}" dt="2026-07-23T16:37:05" v="17" actId="47"/>
        <pc:sldMkLst>
          <pc:docMk/>
          <pc:sldMk cId="341397350" sldId="2147480862"/>
        </pc:sldMkLst>
      </pc:sldChg>
      <pc:sldChg chg="add">
        <pc:chgData name="Rahaf Hakimeh" userId="5d407a7e-ca8b-4097-9884-0184707c77e2" providerId="ADAL" clId="{B2E2206C-98C1-42BC-A0E7-D15ABD6CD87C}" dt="2026-07-23T16:38:59.765" v="25"/>
        <pc:sldMkLst>
          <pc:docMk/>
          <pc:sldMk cId="549019004" sldId="2147480862"/>
        </pc:sldMkLst>
      </pc:sldChg>
      <pc:sldChg chg="new del">
        <pc:chgData name="Rahaf Hakimeh" userId="5d407a7e-ca8b-4097-9884-0184707c77e2" providerId="ADAL" clId="{B2E2206C-98C1-42BC-A0E7-D15ABD6CD87C}" dt="2026-07-23T16:33:24.872" v="9" actId="47"/>
        <pc:sldMkLst>
          <pc:docMk/>
          <pc:sldMk cId="4022900402" sldId="2147480862"/>
        </pc:sldMkLst>
      </pc:sldChg>
      <pc:sldChg chg="add del">
        <pc:chgData name="Rahaf Hakimeh" userId="5d407a7e-ca8b-4097-9884-0184707c77e2" providerId="ADAL" clId="{B2E2206C-98C1-42BC-A0E7-D15ABD6CD87C}" dt="2026-07-23T16:47:42.954" v="37" actId="47"/>
        <pc:sldMkLst>
          <pc:docMk/>
          <pc:sldMk cId="3637562552" sldId="2147480863"/>
        </pc:sldMkLst>
      </pc:sldChg>
      <pc:sldMasterChg chg="delSldLayout">
        <pc:chgData name="Rahaf Hakimeh" userId="5d407a7e-ca8b-4097-9884-0184707c77e2" providerId="ADAL" clId="{B2E2206C-98C1-42BC-A0E7-D15ABD6CD87C}" dt="2026-07-23T16:37:33.417" v="24" actId="47"/>
        <pc:sldMasterMkLst>
          <pc:docMk/>
          <pc:sldMasterMk cId="546002730" sldId="2147483691"/>
        </pc:sldMasterMkLst>
        <pc:sldLayoutChg chg="del">
          <pc:chgData name="Rahaf Hakimeh" userId="5d407a7e-ca8b-4097-9884-0184707c77e2" providerId="ADAL" clId="{B2E2206C-98C1-42BC-A0E7-D15ABD6CD87C}" dt="2026-07-23T16:37:33.417" v="24" actId="47"/>
          <pc:sldLayoutMkLst>
            <pc:docMk/>
            <pc:sldMasterMk cId="546002730" sldId="2147483691"/>
            <pc:sldLayoutMk cId="4292564521" sldId="2147483703"/>
          </pc:sldLayoutMkLst>
        </pc:sldLayoutChg>
      </pc:sldMasterChg>
      <pc:sldMasterChg chg="modSldLayout">
        <pc:chgData name="Rahaf Hakimeh" userId="5d407a7e-ca8b-4097-9884-0184707c77e2" providerId="ADAL" clId="{B2E2206C-98C1-42BC-A0E7-D15ABD6CD87C}" dt="2026-07-23T16:31:40.637" v="4"/>
        <pc:sldMasterMkLst>
          <pc:docMk/>
          <pc:sldMasterMk cId="742519217" sldId="2147483705"/>
        </pc:sldMasterMkLst>
        <pc:sldLayoutChg chg="setBg">
          <pc:chgData name="Rahaf Hakimeh" userId="5d407a7e-ca8b-4097-9884-0184707c77e2" providerId="ADAL" clId="{B2E2206C-98C1-42BC-A0E7-D15ABD6CD87C}" dt="2026-07-23T16:31:40.637" v="4"/>
          <pc:sldLayoutMkLst>
            <pc:docMk/>
            <pc:sldMasterMk cId="742519217" sldId="2147483705"/>
            <pc:sldLayoutMk cId="3397613430" sldId="2147483706"/>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3859503868" sldId="2147483707"/>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117578410" sldId="2147483708"/>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1507321795" sldId="2147483709"/>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1145519867" sldId="2147483710"/>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1828852391" sldId="2147483711"/>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4190723467" sldId="2147483712"/>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2119233350" sldId="2147483713"/>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2688906273" sldId="2147483714"/>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985367492" sldId="2147483715"/>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1748003789" sldId="2147483716"/>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1837118896" sldId="2147483717"/>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347076843" sldId="2147483718"/>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2803596180" sldId="2147483719"/>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2081258207" sldId="2147483720"/>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874782715" sldId="2147483721"/>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1003951631" sldId="2147483722"/>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3262627877" sldId="2147483723"/>
          </pc:sldLayoutMkLst>
        </pc:sldLayoutChg>
        <pc:sldLayoutChg chg="setBg">
          <pc:chgData name="Rahaf Hakimeh" userId="5d407a7e-ca8b-4097-9884-0184707c77e2" providerId="ADAL" clId="{B2E2206C-98C1-42BC-A0E7-D15ABD6CD87C}" dt="2026-07-23T16:31:40.637" v="4"/>
          <pc:sldLayoutMkLst>
            <pc:docMk/>
            <pc:sldMasterMk cId="742519217" sldId="2147483705"/>
            <pc:sldLayoutMk cId="1325416716" sldId="2147483724"/>
          </pc:sldLayoutMkLst>
        </pc:sldLayoutChg>
      </pc:sldMasterChg>
      <pc:sldMasterChg chg="modSldLayout">
        <pc:chgData name="Rahaf Hakimeh" userId="5d407a7e-ca8b-4097-9884-0184707c77e2" providerId="ADAL" clId="{B2E2206C-98C1-42BC-A0E7-D15ABD6CD87C}" dt="2026-07-23T16:36:48.849" v="14"/>
        <pc:sldMasterMkLst>
          <pc:docMk/>
          <pc:sldMasterMk cId="946063482" sldId="2147483710"/>
        </pc:sldMasterMkLst>
        <pc:sldLayoutChg chg="setBg">
          <pc:chgData name="Rahaf Hakimeh" userId="5d407a7e-ca8b-4097-9884-0184707c77e2" providerId="ADAL" clId="{B2E2206C-98C1-42BC-A0E7-D15ABD6CD87C}" dt="2026-07-23T16:36:48.849" v="14"/>
          <pc:sldLayoutMkLst>
            <pc:docMk/>
            <pc:sldMasterMk cId="946063482" sldId="2147483710"/>
            <pc:sldLayoutMk cId="2382869308" sldId="2147483711"/>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2904082304" sldId="2147483712"/>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598775650" sldId="2147483713"/>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543042788" sldId="2147483714"/>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1714992393" sldId="2147483715"/>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2732152117" sldId="2147483716"/>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4055340815" sldId="2147483717"/>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815021563" sldId="2147483718"/>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694454839" sldId="2147483719"/>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1126995059" sldId="2147483720"/>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765932353" sldId="2147483721"/>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1216178788" sldId="2147483722"/>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1220347244" sldId="2147483723"/>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1049150694" sldId="2147483724"/>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3481124860" sldId="2147483725"/>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3226385833" sldId="2147483726"/>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439610172" sldId="2147483727"/>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1732587598" sldId="2147483728"/>
          </pc:sldLayoutMkLst>
        </pc:sldLayoutChg>
        <pc:sldLayoutChg chg="setBg">
          <pc:chgData name="Rahaf Hakimeh" userId="5d407a7e-ca8b-4097-9884-0184707c77e2" providerId="ADAL" clId="{B2E2206C-98C1-42BC-A0E7-D15ABD6CD87C}" dt="2026-07-23T16:36:48.849" v="14"/>
          <pc:sldLayoutMkLst>
            <pc:docMk/>
            <pc:sldMasterMk cId="946063482" sldId="2147483710"/>
            <pc:sldLayoutMk cId="3739553231" sldId="2147483729"/>
          </pc:sldLayoutMkLst>
        </pc:sldLayoutChg>
      </pc:sldMasterChg>
      <pc:sldMasterChg chg="modSldLayout">
        <pc:chgData name="Rahaf Hakimeh" userId="5d407a7e-ca8b-4097-9884-0184707c77e2" providerId="ADAL" clId="{B2E2206C-98C1-42BC-A0E7-D15ABD6CD87C}" dt="2026-07-23T16:33:57.577" v="13"/>
        <pc:sldMasterMkLst>
          <pc:docMk/>
          <pc:sldMasterMk cId="2869543816" sldId="2147483710"/>
        </pc:sldMasterMkLst>
        <pc:sldLayoutChg chg="setBg">
          <pc:chgData name="Rahaf Hakimeh" userId="5d407a7e-ca8b-4097-9884-0184707c77e2" providerId="ADAL" clId="{B2E2206C-98C1-42BC-A0E7-D15ABD6CD87C}" dt="2026-07-23T16:33:57.577" v="13"/>
          <pc:sldLayoutMkLst>
            <pc:docMk/>
            <pc:sldMasterMk cId="2869543816" sldId="2147483710"/>
            <pc:sldLayoutMk cId="674544753" sldId="2147483711"/>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2622552566" sldId="2147483712"/>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1931528398" sldId="2147483713"/>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2053202044" sldId="2147483714"/>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3736323910" sldId="2147483715"/>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3490481387" sldId="2147483716"/>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1898676535" sldId="2147483717"/>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1120030596" sldId="2147483718"/>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2420096648" sldId="2147483719"/>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1509786459" sldId="2147483720"/>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19261253" sldId="2147483721"/>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463872419" sldId="2147483722"/>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4108426347" sldId="2147483723"/>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490875325" sldId="2147483724"/>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3815381892" sldId="2147483725"/>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3671419760" sldId="2147483726"/>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1211785011" sldId="2147483727"/>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3899372710" sldId="2147483728"/>
          </pc:sldLayoutMkLst>
        </pc:sldLayoutChg>
        <pc:sldLayoutChg chg="setBg">
          <pc:chgData name="Rahaf Hakimeh" userId="5d407a7e-ca8b-4097-9884-0184707c77e2" providerId="ADAL" clId="{B2E2206C-98C1-42BC-A0E7-D15ABD6CD87C}" dt="2026-07-23T16:33:57.577" v="13"/>
          <pc:sldLayoutMkLst>
            <pc:docMk/>
            <pc:sldMasterMk cId="2869543816" sldId="2147483710"/>
            <pc:sldLayoutMk cId="2206223600" sldId="214748372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7FE90C4-AE59-465F-B051-472C4B97A972}" type="datetimeFigureOut">
              <a:rPr lang="en-CA" smtClean="0"/>
              <a:t>2026-07-23</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CCA2E6E-00E8-4236-A06A-5DD833B67F37}" type="slidenum">
              <a:rPr lang="en-CA" smtClean="0"/>
              <a:t>‹#›</a:t>
            </a:fld>
            <a:endParaRPr lang="en-CA"/>
          </a:p>
        </p:txBody>
      </p:sp>
    </p:spTree>
    <p:extLst>
      <p:ext uri="{BB962C8B-B14F-4D97-AF65-F5344CB8AC3E}">
        <p14:creationId xmlns:p14="http://schemas.microsoft.com/office/powerpoint/2010/main" val="1706304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03EFB-F453-0678-CA14-F55EA3226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D11C8-072A-F27F-A134-E4CDCA3D96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5514F-A3A0-4BA9-A898-9A4B79A1EBA4}"/>
              </a:ext>
            </a:extLst>
          </p:cNvPr>
          <p:cNvSpPr>
            <a:spLocks noGrp="1"/>
          </p:cNvSpPr>
          <p:nvPr>
            <p:ph type="body" idx="1"/>
          </p:nvPr>
        </p:nvSpPr>
        <p:spPr/>
        <p:txBody>
          <a:bodyPr/>
          <a:lstStyle/>
          <a:p>
            <a:pPr fontAlgn="t"/>
            <a:r>
              <a:rPr lang="en-CA"/>
              <a:t>Provide the story and then have a discussion as a group in answering these questions?</a:t>
            </a:r>
            <a:endParaRPr lang="en-US"/>
          </a:p>
          <a:p>
            <a:pPr fontAlgn="t"/>
            <a:endParaRPr lang="en-US"/>
          </a:p>
        </p:txBody>
      </p:sp>
    </p:spTree>
    <p:extLst>
      <p:ext uri="{BB962C8B-B14F-4D97-AF65-F5344CB8AC3E}">
        <p14:creationId xmlns:p14="http://schemas.microsoft.com/office/powerpoint/2010/main" val="2705836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TRIF, a metric used to measure the presence of incidents, has been historically useful in helping guide industry safety improvement. However, TRIF is now no longer as useful with the safety performance that the energy industry has achieved. This coupled with the fact that this metric is not sensitive to severity as evidenced by the continued presence of more serious injuries and fatalities. </a:t>
            </a:r>
          </a:p>
        </p:txBody>
      </p:sp>
      <p:sp>
        <p:nvSpPr>
          <p:cNvPr id="4" name="Slide Number Placeholder 3"/>
          <p:cNvSpPr>
            <a:spLocks noGrp="1"/>
          </p:cNvSpPr>
          <p:nvPr>
            <p:ph type="sldNum" sz="quarter" idx="5"/>
          </p:nvPr>
        </p:nvSpPr>
        <p:spPr/>
        <p:txBody>
          <a:bodyPr/>
          <a:lstStyle/>
          <a:p>
            <a:fld id="{5CCA2E6E-00E8-4236-A06A-5DD833B67F37}" type="slidenum">
              <a:rPr lang="en-CA" smtClean="0"/>
              <a:t>3</a:t>
            </a:fld>
            <a:endParaRPr lang="en-CA"/>
          </a:p>
        </p:txBody>
      </p:sp>
    </p:spTree>
    <p:extLst>
      <p:ext uri="{BB962C8B-B14F-4D97-AF65-F5344CB8AC3E}">
        <p14:creationId xmlns:p14="http://schemas.microsoft.com/office/powerpoint/2010/main" val="2508844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A9AB1-6053-7D4D-9739-6EEF1A3B3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E595FE-F5AA-FC20-9FAE-02DC949258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FCDBC-7D2A-113E-B205-41646D97271E}"/>
              </a:ext>
            </a:extLst>
          </p:cNvPr>
          <p:cNvSpPr>
            <a:spLocks noGrp="1"/>
          </p:cNvSpPr>
          <p:nvPr>
            <p:ph type="body" idx="1"/>
          </p:nvPr>
        </p:nvSpPr>
        <p:spPr/>
        <p:txBody>
          <a:bodyPr/>
          <a:lstStyle/>
          <a:p>
            <a:r>
              <a:rPr lang="en-CA"/>
              <a:t>Research has identified that the things that kill are not the same as the things that cause minor injury. One of these differences is around the presence of hazardous energy. TRIF counts all incidents as the same and that is a problem. Industry needs to prioritize serious injury and fatality prevention, and this begins with defining what we mean by a ‘serious injury’.</a:t>
            </a:r>
          </a:p>
        </p:txBody>
      </p:sp>
    </p:spTree>
    <p:extLst>
      <p:ext uri="{BB962C8B-B14F-4D97-AF65-F5344CB8AC3E}">
        <p14:creationId xmlns:p14="http://schemas.microsoft.com/office/powerpoint/2010/main" val="1344812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6928D-AF8D-CA5F-AB09-2CC51877B5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0B5C0B-981E-6736-9980-1B6FDABBB9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FA589-67BE-174F-37A8-EF338169944E}"/>
              </a:ext>
            </a:extLst>
          </p:cNvPr>
          <p:cNvSpPr>
            <a:spLocks noGrp="1"/>
          </p:cNvSpPr>
          <p:nvPr>
            <p:ph type="body" idx="1"/>
          </p:nvPr>
        </p:nvSpPr>
        <p:spPr/>
        <p:txBody>
          <a:bodyPr/>
          <a:lstStyle/>
          <a:p>
            <a:pPr fontAlgn="t"/>
            <a:r>
              <a:rPr lang="en-US"/>
              <a:t>Do we not already within Industry have an adequate definition of what is a serious injury? The answer is no. Industry currently uses a variety of proxies for serious, such as hospital admission but Industry has not defined what is serious. As such, data from various sources such as Potentially Serious Data, Serious Incident Notifications, WCB and Fatality data all provide a slightly different lens as evidenced by the variation in top three incidents types. This is exactly, why a common definition of serious injury is needed.</a:t>
            </a:r>
          </a:p>
        </p:txBody>
      </p:sp>
    </p:spTree>
    <p:extLst>
      <p:ext uri="{BB962C8B-B14F-4D97-AF65-F5344CB8AC3E}">
        <p14:creationId xmlns:p14="http://schemas.microsoft.com/office/powerpoint/2010/main" val="342134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D194C-7723-ADFE-AD30-81EB7AB1A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23A07-1890-F9F1-B090-A98F80E3571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11F4FC5-0044-A810-A401-9CAA597D0BF1}"/>
              </a:ext>
            </a:extLst>
          </p:cNvPr>
          <p:cNvSpPr>
            <a:spLocks noGrp="1"/>
          </p:cNvSpPr>
          <p:nvPr>
            <p:ph type="body" idx="1"/>
          </p:nvPr>
        </p:nvSpPr>
        <p:spPr/>
        <p:txBody>
          <a:bodyPr/>
          <a:lstStyle/>
          <a:p>
            <a:pPr fontAlgn="t"/>
            <a:r>
              <a:rPr lang="en-US"/>
              <a:t>In early 2026, ESC undertook an initiative to focus industry on a standardized definition of SIF. A committee of more than 32 companies and 49 representatives was established from across industry to stack hands on publicly available SIF definition. The committee stacked hands on two criteria, the Edison Electric SIF Criteria and the Internation Association of Oil and Gas Producers  Fatality and Permanent Impairment criteria. These two model are both valid and will be used within industry to help aid in the prevention of SIF.</a:t>
            </a:r>
          </a:p>
        </p:txBody>
      </p:sp>
    </p:spTree>
    <p:extLst>
      <p:ext uri="{BB962C8B-B14F-4D97-AF65-F5344CB8AC3E}">
        <p14:creationId xmlns:p14="http://schemas.microsoft.com/office/powerpoint/2010/main" val="3221255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053D5-22B4-C87E-4C0D-F69B256DE3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EE414D-1E24-72F4-1D9C-5B4CA34AA49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D93A2F8-484D-6092-7EA8-287E3DB08326}"/>
              </a:ext>
            </a:extLst>
          </p:cNvPr>
          <p:cNvSpPr>
            <a:spLocks noGrp="1"/>
          </p:cNvSpPr>
          <p:nvPr>
            <p:ph type="body" idx="1"/>
          </p:nvPr>
        </p:nvSpPr>
        <p:spPr/>
        <p:txBody>
          <a:bodyPr/>
          <a:lstStyle/>
          <a:p>
            <a:pPr fontAlgn="t"/>
            <a:r>
              <a:rPr lang="en-US"/>
              <a:t>You will encounter both definitions within industry. These define what a serious injury is. As such, they are focused on single acute incidents that result in injury not illnesses that could result from chronic repeated exposures. </a:t>
            </a:r>
          </a:p>
          <a:p>
            <a:pPr fontAlgn="t"/>
            <a:endParaRPr lang="en-US"/>
          </a:p>
          <a:p>
            <a:pPr fontAlgn="t"/>
            <a:r>
              <a:rPr lang="en-US"/>
              <a:t>IOGP defines SIF as Fatalities and Permanent Impairment. FPI includes permanent impairment to physical, psychological or social function. It provides a measurement window of 180 days to capture the impacts of an injury. </a:t>
            </a:r>
          </a:p>
          <a:p>
            <a:pPr fontAlgn="t"/>
            <a:endParaRPr lang="en-US"/>
          </a:p>
          <a:p>
            <a:pPr fontAlgn="t"/>
            <a:r>
              <a:rPr lang="en-US"/>
              <a:t>Edison electric defines SIF as life ending, life altering and life threatening. EEI uses a more serious threshold that IOGP and captures traumatic injuries associated with elevated energy such as major bone fractures.</a:t>
            </a:r>
          </a:p>
        </p:txBody>
      </p:sp>
    </p:spTree>
    <p:extLst>
      <p:ext uri="{BB962C8B-B14F-4D97-AF65-F5344CB8AC3E}">
        <p14:creationId xmlns:p14="http://schemas.microsoft.com/office/powerpoint/2010/main" val="1735965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45E79-96AE-F5CE-1AD0-518C285EE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52194-92CB-895A-2322-CB8C2BD96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531F04-137C-3278-EE08-BFCD126330A1}"/>
              </a:ext>
            </a:extLst>
          </p:cNvPr>
          <p:cNvSpPr>
            <a:spLocks noGrp="1"/>
          </p:cNvSpPr>
          <p:nvPr>
            <p:ph type="body" idx="1"/>
          </p:nvPr>
        </p:nvSpPr>
        <p:spPr/>
        <p:txBody>
          <a:bodyPr/>
          <a:lstStyle/>
          <a:p>
            <a:pPr fontAlgn="t"/>
            <a:r>
              <a:rPr lang="en-US" sz="1200" b="0" i="0" kern="1200">
                <a:solidFill>
                  <a:schemeClr val="tx1"/>
                </a:solidFill>
                <a:effectLst/>
                <a:latin typeface="+mn-lt"/>
                <a:ea typeface="+mn-ea"/>
                <a:cs typeface="+mn-cs"/>
              </a:rPr>
              <a:t>This slide compares two different approaches to understanding serious injuries.</a:t>
            </a:r>
          </a:p>
          <a:p>
            <a:pPr fontAlgn="t"/>
            <a:r>
              <a:rPr lang="en-US" sz="1200" b="0" i="0" kern="1200">
                <a:solidFill>
                  <a:schemeClr val="tx1"/>
                </a:solidFill>
                <a:effectLst/>
                <a:latin typeface="+mn-lt"/>
                <a:ea typeface="+mn-ea"/>
                <a:cs typeface="+mn-cs"/>
              </a:rPr>
              <a:t>On the left is the EEI Serious Injury and Fatality model, and on the right is the IOGP Fatality and Permanent Impairment model.</a:t>
            </a:r>
          </a:p>
          <a:p>
            <a:pPr fontAlgn="t"/>
            <a:r>
              <a:rPr lang="en-US" sz="1200" b="0" i="0" kern="1200">
                <a:solidFill>
                  <a:schemeClr val="tx1"/>
                </a:solidFill>
                <a:effectLst/>
                <a:latin typeface="+mn-lt"/>
                <a:ea typeface="+mn-ea"/>
                <a:cs typeface="+mn-cs"/>
              </a:rPr>
              <a:t>At a high level, the key difference is </a:t>
            </a:r>
            <a:r>
              <a:rPr lang="en-US" sz="1200" b="1" i="0" kern="1200">
                <a:solidFill>
                  <a:schemeClr val="tx1"/>
                </a:solidFill>
                <a:effectLst/>
                <a:latin typeface="+mn-lt"/>
                <a:ea typeface="+mn-ea"/>
                <a:cs typeface="+mn-cs"/>
              </a:rPr>
              <a:t>timing</a:t>
            </a:r>
            <a:r>
              <a:rPr lang="en-US" sz="1200" b="0" i="0" kern="1200">
                <a:solidFill>
                  <a:schemeClr val="tx1"/>
                </a:solidFill>
                <a:effectLst/>
                <a:latin typeface="+mn-lt"/>
                <a:ea typeface="+mn-ea"/>
                <a:cs typeface="+mn-cs"/>
              </a:rPr>
              <a:t> — one focuses on </a:t>
            </a:r>
            <a:r>
              <a:rPr lang="en-US" sz="1200" b="0" i="1" kern="1200">
                <a:solidFill>
                  <a:schemeClr val="tx1"/>
                </a:solidFill>
                <a:effectLst/>
                <a:latin typeface="+mn-lt"/>
                <a:ea typeface="+mn-ea"/>
                <a:cs typeface="+mn-cs"/>
              </a:rPr>
              <a:t>early detection</a:t>
            </a:r>
            <a:r>
              <a:rPr lang="en-US" sz="1200" b="0" i="0" kern="1200">
                <a:solidFill>
                  <a:schemeClr val="tx1"/>
                </a:solidFill>
                <a:effectLst/>
                <a:latin typeface="+mn-lt"/>
                <a:ea typeface="+mn-ea"/>
                <a:cs typeface="+mn-cs"/>
              </a:rPr>
              <a:t>, the other on </a:t>
            </a:r>
            <a:r>
              <a:rPr lang="en-US" sz="1200" b="0" i="1" kern="1200">
                <a:solidFill>
                  <a:schemeClr val="tx1"/>
                </a:solidFill>
                <a:effectLst/>
                <a:latin typeface="+mn-lt"/>
                <a:ea typeface="+mn-ea"/>
                <a:cs typeface="+mn-cs"/>
              </a:rPr>
              <a:t>confirmed long-term outcomes</a:t>
            </a:r>
            <a:r>
              <a:rPr lang="en-US" sz="1200" b="0" i="0" kern="1200">
                <a:solidFill>
                  <a:schemeClr val="tx1"/>
                </a:solidFill>
                <a:effectLst/>
                <a:latin typeface="+mn-lt"/>
                <a:ea typeface="+mn-ea"/>
                <a:cs typeface="+mn-cs"/>
              </a:rPr>
              <a:t>.</a:t>
            </a:r>
          </a:p>
          <a:p>
            <a:pPr fontAlgn="t"/>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 Left Side – EEI SIF Model (Early Detection)</a:t>
            </a:r>
          </a:p>
          <a:p>
            <a:pPr fontAlgn="t"/>
            <a:r>
              <a:rPr lang="en-US" sz="1200" b="0" i="0" kern="1200">
                <a:solidFill>
                  <a:schemeClr val="tx1"/>
                </a:solidFill>
                <a:effectLst/>
                <a:latin typeface="+mn-lt"/>
                <a:ea typeface="+mn-ea"/>
                <a:cs typeface="+mn-cs"/>
              </a:rPr>
              <a:t>Starting with the EEI SIF model…</a:t>
            </a:r>
          </a:p>
          <a:p>
            <a:pPr fontAlgn="t"/>
            <a:r>
              <a:rPr lang="en-US" sz="1200" b="0" i="0" kern="1200">
                <a:solidFill>
                  <a:schemeClr val="tx1"/>
                </a:solidFill>
                <a:effectLst/>
                <a:latin typeface="+mn-lt"/>
                <a:ea typeface="+mn-ea"/>
                <a:cs typeface="+mn-cs"/>
              </a:rPr>
              <a:t>This approach asks: </a:t>
            </a:r>
            <a:r>
              <a:rPr lang="en-US" sz="1200" b="0" i="1" kern="1200">
                <a:solidFill>
                  <a:schemeClr val="tx1"/>
                </a:solidFill>
                <a:effectLst/>
                <a:latin typeface="+mn-lt"/>
                <a:ea typeface="+mn-ea"/>
                <a:cs typeface="+mn-cs"/>
              </a:rPr>
              <a:t>‘Was this serious at the time it happened?’</a:t>
            </a:r>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It aims to detect seriousness </a:t>
            </a:r>
            <a:r>
              <a:rPr lang="en-US" sz="1200" b="1" i="0" kern="1200">
                <a:solidFill>
                  <a:schemeClr val="tx1"/>
                </a:solidFill>
                <a:effectLst/>
                <a:latin typeface="+mn-lt"/>
                <a:ea typeface="+mn-ea"/>
                <a:cs typeface="+mn-cs"/>
              </a:rPr>
              <a:t>within 24 to 72 hours of the incident</a:t>
            </a:r>
            <a:r>
              <a:rPr lang="en-US" sz="1200" b="0" i="0" kern="1200">
                <a:solidFill>
                  <a:schemeClr val="tx1"/>
                </a:solidFill>
                <a:effectLst/>
                <a:latin typeface="+mn-lt"/>
                <a:ea typeface="+mn-ea"/>
                <a:cs typeface="+mn-cs"/>
              </a:rPr>
              <a:t>.</a:t>
            </a:r>
            <a:endParaRPr lang="en-US" sz="1200" b="1"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It uses a higher injury threshold and identifies potentially life-altering events very soon after they occur. Because it captures more events early, you get a </a:t>
            </a:r>
            <a:r>
              <a:rPr lang="en-US" sz="1200" b="1" i="0" kern="1200">
                <a:solidFill>
                  <a:schemeClr val="tx1"/>
                </a:solidFill>
                <a:effectLst/>
                <a:latin typeface="+mn-lt"/>
                <a:ea typeface="+mn-ea"/>
                <a:cs typeface="+mn-cs"/>
              </a:rPr>
              <a:t>larger dataset</a:t>
            </a:r>
            <a:r>
              <a:rPr lang="en-US" sz="1200" b="0" i="0" kern="1200">
                <a:solidFill>
                  <a:schemeClr val="tx1"/>
                </a:solidFill>
                <a:effectLst/>
                <a:latin typeface="+mn-lt"/>
                <a:ea typeface="+mn-ea"/>
                <a:cs typeface="+mn-cs"/>
              </a:rPr>
              <a:t>, which improves trend visibility and statistical confidence.</a:t>
            </a:r>
          </a:p>
          <a:p>
            <a:pPr fontAlgn="t"/>
            <a:r>
              <a:rPr lang="en-US" sz="1200" b="0" i="0" kern="1200">
                <a:solidFill>
                  <a:schemeClr val="tx1"/>
                </a:solidFill>
                <a:effectLst/>
                <a:latin typeface="+mn-lt"/>
                <a:ea typeface="+mn-ea"/>
                <a:cs typeface="+mn-cs"/>
              </a:rPr>
              <a:t>It uses </a:t>
            </a:r>
            <a:r>
              <a:rPr lang="en-US" sz="1200" b="1" i="0" kern="1200">
                <a:solidFill>
                  <a:schemeClr val="tx1"/>
                </a:solidFill>
                <a:effectLst/>
                <a:latin typeface="+mn-lt"/>
                <a:ea typeface="+mn-ea"/>
                <a:cs typeface="+mn-cs"/>
              </a:rPr>
              <a:t>15 criteria</a:t>
            </a:r>
            <a:r>
              <a:rPr lang="en-US" sz="1200" b="0" i="0" kern="1200">
                <a:solidFill>
                  <a:schemeClr val="tx1"/>
                </a:solidFill>
                <a:effectLst/>
                <a:latin typeface="+mn-lt"/>
                <a:ea typeface="+mn-ea"/>
                <a:cs typeface="+mn-cs"/>
              </a:rPr>
              <a:t>, making it relatively efficient and practical to apply.</a:t>
            </a:r>
          </a:p>
          <a:p>
            <a:pPr fontAlgn="t"/>
            <a:r>
              <a:rPr lang="en-US" sz="1200" b="0" i="0" kern="1200">
                <a:solidFill>
                  <a:schemeClr val="tx1"/>
                </a:solidFill>
                <a:effectLst/>
                <a:latin typeface="+mn-lt"/>
                <a:ea typeface="+mn-ea"/>
                <a:cs typeface="+mn-cs"/>
              </a:rPr>
              <a:t>The big advantage is a </a:t>
            </a:r>
            <a:r>
              <a:rPr lang="en-US" sz="1200" b="1" i="0" kern="1200">
                <a:solidFill>
                  <a:schemeClr val="tx1"/>
                </a:solidFill>
                <a:effectLst/>
                <a:latin typeface="+mn-lt"/>
                <a:ea typeface="+mn-ea"/>
                <a:cs typeface="+mn-cs"/>
              </a:rPr>
              <a:t>fast feedback loop</a:t>
            </a:r>
            <a:r>
              <a:rPr lang="en-US" sz="1200" b="0" i="0" kern="1200">
                <a:solidFill>
                  <a:schemeClr val="tx1"/>
                </a:solidFill>
                <a:effectLst/>
                <a:latin typeface="+mn-lt"/>
                <a:ea typeface="+mn-ea"/>
                <a:cs typeface="+mn-cs"/>
              </a:rPr>
              <a:t>—more events, quicker learning, and faster action.</a:t>
            </a:r>
          </a:p>
          <a:p>
            <a:pPr fontAlgn="t"/>
            <a:r>
              <a:rPr lang="en-US" sz="1200" b="0" i="0" kern="1200">
                <a:solidFill>
                  <a:schemeClr val="tx1"/>
                </a:solidFill>
                <a:effectLst/>
                <a:latin typeface="+mn-lt"/>
                <a:ea typeface="+mn-ea"/>
                <a:cs typeface="+mn-cs"/>
              </a:rPr>
              <a:t>So overall, this model is designed to drive </a:t>
            </a:r>
            <a:r>
              <a:rPr lang="en-US" sz="1200" b="1" i="0" kern="1200">
                <a:solidFill>
                  <a:schemeClr val="tx1"/>
                </a:solidFill>
                <a:effectLst/>
                <a:latin typeface="+mn-lt"/>
                <a:ea typeface="+mn-ea"/>
                <a:cs typeface="+mn-cs"/>
              </a:rPr>
              <a:t>immediate action through early detection</a:t>
            </a:r>
            <a:r>
              <a:rPr lang="en-US" sz="1200" b="0" i="0" kern="1200">
                <a:solidFill>
                  <a:schemeClr val="tx1"/>
                </a:solidFill>
                <a:effectLst/>
                <a:latin typeface="+mn-lt"/>
                <a:ea typeface="+mn-ea"/>
                <a:cs typeface="+mn-cs"/>
              </a:rPr>
              <a:t>.</a:t>
            </a:r>
          </a:p>
          <a:p>
            <a:pPr fontAlgn="t"/>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 Right Side – IOGP FPI Model (Outcome-Based)</a:t>
            </a:r>
          </a:p>
          <a:p>
            <a:pPr fontAlgn="t"/>
            <a:r>
              <a:rPr lang="en-US" sz="1200" b="0" i="0" kern="1200">
                <a:solidFill>
                  <a:schemeClr val="tx1"/>
                </a:solidFill>
                <a:effectLst/>
                <a:latin typeface="+mn-lt"/>
                <a:ea typeface="+mn-ea"/>
                <a:cs typeface="+mn-cs"/>
              </a:rPr>
              <a:t>Now looking at the IOGP Fatality and Permanent Impairment model…</a:t>
            </a:r>
          </a:p>
          <a:p>
            <a:pPr fontAlgn="t"/>
            <a:r>
              <a:rPr lang="en-US" sz="1200" b="0" i="0" kern="1200">
                <a:solidFill>
                  <a:schemeClr val="tx1"/>
                </a:solidFill>
                <a:effectLst/>
                <a:latin typeface="+mn-lt"/>
                <a:ea typeface="+mn-ea"/>
                <a:cs typeface="+mn-cs"/>
              </a:rPr>
              <a:t>This approach asks a different question: </a:t>
            </a:r>
            <a:r>
              <a:rPr lang="en-US" sz="1200" b="0" i="1" kern="1200">
                <a:solidFill>
                  <a:schemeClr val="tx1"/>
                </a:solidFill>
                <a:effectLst/>
                <a:latin typeface="+mn-lt"/>
                <a:ea typeface="+mn-ea"/>
                <a:cs typeface="+mn-cs"/>
              </a:rPr>
              <a:t>‘Did this become life-altering?’</a:t>
            </a:r>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Instead of early detection, it confirms outcomes </a:t>
            </a:r>
            <a:r>
              <a:rPr lang="en-US" sz="1200" b="1" i="0" kern="1200">
                <a:solidFill>
                  <a:schemeClr val="tx1"/>
                </a:solidFill>
                <a:effectLst/>
                <a:latin typeface="+mn-lt"/>
                <a:ea typeface="+mn-ea"/>
                <a:cs typeface="+mn-cs"/>
              </a:rPr>
              <a:t>over time—up to 180 days</a:t>
            </a:r>
            <a:r>
              <a:rPr lang="en-US" sz="1200" b="0" i="0" kern="1200">
                <a:solidFill>
                  <a:schemeClr val="tx1"/>
                </a:solidFill>
                <a:effectLst/>
                <a:latin typeface="+mn-lt"/>
                <a:ea typeface="+mn-ea"/>
                <a:cs typeface="+mn-cs"/>
              </a:rPr>
              <a:t>.</a:t>
            </a:r>
          </a:p>
          <a:p>
            <a:pPr fontAlgn="t"/>
            <a:r>
              <a:rPr lang="en-US" sz="1200" b="0" i="0" kern="1200">
                <a:solidFill>
                  <a:schemeClr val="tx1"/>
                </a:solidFill>
                <a:effectLst/>
                <a:latin typeface="+mn-lt"/>
                <a:ea typeface="+mn-ea"/>
                <a:cs typeface="+mn-cs"/>
              </a:rPr>
              <a:t>It uses a lower initial threshold but waits to determine if the injury results in permanent impairment.”</a:t>
            </a:r>
          </a:p>
          <a:p>
            <a:pPr fontAlgn="t"/>
            <a:r>
              <a:rPr lang="en-US" sz="1200" b="0" i="0" kern="1200">
                <a:solidFill>
                  <a:schemeClr val="tx1"/>
                </a:solidFill>
                <a:effectLst/>
                <a:latin typeface="+mn-lt"/>
                <a:ea typeface="+mn-ea"/>
                <a:cs typeface="+mn-cs"/>
              </a:rPr>
              <a:t>Because of this, there are </a:t>
            </a:r>
            <a:r>
              <a:rPr lang="en-US" sz="1200" b="1" i="0" kern="1200">
                <a:solidFill>
                  <a:schemeClr val="tx1"/>
                </a:solidFill>
                <a:effectLst/>
                <a:latin typeface="+mn-lt"/>
                <a:ea typeface="+mn-ea"/>
                <a:cs typeface="+mn-cs"/>
              </a:rPr>
              <a:t>fewer actual cases</a:t>
            </a:r>
            <a:r>
              <a:rPr lang="en-US" sz="1200" b="0" i="0" kern="1200">
                <a:solidFill>
                  <a:schemeClr val="tx1"/>
                </a:solidFill>
                <a:effectLst/>
                <a:latin typeface="+mn-lt"/>
                <a:ea typeface="+mn-ea"/>
                <a:cs typeface="+mn-cs"/>
              </a:rPr>
              <a:t>, and more statistical variability.</a:t>
            </a:r>
          </a:p>
          <a:p>
            <a:pPr fontAlgn="t"/>
            <a:r>
              <a:rPr lang="en-US" sz="1200" b="0" i="0" kern="1200">
                <a:solidFill>
                  <a:schemeClr val="tx1"/>
                </a:solidFill>
                <a:effectLst/>
                <a:latin typeface="+mn-lt"/>
                <a:ea typeface="+mn-ea"/>
                <a:cs typeface="+mn-cs"/>
              </a:rPr>
              <a:t>It includes </a:t>
            </a:r>
            <a:r>
              <a:rPr lang="en-US" sz="1200" b="1" i="0" kern="1200">
                <a:solidFill>
                  <a:schemeClr val="tx1"/>
                </a:solidFill>
                <a:effectLst/>
                <a:latin typeface="+mn-lt"/>
                <a:ea typeface="+mn-ea"/>
                <a:cs typeface="+mn-cs"/>
              </a:rPr>
              <a:t>24 criteria</a:t>
            </a:r>
            <a:r>
              <a:rPr lang="en-US" sz="1200" b="0" i="0" kern="1200">
                <a:solidFill>
                  <a:schemeClr val="tx1"/>
                </a:solidFill>
                <a:effectLst/>
                <a:latin typeface="+mn-lt"/>
                <a:ea typeface="+mn-ea"/>
                <a:cs typeface="+mn-cs"/>
              </a:rPr>
              <a:t>, making it more detailed and granular.”</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You get </a:t>
            </a:r>
            <a:r>
              <a:rPr lang="en-US" sz="1200" b="1" i="0" kern="1200">
                <a:solidFill>
                  <a:schemeClr val="tx1"/>
                </a:solidFill>
                <a:effectLst/>
                <a:latin typeface="+mn-lt"/>
                <a:ea typeface="+mn-ea"/>
                <a:cs typeface="+mn-cs"/>
              </a:rPr>
              <a:t>higher medical certainty</a:t>
            </a:r>
            <a:r>
              <a:rPr lang="en-US" sz="1200" b="0" i="0" kern="1200">
                <a:solidFill>
                  <a:schemeClr val="tx1"/>
                </a:solidFill>
                <a:effectLst/>
                <a:latin typeface="+mn-lt"/>
                <a:ea typeface="+mn-ea"/>
                <a:cs typeface="+mn-cs"/>
              </a:rPr>
              <a:t>, but learning comes later due to fewer and delayed confirmed events.”</a:t>
            </a:r>
          </a:p>
          <a:p>
            <a:pPr fontAlgn="t"/>
            <a:endParaRPr lang="en-US" sz="1200" b="1"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So this model prioritizes </a:t>
            </a:r>
            <a:r>
              <a:rPr lang="en-US" sz="1200" b="1" i="0" kern="1200">
                <a:solidFill>
                  <a:schemeClr val="tx1"/>
                </a:solidFill>
                <a:effectLst/>
                <a:latin typeface="+mn-lt"/>
                <a:ea typeface="+mn-ea"/>
                <a:cs typeface="+mn-cs"/>
              </a:rPr>
              <a:t>accuracy and certainty of long-term outcomes</a:t>
            </a:r>
            <a:r>
              <a:rPr lang="en-US" sz="1200" b="0" i="0" kern="1200">
                <a:solidFill>
                  <a:schemeClr val="tx1"/>
                </a:solidFill>
                <a:effectLst/>
                <a:latin typeface="+mn-lt"/>
                <a:ea typeface="+mn-ea"/>
                <a:cs typeface="+mn-cs"/>
              </a:rPr>
              <a:t>.”</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In simple terms: </a:t>
            </a:r>
          </a:p>
          <a:p>
            <a:pPr lvl="1" fontAlgn="t"/>
            <a:r>
              <a:rPr lang="en-US" sz="1200" b="0" i="0" kern="1200">
                <a:solidFill>
                  <a:schemeClr val="tx1"/>
                </a:solidFill>
                <a:effectLst/>
                <a:latin typeface="+mn-lt"/>
                <a:ea typeface="+mn-ea"/>
                <a:cs typeface="+mn-cs"/>
              </a:rPr>
              <a:t>EEI SIF = </a:t>
            </a:r>
            <a:r>
              <a:rPr lang="en-US" sz="1200" b="1" i="0" kern="1200">
                <a:solidFill>
                  <a:schemeClr val="tx1"/>
                </a:solidFill>
                <a:effectLst/>
                <a:latin typeface="+mn-lt"/>
                <a:ea typeface="+mn-ea"/>
                <a:cs typeface="+mn-cs"/>
              </a:rPr>
              <a:t>early signal, more data, faster action</a:t>
            </a:r>
            <a:endParaRPr lang="en-US" sz="1200" b="0" i="0" kern="1200">
              <a:solidFill>
                <a:schemeClr val="tx1"/>
              </a:solidFill>
              <a:effectLst/>
              <a:latin typeface="+mn-lt"/>
              <a:ea typeface="+mn-ea"/>
              <a:cs typeface="+mn-cs"/>
            </a:endParaRPr>
          </a:p>
          <a:p>
            <a:pPr lvl="1" fontAlgn="t"/>
            <a:r>
              <a:rPr lang="en-US" sz="1200" b="0" i="0" kern="1200">
                <a:solidFill>
                  <a:schemeClr val="tx1"/>
                </a:solidFill>
                <a:effectLst/>
                <a:latin typeface="+mn-lt"/>
                <a:ea typeface="+mn-ea"/>
                <a:cs typeface="+mn-cs"/>
              </a:rPr>
              <a:t>IOGP FPI = </a:t>
            </a:r>
            <a:r>
              <a:rPr lang="en-US" sz="1200" b="1" i="0" kern="1200">
                <a:solidFill>
                  <a:schemeClr val="tx1"/>
                </a:solidFill>
                <a:effectLst/>
                <a:latin typeface="+mn-lt"/>
                <a:ea typeface="+mn-ea"/>
                <a:cs typeface="+mn-cs"/>
              </a:rPr>
              <a:t>confirmed outcome, fewer cases, higher certainty</a:t>
            </a:r>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Neither approach is ‘better’—they serve </a:t>
            </a:r>
            <a:r>
              <a:rPr lang="en-US" sz="1200" b="1" i="0" kern="1200">
                <a:solidFill>
                  <a:schemeClr val="tx1"/>
                </a:solidFill>
                <a:effectLst/>
                <a:latin typeface="+mn-lt"/>
                <a:ea typeface="+mn-ea"/>
                <a:cs typeface="+mn-cs"/>
              </a:rPr>
              <a:t>different purposes</a:t>
            </a:r>
            <a:r>
              <a:rPr lang="en-US" sz="1200" b="0" i="0" kern="1200">
                <a:solidFill>
                  <a:schemeClr val="tx1"/>
                </a:solidFill>
                <a:effectLst/>
                <a:latin typeface="+mn-lt"/>
                <a:ea typeface="+mn-ea"/>
                <a:cs typeface="+mn-cs"/>
              </a:rPr>
              <a:t> depending on what you’re trying to achieve.</a:t>
            </a:r>
          </a:p>
          <a:p>
            <a:pPr fontAlgn="t"/>
            <a:endParaRPr lang="en-US" sz="1200" b="1"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The key takeaway is that organizations often need to </a:t>
            </a:r>
            <a:r>
              <a:rPr lang="en-US" sz="1200" b="1" i="0" kern="1200">
                <a:solidFill>
                  <a:schemeClr val="tx1"/>
                </a:solidFill>
                <a:effectLst/>
                <a:latin typeface="+mn-lt"/>
                <a:ea typeface="+mn-ea"/>
                <a:cs typeface="+mn-cs"/>
              </a:rPr>
              <a:t>balance both</a:t>
            </a:r>
            <a:r>
              <a:rPr lang="en-US" sz="1200" b="0" i="0" kern="1200">
                <a:solidFill>
                  <a:schemeClr val="tx1"/>
                </a:solidFill>
                <a:effectLst/>
                <a:latin typeface="+mn-lt"/>
                <a:ea typeface="+mn-ea"/>
                <a:cs typeface="+mn-cs"/>
              </a:rPr>
              <a:t>—acting early on potential serious events while also tracking confirmed long-term impacts.</a:t>
            </a:r>
          </a:p>
        </p:txBody>
      </p:sp>
      <p:sp>
        <p:nvSpPr>
          <p:cNvPr id="4" name="Slide Number Placeholder 3">
            <a:extLst>
              <a:ext uri="{FF2B5EF4-FFF2-40B4-BE49-F238E27FC236}">
                <a16:creationId xmlns:a16="http://schemas.microsoft.com/office/drawing/2014/main" id="{DD3164E5-F2BB-CC91-A4F5-11E00386E32A}"/>
              </a:ext>
            </a:extLst>
          </p:cNvPr>
          <p:cNvSpPr>
            <a:spLocks noGrp="1"/>
          </p:cNvSpPr>
          <p:nvPr>
            <p:ph type="sldNum" sz="quarter" idx="5"/>
          </p:nvPr>
        </p:nvSpPr>
        <p:spPr/>
        <p:txBody>
          <a:bodyPr/>
          <a:lstStyle/>
          <a:p>
            <a:fld id="{82896180-CC48-4CC8-9620-E3D395276243}" type="slidenum">
              <a:rPr lang="en-CA" smtClean="0"/>
              <a:t>8</a:t>
            </a:fld>
            <a:endParaRPr lang="en-CA"/>
          </a:p>
        </p:txBody>
      </p:sp>
    </p:spTree>
    <p:extLst>
      <p:ext uri="{BB962C8B-B14F-4D97-AF65-F5344CB8AC3E}">
        <p14:creationId xmlns:p14="http://schemas.microsoft.com/office/powerpoint/2010/main" val="2781163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8FE7F-5578-EE07-6AC4-1FA41E612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7378B-67C4-3872-BF93-11A82ACDD92E}"/>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A6B729C-D9F5-9A28-E27B-8861B0AFA142}"/>
              </a:ext>
            </a:extLst>
          </p:cNvPr>
          <p:cNvSpPr>
            <a:spLocks noGrp="1"/>
          </p:cNvSpPr>
          <p:nvPr>
            <p:ph type="body" idx="1"/>
          </p:nvPr>
        </p:nvSpPr>
        <p:spPr/>
        <p:txBody>
          <a:bodyPr/>
          <a:lstStyle/>
          <a:p>
            <a:pPr fontAlgn="t"/>
            <a:r>
              <a:rPr lang="en-US"/>
              <a:t>Discuss:</a:t>
            </a:r>
          </a:p>
          <a:p>
            <a:pPr fontAlgn="t"/>
            <a:endParaRPr lang="en-US"/>
          </a:p>
          <a:p>
            <a:pPr marL="114300" indent="-457200">
              <a:buFont typeface="+mj-lt"/>
              <a:buAutoNum type="arabicPeriod"/>
            </a:pPr>
            <a:r>
              <a:rPr lang="en-US" sz="1200">
                <a:solidFill>
                  <a:srgbClr val="000000"/>
                </a:solidFill>
                <a:latin typeface="Trebuchet MS" panose="020B0603020202020204" pitchFamily="34" charset="0"/>
              </a:rPr>
              <a:t>What safety activities have your observed that were not supportive of SIF prevention? </a:t>
            </a:r>
          </a:p>
          <a:p>
            <a:pPr marL="114300" indent="-457200">
              <a:buFont typeface="+mj-lt"/>
              <a:buAutoNum type="arabicPeriod"/>
            </a:pPr>
            <a:endParaRPr lang="en-US" sz="1200">
              <a:solidFill>
                <a:srgbClr val="000000"/>
              </a:solidFill>
              <a:latin typeface="Trebuchet MS" panose="020B0603020202020204" pitchFamily="34" charset="0"/>
            </a:endParaRPr>
          </a:p>
          <a:p>
            <a:pPr marL="114300" indent="-457200">
              <a:buFont typeface="+mj-lt"/>
              <a:buAutoNum type="arabicPeriod"/>
            </a:pPr>
            <a:endParaRPr lang="en-US" sz="1200">
              <a:solidFill>
                <a:srgbClr val="000000"/>
              </a:solidFill>
              <a:latin typeface="Trebuchet MS" panose="020B0603020202020204" pitchFamily="34" charset="0"/>
            </a:endParaRPr>
          </a:p>
          <a:p>
            <a:pPr marL="114300" indent="-457200">
              <a:buFont typeface="+mj-lt"/>
              <a:buAutoNum type="arabicPeriod"/>
            </a:pPr>
            <a:r>
              <a:rPr lang="en-US" sz="1200">
                <a:solidFill>
                  <a:srgbClr val="000000"/>
                </a:solidFill>
                <a:latin typeface="Trebuchet MS" panose="020B0603020202020204" pitchFamily="34" charset="0"/>
              </a:rPr>
              <a:t>What system was driving these actions?</a:t>
            </a:r>
          </a:p>
          <a:p>
            <a:pPr marL="114300" indent="-457200">
              <a:buFont typeface="+mj-lt"/>
              <a:buAutoNum type="arabicPeriod"/>
            </a:pPr>
            <a:endParaRPr lang="en-US" sz="1200">
              <a:solidFill>
                <a:srgbClr val="000000"/>
              </a:solidFill>
              <a:latin typeface="Trebuchet MS" panose="020B0603020202020204" pitchFamily="34" charset="0"/>
            </a:endParaRPr>
          </a:p>
          <a:p>
            <a:pPr marL="114300" indent="-457200">
              <a:buFont typeface="+mj-lt"/>
              <a:buAutoNum type="arabicPeriod"/>
            </a:pPr>
            <a:endParaRPr lang="en-US" sz="1200">
              <a:solidFill>
                <a:srgbClr val="000000"/>
              </a:solidFill>
              <a:latin typeface="Trebuchet MS" panose="020B0603020202020204" pitchFamily="34" charset="0"/>
            </a:endParaRPr>
          </a:p>
          <a:p>
            <a:pPr marL="114300" indent="-457200">
              <a:buFont typeface="+mj-lt"/>
              <a:buAutoNum type="arabicPeriod"/>
            </a:pPr>
            <a:r>
              <a:rPr lang="en-US" sz="1200">
                <a:solidFill>
                  <a:srgbClr val="000000"/>
                </a:solidFill>
                <a:latin typeface="Trebuchet MS" panose="020B0603020202020204" pitchFamily="34" charset="0"/>
              </a:rPr>
              <a:t>How as an industry can we change the system to prioritize SIF prevention?</a:t>
            </a:r>
          </a:p>
          <a:p>
            <a:pPr fontAlgn="t"/>
            <a:r>
              <a:rPr lang="en-US"/>
              <a:t> </a:t>
            </a:r>
          </a:p>
        </p:txBody>
      </p:sp>
    </p:spTree>
    <p:extLst>
      <p:ext uri="{BB962C8B-B14F-4D97-AF65-F5344CB8AC3E}">
        <p14:creationId xmlns:p14="http://schemas.microsoft.com/office/powerpoint/2010/main" val="4268506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9C6C8-DD93-4B72-C976-C71D4F9C2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CAFD2-8BB9-5D18-7D67-4CA4AB16989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309D2E9-1F8D-B464-0D38-526EE725C12C}"/>
              </a:ext>
            </a:extLst>
          </p:cNvPr>
          <p:cNvSpPr>
            <a:spLocks noGrp="1"/>
          </p:cNvSpPr>
          <p:nvPr>
            <p:ph type="body" idx="1"/>
          </p:nvPr>
        </p:nvSpPr>
        <p:spPr/>
        <p:txBody>
          <a:bodyPr/>
          <a:lstStyle/>
          <a:p>
            <a:pPr fontAlgn="t"/>
            <a:r>
              <a:rPr lang="en-US"/>
              <a:t>Here are a variety of resources to assist you in understanding this topic better.</a:t>
            </a:r>
          </a:p>
        </p:txBody>
      </p:sp>
    </p:spTree>
    <p:extLst>
      <p:ext uri="{BB962C8B-B14F-4D97-AF65-F5344CB8AC3E}">
        <p14:creationId xmlns:p14="http://schemas.microsoft.com/office/powerpoint/2010/main" val="3616690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733668"/>
            <a:ext cx="10375539" cy="799297"/>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4" y="1739475"/>
            <a:ext cx="9703187" cy="985794"/>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r>
              <a:rPr lang="en-US"/>
              <a:t>Click to add </a:t>
            </a:r>
            <a:r>
              <a:rPr lang="en-US" err="1"/>
              <a:t>SubHeader</a:t>
            </a:r>
            <a:endParaRPr lang="en-US"/>
          </a:p>
        </p:txBody>
      </p:sp>
      <p:sp>
        <p:nvSpPr>
          <p:cNvPr id="3" name="Text Placeholder 9">
            <a:extLst>
              <a:ext uri="{FF2B5EF4-FFF2-40B4-BE49-F238E27FC236}">
                <a16:creationId xmlns:a16="http://schemas.microsoft.com/office/drawing/2014/main" id="{E2B3ACE7-B482-2624-4926-7CE4C209A484}"/>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4" name="Text Placeholder 9">
            <a:extLst>
              <a:ext uri="{FF2B5EF4-FFF2-40B4-BE49-F238E27FC236}">
                <a16:creationId xmlns:a16="http://schemas.microsoft.com/office/drawing/2014/main" id="{39EE217A-AF8F-9CE3-1A66-E5FCE25231C8}"/>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5" name="Slide Number Placeholder 5">
            <a:extLst>
              <a:ext uri="{FF2B5EF4-FFF2-40B4-BE49-F238E27FC236}">
                <a16:creationId xmlns:a16="http://schemas.microsoft.com/office/drawing/2014/main" id="{C31F80CC-0B21-13C8-0670-9826A76EE637}"/>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8" name="Text Placeholder 13">
            <a:extLst>
              <a:ext uri="{FF2B5EF4-FFF2-40B4-BE49-F238E27FC236}">
                <a16:creationId xmlns:a16="http://schemas.microsoft.com/office/drawing/2014/main" id="{F8C1A2CF-513B-8DD1-DB11-5722C561D4B7}"/>
              </a:ext>
            </a:extLst>
          </p:cNvPr>
          <p:cNvSpPr>
            <a:spLocks noGrp="1"/>
          </p:cNvSpPr>
          <p:nvPr>
            <p:ph type="body" sz="quarter" idx="15" hasCustomPrompt="1"/>
          </p:nvPr>
        </p:nvSpPr>
        <p:spPr>
          <a:xfrm>
            <a:off x="908584" y="2866786"/>
            <a:ext cx="9696663" cy="2705878"/>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187171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Page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904003"/>
            <a:ext cx="6906197" cy="1928686"/>
          </a:xfrm>
          <a:prstGeom prst="rect">
            <a:avLst/>
          </a:prstGeom>
        </p:spPr>
        <p:txBody>
          <a:bodyPr/>
          <a:lstStyle>
            <a:lvl1pPr marL="0" indent="0" algn="l">
              <a:lnSpc>
                <a:spcPct val="100000"/>
              </a:lnSpc>
              <a:spcBef>
                <a:spcPts val="0"/>
              </a:spcBef>
              <a:buNone/>
              <a:defRPr sz="4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3" name="Text Placeholder 13">
            <a:extLst>
              <a:ext uri="{FF2B5EF4-FFF2-40B4-BE49-F238E27FC236}">
                <a16:creationId xmlns:a16="http://schemas.microsoft.com/office/drawing/2014/main" id="{18B6FBEE-DE43-397B-79B2-935482ED6473}"/>
              </a:ext>
            </a:extLst>
          </p:cNvPr>
          <p:cNvSpPr>
            <a:spLocks noGrp="1"/>
          </p:cNvSpPr>
          <p:nvPr>
            <p:ph type="body" sz="quarter" idx="15" hasCustomPrompt="1"/>
          </p:nvPr>
        </p:nvSpPr>
        <p:spPr>
          <a:xfrm>
            <a:off x="902062" y="2978930"/>
            <a:ext cx="8923426" cy="2705878"/>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1159815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1F5AD-E144-00E0-2FE6-43BF4B4E14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2E702F4E-9271-9325-C4A2-BCD5DAC092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8C344274-A4B0-EDC7-38C8-EAD821BEC884}"/>
              </a:ext>
            </a:extLst>
          </p:cNvPr>
          <p:cNvSpPr>
            <a:spLocks noGrp="1"/>
          </p:cNvSpPr>
          <p:nvPr>
            <p:ph type="dt" sz="half" idx="10"/>
          </p:nvPr>
        </p:nvSpPr>
        <p:spPr/>
        <p:txBody>
          <a:bodyPr/>
          <a:lstStyle/>
          <a:p>
            <a:fld id="{9FCF4FF9-8249-4073-9945-75F0C5BD580C}" type="datetimeFigureOut">
              <a:rPr lang="en-CA" smtClean="0"/>
              <a:t>2026-07-23</a:t>
            </a:fld>
            <a:endParaRPr lang="en-CA"/>
          </a:p>
        </p:txBody>
      </p:sp>
      <p:sp>
        <p:nvSpPr>
          <p:cNvPr id="5" name="Footer Placeholder 4">
            <a:extLst>
              <a:ext uri="{FF2B5EF4-FFF2-40B4-BE49-F238E27FC236}">
                <a16:creationId xmlns:a16="http://schemas.microsoft.com/office/drawing/2014/main" id="{CBC69B1A-46F3-B13F-C77C-9018502FC89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FC5D38D-F299-534C-C9ED-6DC0E001FFD9}"/>
              </a:ext>
            </a:extLst>
          </p:cNvPr>
          <p:cNvSpPr>
            <a:spLocks noGrp="1"/>
          </p:cNvSpPr>
          <p:nvPr>
            <p:ph type="sldNum" sz="quarter" idx="12"/>
          </p:nvPr>
        </p:nvSpPr>
        <p:spPr/>
        <p:txBody>
          <a:bodyPr/>
          <a:lstStyle/>
          <a:p>
            <a:fld id="{8EEE97DC-D2F3-4876-A46E-F4F4414B5243}" type="slidenum">
              <a:rPr lang="en-CA" smtClean="0"/>
              <a:t>‹#›</a:t>
            </a:fld>
            <a:endParaRPr lang="en-CA"/>
          </a:p>
        </p:txBody>
      </p:sp>
    </p:spTree>
    <p:extLst>
      <p:ext uri="{BB962C8B-B14F-4D97-AF65-F5344CB8AC3E}">
        <p14:creationId xmlns:p14="http://schemas.microsoft.com/office/powerpoint/2010/main" val="2263273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ontent Page - Whit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E3FBE3C-F20A-D2FC-D72E-533E669F8C0F}"/>
              </a:ext>
            </a:extLst>
          </p:cNvPr>
          <p:cNvSpPr>
            <a:spLocks noGrp="1"/>
          </p:cNvSpPr>
          <p:nvPr>
            <p:ph type="subTitle" idx="1" hasCustomPrompt="1"/>
          </p:nvPr>
        </p:nvSpPr>
        <p:spPr>
          <a:xfrm>
            <a:off x="527230" y="271023"/>
            <a:ext cx="10857050" cy="490978"/>
          </a:xfrm>
          <a:prstGeom prst="rect">
            <a:avLst/>
          </a:prstGeom>
        </p:spPr>
        <p:txBody>
          <a:bodyPr/>
          <a:lstStyle>
            <a:lvl1pPr marL="0" indent="0" algn="l">
              <a:lnSpc>
                <a:spcPct val="100000"/>
              </a:lnSpc>
              <a:spcBef>
                <a:spcPts val="0"/>
              </a:spcBef>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4" name="Text Placeholder 13">
            <a:extLst>
              <a:ext uri="{FF2B5EF4-FFF2-40B4-BE49-F238E27FC236}">
                <a16:creationId xmlns:a16="http://schemas.microsoft.com/office/drawing/2014/main" id="{DD2E1361-33F2-512F-AEEC-CF40E4B1F79C}"/>
              </a:ext>
            </a:extLst>
          </p:cNvPr>
          <p:cNvSpPr>
            <a:spLocks noGrp="1"/>
          </p:cNvSpPr>
          <p:nvPr>
            <p:ph type="body" sz="quarter" idx="14" hasCustomPrompt="1"/>
          </p:nvPr>
        </p:nvSpPr>
        <p:spPr>
          <a:xfrm>
            <a:off x="527229" y="933694"/>
            <a:ext cx="10857051" cy="608209"/>
          </a:xfrm>
          <a:prstGeom prst="rect">
            <a:avLst/>
          </a:prstGeom>
        </p:spPr>
        <p:txBody>
          <a:bodyPr/>
          <a:lstStyle>
            <a:lvl1pPr>
              <a:defRPr sz="1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r>
              <a:rPr lang="en-US"/>
              <a:t>Click to add </a:t>
            </a:r>
            <a:r>
              <a:rPr lang="en-US" err="1"/>
              <a:t>SubHeader</a:t>
            </a:r>
            <a:endParaRPr lang="en-US"/>
          </a:p>
        </p:txBody>
      </p:sp>
      <p:sp>
        <p:nvSpPr>
          <p:cNvPr id="5" name="Text Placeholder 13">
            <a:extLst>
              <a:ext uri="{FF2B5EF4-FFF2-40B4-BE49-F238E27FC236}">
                <a16:creationId xmlns:a16="http://schemas.microsoft.com/office/drawing/2014/main" id="{FF75AA57-014A-CB8D-DE32-75A9803BE467}"/>
              </a:ext>
            </a:extLst>
          </p:cNvPr>
          <p:cNvSpPr>
            <a:spLocks noGrp="1"/>
          </p:cNvSpPr>
          <p:nvPr>
            <p:ph type="body" sz="quarter" idx="15" hasCustomPrompt="1"/>
          </p:nvPr>
        </p:nvSpPr>
        <p:spPr>
          <a:xfrm>
            <a:off x="527229" y="1860629"/>
            <a:ext cx="10857051" cy="2705878"/>
          </a:xfrm>
          <a:prstGeom prst="rect">
            <a:avLst/>
          </a:prstGeom>
        </p:spPr>
        <p:txBody>
          <a:bodyPr/>
          <a:lstStyle>
            <a:lvl1pPr marL="342900" indent="-342900">
              <a:buFont typeface="Arial" panose="020B0604020202020204" pitchFamily="34" charset="0"/>
              <a:buChar char="•"/>
              <a:defRPr sz="1400" b="0">
                <a:solidFill>
                  <a:srgbClr val="000000"/>
                </a:solidFill>
                <a:latin typeface="Trebuchet MS" panose="020B0703020202090204" pitchFamily="34" charset="0"/>
              </a:defRPr>
            </a:lvl1pPr>
            <a:lvl2pPr marL="742950" indent="-285750">
              <a:buFont typeface="Courier New" panose="02070309020205020404" pitchFamily="49" charset="0"/>
              <a:buChar char="o"/>
              <a:defRPr sz="1200">
                <a:solidFill>
                  <a:srgbClr val="000000"/>
                </a:solidFill>
              </a:defRPr>
            </a:lvl2pPr>
            <a:lvl3pPr marL="1143000" indent="-228600">
              <a:buFont typeface="Wingdings" panose="05000000000000000000" pitchFamily="2" charset="2"/>
              <a:buChar char="Ø"/>
              <a:defRPr sz="12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1066084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 Option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7EB6D3E-83BA-7108-8C61-FF3DC1870F3F}"/>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tx2"/>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9008B3B8-B07D-B14B-CAE3-C0C8F44805BB}"/>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tx2"/>
                </a:solidFill>
                <a:latin typeface="Trebuchet MS" panose="020B0703020202090204" pitchFamily="34" charset="0"/>
              </a:defRPr>
            </a:lvl1pPr>
          </a:lstStyle>
          <a:p>
            <a:pPr lvl="0"/>
            <a:r>
              <a:rPr lang="en-US"/>
              <a:t>Month Day, Year</a:t>
            </a:r>
          </a:p>
        </p:txBody>
      </p:sp>
      <p:sp>
        <p:nvSpPr>
          <p:cNvPr id="12" name="Slide Number Placeholder 5">
            <a:extLst>
              <a:ext uri="{FF2B5EF4-FFF2-40B4-BE49-F238E27FC236}">
                <a16:creationId xmlns:a16="http://schemas.microsoft.com/office/drawing/2014/main" id="{418FF10B-D289-8DFB-1918-6A69905DBD31}"/>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A2B09CF2-1F87-48DF-2367-637C6F6FEE85}"/>
              </a:ext>
            </a:extLst>
          </p:cNvPr>
          <p:cNvSpPr>
            <a:spLocks noGrp="1"/>
          </p:cNvSpPr>
          <p:nvPr>
            <p:ph type="subTitle" idx="1" hasCustomPrompt="1"/>
          </p:nvPr>
        </p:nvSpPr>
        <p:spPr>
          <a:xfrm>
            <a:off x="902061" y="733668"/>
            <a:ext cx="5585825" cy="1861486"/>
          </a:xfrm>
          <a:prstGeom prst="rect">
            <a:avLst/>
          </a:prstGeom>
        </p:spPr>
        <p:txBody>
          <a:bodyPr/>
          <a:lstStyle>
            <a:lvl1pPr marL="0" indent="0" algn="l">
              <a:lnSpc>
                <a:spcPct val="100000"/>
              </a:lnSpc>
              <a:spcBef>
                <a:spcPts val="0"/>
              </a:spcBef>
              <a:buNone/>
              <a:defRPr sz="5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Header - Generic</a:t>
            </a:r>
          </a:p>
        </p:txBody>
      </p:sp>
      <p:sp>
        <p:nvSpPr>
          <p:cNvPr id="14" name="Text Placeholder 13">
            <a:extLst>
              <a:ext uri="{FF2B5EF4-FFF2-40B4-BE49-F238E27FC236}">
                <a16:creationId xmlns:a16="http://schemas.microsoft.com/office/drawing/2014/main" id="{514DEF86-1974-E468-FD43-01412D773227}"/>
              </a:ext>
            </a:extLst>
          </p:cNvPr>
          <p:cNvSpPr>
            <a:spLocks noGrp="1"/>
          </p:cNvSpPr>
          <p:nvPr>
            <p:ph type="body" sz="quarter" idx="14" hasCustomPrompt="1"/>
          </p:nvPr>
        </p:nvSpPr>
        <p:spPr>
          <a:xfrm>
            <a:off x="908585" y="2854169"/>
            <a:ext cx="5585826" cy="2797693"/>
          </a:xfrm>
          <a:prstGeom prst="rect">
            <a:avLst/>
          </a:prstGeom>
        </p:spPr>
        <p:txBody>
          <a:bodyPr/>
          <a:lstStyle>
            <a:lvl1pPr>
              <a:defRPr sz="2000" b="0">
                <a:solidFill>
                  <a:schemeClr val="tx2"/>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pPr lvl="0"/>
            <a:r>
              <a:rPr lang="en-US"/>
              <a:t>Click to add Sub-Header</a:t>
            </a:r>
          </a:p>
        </p:txBody>
      </p:sp>
    </p:spTree>
    <p:custDataLst>
      <p:tags r:id="rId1"/>
    </p:custDataLst>
    <p:extLst>
      <p:ext uri="{BB962C8B-B14F-4D97-AF65-F5344CB8AC3E}">
        <p14:creationId xmlns:p14="http://schemas.microsoft.com/office/powerpoint/2010/main" val="72497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age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904003"/>
            <a:ext cx="6906197" cy="1928686"/>
          </a:xfrm>
          <a:prstGeom prst="rect">
            <a:avLst/>
          </a:prstGeom>
        </p:spPr>
        <p:txBody>
          <a:bodyPr/>
          <a:lstStyle>
            <a:lvl1pPr marL="0" indent="0" algn="l">
              <a:lnSpc>
                <a:spcPct val="100000"/>
              </a:lnSpc>
              <a:spcBef>
                <a:spcPts val="0"/>
              </a:spcBef>
              <a:buNone/>
              <a:defRPr sz="4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Tree>
    <p:extLst>
      <p:ext uri="{BB962C8B-B14F-4D97-AF65-F5344CB8AC3E}">
        <p14:creationId xmlns:p14="http://schemas.microsoft.com/office/powerpoint/2010/main" val="3818142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Page - White">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733668"/>
            <a:ext cx="10375539" cy="799297"/>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4" y="1739475"/>
            <a:ext cx="9703187" cy="985794"/>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r>
              <a:rPr lang="en-US"/>
              <a:t>Click to add </a:t>
            </a:r>
            <a:r>
              <a:rPr lang="en-US" err="1"/>
              <a:t>SubHeader</a:t>
            </a:r>
            <a:endParaRPr lang="en-US"/>
          </a:p>
        </p:txBody>
      </p:sp>
      <p:sp>
        <p:nvSpPr>
          <p:cNvPr id="8" name="Text Placeholder 13">
            <a:extLst>
              <a:ext uri="{FF2B5EF4-FFF2-40B4-BE49-F238E27FC236}">
                <a16:creationId xmlns:a16="http://schemas.microsoft.com/office/drawing/2014/main" id="{F8C1A2CF-513B-8DD1-DB11-5722C561D4B7}"/>
              </a:ext>
            </a:extLst>
          </p:cNvPr>
          <p:cNvSpPr>
            <a:spLocks noGrp="1"/>
          </p:cNvSpPr>
          <p:nvPr>
            <p:ph type="body" sz="quarter" idx="15" hasCustomPrompt="1"/>
          </p:nvPr>
        </p:nvSpPr>
        <p:spPr>
          <a:xfrm>
            <a:off x="908584" y="2866786"/>
            <a:ext cx="9696663" cy="2705878"/>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pic>
        <p:nvPicPr>
          <p:cNvPr id="6" name="Picture 5">
            <a:extLst>
              <a:ext uri="{FF2B5EF4-FFF2-40B4-BE49-F238E27FC236}">
                <a16:creationId xmlns:a16="http://schemas.microsoft.com/office/drawing/2014/main" id="{55275A82-BC18-19FF-73B0-EFC637B3AB5E}"/>
              </a:ext>
            </a:extLst>
          </p:cNvPr>
          <p:cNvPicPr>
            <a:picLocks noChangeAspect="1"/>
          </p:cNvPicPr>
          <p:nvPr userDrawn="1"/>
        </p:nvPicPr>
        <p:blipFill>
          <a:blip r:embed="rId2"/>
          <a:stretch>
            <a:fillRect/>
          </a:stretch>
        </p:blipFill>
        <p:spPr>
          <a:xfrm>
            <a:off x="532484" y="6040133"/>
            <a:ext cx="1023362" cy="503277"/>
          </a:xfrm>
          <a:prstGeom prst="rect">
            <a:avLst/>
          </a:prstGeom>
        </p:spPr>
      </p:pic>
    </p:spTree>
    <p:extLst>
      <p:ext uri="{BB962C8B-B14F-4D97-AF65-F5344CB8AC3E}">
        <p14:creationId xmlns:p14="http://schemas.microsoft.com/office/powerpoint/2010/main" val="1444996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Callout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2" y="733668"/>
            <a:ext cx="6135234" cy="1364395"/>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5" y="2295288"/>
            <a:ext cx="6128710" cy="1389205"/>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pPr lvl="0"/>
            <a:r>
              <a:rPr lang="en-US"/>
              <a:t>Click to add Sub-Header</a:t>
            </a:r>
          </a:p>
        </p:txBody>
      </p:sp>
      <p:sp>
        <p:nvSpPr>
          <p:cNvPr id="7" name="Text Placeholder 6">
            <a:extLst>
              <a:ext uri="{FF2B5EF4-FFF2-40B4-BE49-F238E27FC236}">
                <a16:creationId xmlns:a16="http://schemas.microsoft.com/office/drawing/2014/main" id="{03D31BE3-A570-F41A-6328-6CBDA39D28C0}"/>
              </a:ext>
            </a:extLst>
          </p:cNvPr>
          <p:cNvSpPr>
            <a:spLocks noGrp="1"/>
          </p:cNvSpPr>
          <p:nvPr>
            <p:ph type="body" sz="quarter" idx="15" hasCustomPrompt="1"/>
          </p:nvPr>
        </p:nvSpPr>
        <p:spPr>
          <a:xfrm flipH="1">
            <a:off x="7632000" y="936000"/>
            <a:ext cx="3558988" cy="2285678"/>
          </a:xfrm>
          <a:prstGeom prst="round2DiagRect">
            <a:avLst/>
          </a:prstGeom>
          <a:solidFill>
            <a:schemeClr val="accent1"/>
          </a:solidFill>
        </p:spPr>
        <p:txBody>
          <a:bodyPr lIns="216000" tIns="288000" rIns="216000" bIns="288000"/>
          <a:lstStyle>
            <a:lvl1pPr>
              <a:defRPr sz="24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defRPr>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defRPr>
                <a:solidFill>
                  <a:schemeClr val="accent2"/>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title</a:t>
            </a:r>
          </a:p>
        </p:txBody>
      </p:sp>
      <p:sp>
        <p:nvSpPr>
          <p:cNvPr id="12" name="Text Placeholder 11">
            <a:extLst>
              <a:ext uri="{FF2B5EF4-FFF2-40B4-BE49-F238E27FC236}">
                <a16:creationId xmlns:a16="http://schemas.microsoft.com/office/drawing/2014/main" id="{C15C0FFD-7373-5898-F8B6-A01E189627B9}"/>
              </a:ext>
            </a:extLst>
          </p:cNvPr>
          <p:cNvSpPr>
            <a:spLocks noGrp="1"/>
          </p:cNvSpPr>
          <p:nvPr>
            <p:ph type="body" sz="quarter" idx="16" hasCustomPrompt="1"/>
          </p:nvPr>
        </p:nvSpPr>
        <p:spPr>
          <a:xfrm>
            <a:off x="7925484" y="1837020"/>
            <a:ext cx="2993528" cy="870322"/>
          </a:xfrm>
          <a:prstGeom prst="rect">
            <a:avLst/>
          </a:prstGeom>
        </p:spPr>
        <p:txBody>
          <a:bodyPr/>
          <a:lstStyle>
            <a:lvl1pPr>
              <a:defRPr sz="1600">
                <a:solidFill>
                  <a:schemeClr val="tx2"/>
                </a:solidFill>
                <a:latin typeface="Trebuchet MS" panose="020B0703020202090204" pitchFamily="34" charset="0"/>
              </a:defRPr>
            </a:lvl1pPr>
            <a:lvl2pPr>
              <a:defRPr sz="1600">
                <a:solidFill>
                  <a:schemeClr val="tx2"/>
                </a:solidFill>
                <a:latin typeface="Trebuchet MS" panose="020B0703020202090204" pitchFamily="34" charset="0"/>
              </a:defRPr>
            </a:lvl2pPr>
            <a:lvl3pPr>
              <a:defRPr sz="1600">
                <a:solidFill>
                  <a:schemeClr val="tx2"/>
                </a:solidFill>
                <a:latin typeface="Trebuchet MS" panose="020B0703020202090204" pitchFamily="34" charset="0"/>
              </a:defRPr>
            </a:lvl3pPr>
            <a:lvl4pPr>
              <a:defRPr sz="1600">
                <a:solidFill>
                  <a:schemeClr val="tx2"/>
                </a:solidFill>
                <a:latin typeface="Trebuchet MS" panose="020B0703020202090204" pitchFamily="34" charset="0"/>
              </a:defRPr>
            </a:lvl4pPr>
            <a:lvl5pPr>
              <a:defRPr sz="1600">
                <a:solidFill>
                  <a:schemeClr val="tx2"/>
                </a:solidFill>
                <a:latin typeface="Trebuchet MS" panose="020B0703020202090204" pitchFamily="34" charset="0"/>
              </a:defRPr>
            </a:lvl5pPr>
          </a:lstStyle>
          <a:p>
            <a:pPr lvl="0"/>
            <a:r>
              <a:rPr lang="en-US"/>
              <a:t>Click to edit text</a:t>
            </a:r>
          </a:p>
        </p:txBody>
      </p:sp>
      <p:sp>
        <p:nvSpPr>
          <p:cNvPr id="4" name="Text Placeholder 13">
            <a:extLst>
              <a:ext uri="{FF2B5EF4-FFF2-40B4-BE49-F238E27FC236}">
                <a16:creationId xmlns:a16="http://schemas.microsoft.com/office/drawing/2014/main" id="{33B408A9-A282-5CCB-842C-91FE117CAA47}"/>
              </a:ext>
            </a:extLst>
          </p:cNvPr>
          <p:cNvSpPr>
            <a:spLocks noGrp="1"/>
          </p:cNvSpPr>
          <p:nvPr>
            <p:ph type="body" sz="quarter" idx="17" hasCustomPrompt="1"/>
          </p:nvPr>
        </p:nvSpPr>
        <p:spPr>
          <a:xfrm>
            <a:off x="902062" y="3881718"/>
            <a:ext cx="10016950" cy="1872101"/>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675065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 Tab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733668"/>
            <a:ext cx="10205209" cy="781367"/>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4" y="1712582"/>
            <a:ext cx="10198685" cy="530270"/>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pPr lvl="0"/>
            <a:r>
              <a:rPr lang="en-US"/>
              <a:t>Click to add Sub-Header</a:t>
            </a:r>
          </a:p>
        </p:txBody>
      </p:sp>
      <p:sp>
        <p:nvSpPr>
          <p:cNvPr id="4" name="Table Placeholder 3">
            <a:extLst>
              <a:ext uri="{FF2B5EF4-FFF2-40B4-BE49-F238E27FC236}">
                <a16:creationId xmlns:a16="http://schemas.microsoft.com/office/drawing/2014/main" id="{77804F3D-03B4-5E81-C21D-15118729EA13}"/>
              </a:ext>
            </a:extLst>
          </p:cNvPr>
          <p:cNvSpPr>
            <a:spLocks noGrp="1"/>
          </p:cNvSpPr>
          <p:nvPr>
            <p:ph type="tbl" sz="quarter" idx="15" hasCustomPrompt="1"/>
          </p:nvPr>
        </p:nvSpPr>
        <p:spPr>
          <a:xfrm>
            <a:off x="908050" y="2440399"/>
            <a:ext cx="9884200" cy="3117439"/>
          </a:xfrm>
          <a:prstGeom prst="rect">
            <a:avLst/>
          </a:prstGeom>
        </p:spPr>
        <p:txBody>
          <a:bodyPr lIns="0" tIns="0" rIns="0" bIns="0"/>
          <a:lstStyle>
            <a:lvl1pPr>
              <a:defRPr sz="2000" b="0">
                <a:solidFill>
                  <a:schemeClr val="accent6"/>
                </a:solidFill>
                <a:latin typeface="Trebuchet MS" panose="020B0703020202090204" pitchFamily="34" charset="0"/>
              </a:defRPr>
            </a:lvl1pPr>
          </a:lstStyle>
          <a:p>
            <a:r>
              <a:rPr lang="en-US"/>
              <a:t>Click to add Table</a:t>
            </a:r>
          </a:p>
        </p:txBody>
      </p:sp>
    </p:spTree>
    <p:extLst>
      <p:ext uri="{BB962C8B-B14F-4D97-AF65-F5344CB8AC3E}">
        <p14:creationId xmlns:p14="http://schemas.microsoft.com/office/powerpoint/2010/main" val="202476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 Ch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2" y="733668"/>
            <a:ext cx="4812938" cy="1514232"/>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5" name="Chart Placeholder 4">
            <a:extLst>
              <a:ext uri="{FF2B5EF4-FFF2-40B4-BE49-F238E27FC236}">
                <a16:creationId xmlns:a16="http://schemas.microsoft.com/office/drawing/2014/main" id="{DD23ED2A-33E9-BE73-36CF-F4DE4D1ED10E}"/>
              </a:ext>
            </a:extLst>
          </p:cNvPr>
          <p:cNvSpPr>
            <a:spLocks noGrp="1"/>
          </p:cNvSpPr>
          <p:nvPr>
            <p:ph type="chart" sz="quarter" idx="15" hasCustomPrompt="1"/>
          </p:nvPr>
        </p:nvSpPr>
        <p:spPr>
          <a:xfrm>
            <a:off x="6774886" y="732231"/>
            <a:ext cx="4812938" cy="4243182"/>
          </a:xfrm>
          <a:prstGeom prst="rect">
            <a:avLst/>
          </a:prstGeom>
        </p:spPr>
        <p:txBody>
          <a:bodyPr/>
          <a:lstStyle>
            <a:lvl1pPr>
              <a:defRPr sz="1400" b="0">
                <a:latin typeface="Trebuchet MS" panose="020B0703020202090204" pitchFamily="34" charset="0"/>
              </a:defRPr>
            </a:lvl1pPr>
          </a:lstStyle>
          <a:p>
            <a:r>
              <a:rPr lang="en-US"/>
              <a:t>Click to add Chart</a:t>
            </a:r>
          </a:p>
        </p:txBody>
      </p:sp>
      <p:sp>
        <p:nvSpPr>
          <p:cNvPr id="3" name="Text Placeholder 13">
            <a:extLst>
              <a:ext uri="{FF2B5EF4-FFF2-40B4-BE49-F238E27FC236}">
                <a16:creationId xmlns:a16="http://schemas.microsoft.com/office/drawing/2014/main" id="{9220B6D4-A458-B8A4-2EBE-0D318F7F23AC}"/>
              </a:ext>
            </a:extLst>
          </p:cNvPr>
          <p:cNvSpPr>
            <a:spLocks noGrp="1"/>
          </p:cNvSpPr>
          <p:nvPr>
            <p:ph type="body" sz="quarter" idx="16" hasCustomPrompt="1"/>
          </p:nvPr>
        </p:nvSpPr>
        <p:spPr>
          <a:xfrm>
            <a:off x="902062" y="2473699"/>
            <a:ext cx="4812938" cy="2501713"/>
          </a:xfrm>
          <a:prstGeom prst="rect">
            <a:avLst/>
          </a:prstGeom>
        </p:spPr>
        <p:txBody>
          <a:bodyPr/>
          <a:lstStyle>
            <a:lvl1pPr marL="342900" indent="-342900">
              <a:buFont typeface="Arial" panose="020B0604020202020204" pitchFamily="34" charset="0"/>
              <a:buChar char="•"/>
              <a:defRPr sz="2400" b="0">
                <a:solidFill>
                  <a:srgbClr val="005C9B"/>
                </a:solidFill>
                <a:latin typeface="+mj-lt"/>
              </a:defRPr>
            </a:lvl1pPr>
            <a:lvl2pPr marL="742950" indent="-285750">
              <a:buFont typeface="Courier New" panose="02070309020205020404" pitchFamily="49" charset="0"/>
              <a:buChar char="o"/>
              <a:defRPr sz="2000">
                <a:solidFill>
                  <a:srgbClr val="005C9B"/>
                </a:solidFill>
              </a:defRPr>
            </a:lvl2pPr>
            <a:lvl3pPr marL="1143000" indent="-228600">
              <a:buFont typeface="Wingdings" panose="05000000000000000000" pitchFamily="2" charset="2"/>
              <a:buChar char="Ø"/>
              <a:defRPr sz="2000">
                <a:solidFill>
                  <a:srgbClr val="005C9B"/>
                </a:solidFill>
              </a:defRPr>
            </a:lvl3pPr>
            <a:lvl4pPr>
              <a:defRPr sz="1800"/>
            </a:lvl4pPr>
            <a:lvl5pPr>
              <a:defRPr sz="1800"/>
            </a:lvl5pPr>
          </a:lstStyle>
          <a:p>
            <a:pPr lvl="0"/>
            <a:r>
              <a:rPr lang="en-US"/>
              <a:t>Click to add Sub-Header</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1462240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Page - Side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2" y="733669"/>
            <a:ext cx="6135234" cy="689212"/>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5" y="1787289"/>
            <a:ext cx="6128710" cy="689212"/>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pPr lvl="0"/>
            <a:r>
              <a:rPr lang="en-US"/>
              <a:t>Click to add Sub-Header</a:t>
            </a:r>
          </a:p>
        </p:txBody>
      </p:sp>
      <p:sp>
        <p:nvSpPr>
          <p:cNvPr id="19" name="Picture Placeholder 18">
            <a:extLst>
              <a:ext uri="{FF2B5EF4-FFF2-40B4-BE49-F238E27FC236}">
                <a16:creationId xmlns:a16="http://schemas.microsoft.com/office/drawing/2014/main" id="{B8F2C8B3-3DF3-3416-F949-9EF6A37B3A46}"/>
              </a:ext>
            </a:extLst>
          </p:cNvPr>
          <p:cNvSpPr>
            <a:spLocks noGrp="1"/>
          </p:cNvSpPr>
          <p:nvPr>
            <p:ph type="pic" sz="quarter" idx="16" hasCustomPrompt="1"/>
          </p:nvPr>
        </p:nvSpPr>
        <p:spPr>
          <a:xfrm>
            <a:off x="7429500" y="733669"/>
            <a:ext cx="4024148" cy="4181039"/>
          </a:xfrm>
          <a:custGeom>
            <a:avLst/>
            <a:gdLst>
              <a:gd name="connsiteX0" fmla="*/ 0 w 3746500"/>
              <a:gd name="connsiteY0" fmla="*/ 0 h 4800600"/>
              <a:gd name="connsiteX1" fmla="*/ 3439587 w 3746500"/>
              <a:gd name="connsiteY1" fmla="*/ 0 h 4800600"/>
              <a:gd name="connsiteX2" fmla="*/ 3746500 w 3746500"/>
              <a:gd name="connsiteY2" fmla="*/ 306913 h 4800600"/>
              <a:gd name="connsiteX3" fmla="*/ 3746500 w 3746500"/>
              <a:gd name="connsiteY3" fmla="*/ 4800600 h 4800600"/>
              <a:gd name="connsiteX4" fmla="*/ 306913 w 3746500"/>
              <a:gd name="connsiteY4" fmla="*/ 4800600 h 4800600"/>
              <a:gd name="connsiteX5" fmla="*/ 0 w 3746500"/>
              <a:gd name="connsiteY5" fmla="*/ 4493687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6500" h="4800600">
                <a:moveTo>
                  <a:pt x="0" y="0"/>
                </a:moveTo>
                <a:lnTo>
                  <a:pt x="3439587" y="0"/>
                </a:lnTo>
                <a:cubicBezTo>
                  <a:pt x="3609090" y="0"/>
                  <a:pt x="3746500" y="137410"/>
                  <a:pt x="3746500" y="306913"/>
                </a:cubicBezTo>
                <a:lnTo>
                  <a:pt x="3746500" y="4800600"/>
                </a:lnTo>
                <a:lnTo>
                  <a:pt x="306913" y="4800600"/>
                </a:lnTo>
                <a:cubicBezTo>
                  <a:pt x="137410" y="4800600"/>
                  <a:pt x="0" y="4663190"/>
                  <a:pt x="0" y="4493687"/>
                </a:cubicBezTo>
                <a:close/>
              </a:path>
            </a:pathLst>
          </a:custGeom>
          <a:solidFill>
            <a:schemeClr val="accent6">
              <a:lumMod val="10000"/>
              <a:lumOff val="90000"/>
            </a:schemeClr>
          </a:solidFill>
          <a:ln>
            <a:noFill/>
          </a:ln>
        </p:spPr>
        <p:txBody>
          <a:bodyPr wrap="square">
            <a:noAutofit/>
          </a:bodyPr>
          <a:lstStyle>
            <a:lvl1pPr>
              <a:defRPr sz="2000" b="0">
                <a:latin typeface="Trebuchet MS" panose="020B0703020202090204" pitchFamily="34" charset="0"/>
              </a:defRPr>
            </a:lvl1pPr>
          </a:lstStyle>
          <a:p>
            <a:r>
              <a:rPr lang="en-US"/>
              <a:t>Click to add picture</a:t>
            </a:r>
          </a:p>
        </p:txBody>
      </p:sp>
      <p:sp>
        <p:nvSpPr>
          <p:cNvPr id="4" name="Text Placeholder 13">
            <a:extLst>
              <a:ext uri="{FF2B5EF4-FFF2-40B4-BE49-F238E27FC236}">
                <a16:creationId xmlns:a16="http://schemas.microsoft.com/office/drawing/2014/main" id="{4DF0DCC9-3430-F954-8915-7A6369944C8B}"/>
              </a:ext>
            </a:extLst>
          </p:cNvPr>
          <p:cNvSpPr>
            <a:spLocks noGrp="1"/>
          </p:cNvSpPr>
          <p:nvPr>
            <p:ph type="body" sz="quarter" idx="15" hasCustomPrompt="1"/>
          </p:nvPr>
        </p:nvSpPr>
        <p:spPr>
          <a:xfrm>
            <a:off x="908585" y="2840908"/>
            <a:ext cx="6128710" cy="2073799"/>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2351173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 Option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975CF19D-5704-D2C7-3224-C30E40B24A4D}"/>
              </a:ext>
            </a:extLst>
          </p:cNvPr>
          <p:cNvSpPr>
            <a:spLocks noGrp="1"/>
          </p:cNvSpPr>
          <p:nvPr>
            <p:ph type="subTitle" idx="1" hasCustomPrompt="1"/>
          </p:nvPr>
        </p:nvSpPr>
        <p:spPr>
          <a:xfrm>
            <a:off x="666379" y="4343692"/>
            <a:ext cx="4561438" cy="1197562"/>
          </a:xfrm>
          <a:prstGeom prst="rect">
            <a:avLst/>
          </a:prstGeom>
        </p:spPr>
        <p:txBody>
          <a:bodyPr/>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Header - Generic</a:t>
            </a:r>
          </a:p>
        </p:txBody>
      </p:sp>
      <p:sp>
        <p:nvSpPr>
          <p:cNvPr id="6" name="Text Placeholder 13">
            <a:extLst>
              <a:ext uri="{FF2B5EF4-FFF2-40B4-BE49-F238E27FC236}">
                <a16:creationId xmlns:a16="http://schemas.microsoft.com/office/drawing/2014/main" id="{27CAD147-F733-125A-F0F7-D2E79240134A}"/>
              </a:ext>
            </a:extLst>
          </p:cNvPr>
          <p:cNvSpPr>
            <a:spLocks noGrp="1"/>
          </p:cNvSpPr>
          <p:nvPr>
            <p:ph type="body" sz="quarter" idx="10" hasCustomPrompt="1"/>
          </p:nvPr>
        </p:nvSpPr>
        <p:spPr>
          <a:xfrm>
            <a:off x="666929" y="5637465"/>
            <a:ext cx="4560888" cy="610084"/>
          </a:xfrm>
          <a:prstGeom prst="rect">
            <a:avLst/>
          </a:prstGeom>
        </p:spPr>
        <p:txBody>
          <a:bodyPr/>
          <a:lstStyle>
            <a:lvl1pPr>
              <a:defRPr sz="1400"/>
            </a:lvl1pPr>
            <a:lvl2pPr marL="457200" indent="0">
              <a:buNone/>
              <a:defRPr sz="1800"/>
            </a:lvl2pPr>
            <a:lvl3pPr>
              <a:defRPr sz="1800"/>
            </a:lvl3pPr>
            <a:lvl4pPr>
              <a:defRPr sz="1800"/>
            </a:lvl4pPr>
            <a:lvl5pPr>
              <a:defRPr sz="1800"/>
            </a:lvl5pPr>
          </a:lstStyle>
          <a:p>
            <a:pPr lvl="0"/>
            <a:r>
              <a:rPr lang="en-US"/>
              <a:t>Month Day, Year</a:t>
            </a:r>
          </a:p>
        </p:txBody>
      </p:sp>
    </p:spTree>
    <p:custDataLst>
      <p:tags r:id="rId1"/>
    </p:custDataLst>
    <p:extLst>
      <p:ext uri="{BB962C8B-B14F-4D97-AF65-F5344CB8AC3E}">
        <p14:creationId xmlns:p14="http://schemas.microsoft.com/office/powerpoint/2010/main" val="397660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71990-03B3-9338-1A2F-DEEB182760C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Tree>
    <p:extLst>
      <p:ext uri="{BB962C8B-B14F-4D97-AF65-F5344CB8AC3E}">
        <p14:creationId xmlns:p14="http://schemas.microsoft.com/office/powerpoint/2010/main" val="3750895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002730"/>
      </p:ext>
    </p:extLst>
  </p:cSld>
  <p:clrMap bg1="lt1" tx1="dk1" bg2="lt2" tx2="dk2" accent1="accent1" accent2="accent2" accent3="accent3" accent4="accent4" accent5="accent5" accent6="accent6" hlink="hlink" folHlink="folHlink"/>
  <p:sldLayoutIdLst>
    <p:sldLayoutId id="2147483692" r:id="rId1"/>
    <p:sldLayoutId id="2147483694" r:id="rId2"/>
    <p:sldLayoutId id="2147483695" r:id="rId3"/>
    <p:sldLayoutId id="2147483696" r:id="rId4"/>
    <p:sldLayoutId id="2147483697" r:id="rId5"/>
    <p:sldLayoutId id="2147483698" r:id="rId6"/>
    <p:sldLayoutId id="2147483699" r:id="rId7"/>
    <p:sldLayoutId id="2147483700" r:id="rId8"/>
    <p:sldLayoutId id="2147483704" r:id="rId9"/>
    <p:sldLayoutId id="2147483701" r:id="rId10"/>
    <p:sldLayoutId id="2147483702" r:id="rId11"/>
    <p:sldLayoutId id="2147483709" r:id="rId12"/>
    <p:sldLayoutId id="214748371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4000" b="1" kern="1200">
          <a:solidFill>
            <a:schemeClr val="accent3"/>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hyperlink" Target="https://ascelibrary.org/doi/full/10.1061/JCEMD4.COENG-14545" TargetMode="External"/><Relationship Id="rId3" Type="http://schemas.openxmlformats.org/officeDocument/2006/relationships/hyperlink" Target="https://www.iogp.org/workstreams/safety/safety/iogp-fatality-and-permanent-impairment/iogp-fatality-and-permanent-impairment-injury-definitions/" TargetMode="External"/><Relationship Id="rId7" Type="http://schemas.openxmlformats.org/officeDocument/2006/relationships/hyperlink" Target="https://www.csra.colorado.edu/tyrannyoftrir"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csra.colorado.edu/_files/ugd/2a9917_2643e3954ebc41c8960fbb7d69d4cac0.pdf" TargetMode="External"/><Relationship Id="rId5" Type="http://schemas.openxmlformats.org/officeDocument/2006/relationships/hyperlink" Target="https://www.eei.org/-/media/Project/EEI/Documents/Issues-and-Policy/Power-to-Prevent-SIF/eeiSCLmodel.pdf" TargetMode="External"/><Relationship Id="rId4" Type="http://schemas.openxmlformats.org/officeDocument/2006/relationships/hyperlink" Target="https://www.eei.org/-/media/Project/EEI/Documents/Issues-and-Policy/Power-to-Prevent-SIF/EEISIF.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EEC97B-A826-EFA2-2395-A683BAF89B06}"/>
              </a:ext>
            </a:extLst>
          </p:cNvPr>
          <p:cNvSpPr>
            <a:spLocks noGrp="1"/>
          </p:cNvSpPr>
          <p:nvPr>
            <p:ph type="body" sz="quarter" idx="10"/>
          </p:nvPr>
        </p:nvSpPr>
        <p:spPr/>
        <p:txBody>
          <a:bodyPr/>
          <a:lstStyle/>
          <a:p>
            <a:endParaRPr lang="en-CA"/>
          </a:p>
        </p:txBody>
      </p:sp>
      <p:sp>
        <p:nvSpPr>
          <p:cNvPr id="3" name="Text Placeholder 2">
            <a:extLst>
              <a:ext uri="{FF2B5EF4-FFF2-40B4-BE49-F238E27FC236}">
                <a16:creationId xmlns:a16="http://schemas.microsoft.com/office/drawing/2014/main" id="{83521BFC-8807-919E-7518-2BE22EA956F2}"/>
              </a:ext>
            </a:extLst>
          </p:cNvPr>
          <p:cNvSpPr>
            <a:spLocks noGrp="1"/>
          </p:cNvSpPr>
          <p:nvPr>
            <p:ph type="body" sz="quarter" idx="11"/>
          </p:nvPr>
        </p:nvSpPr>
        <p:spPr/>
        <p:txBody>
          <a:bodyPr/>
          <a:lstStyle/>
          <a:p>
            <a:endParaRPr lang="en-CA"/>
          </a:p>
        </p:txBody>
      </p:sp>
      <p:sp>
        <p:nvSpPr>
          <p:cNvPr id="4" name="Subtitle 3">
            <a:extLst>
              <a:ext uri="{FF2B5EF4-FFF2-40B4-BE49-F238E27FC236}">
                <a16:creationId xmlns:a16="http://schemas.microsoft.com/office/drawing/2014/main" id="{1B585F74-3163-1587-499E-257359CEC792}"/>
              </a:ext>
            </a:extLst>
          </p:cNvPr>
          <p:cNvSpPr>
            <a:spLocks noGrp="1"/>
          </p:cNvSpPr>
          <p:nvPr>
            <p:ph type="subTitle" idx="1"/>
          </p:nvPr>
        </p:nvSpPr>
        <p:spPr>
          <a:xfrm>
            <a:off x="503650" y="733668"/>
            <a:ext cx="5585825" cy="1861486"/>
          </a:xfrm>
        </p:spPr>
        <p:txBody>
          <a:bodyPr/>
          <a:lstStyle/>
          <a:p>
            <a:r>
              <a:rPr lang="en-US"/>
              <a:t>SIF Journey Toolbox Talk</a:t>
            </a:r>
          </a:p>
          <a:p>
            <a:endParaRPr lang="en-CA"/>
          </a:p>
        </p:txBody>
      </p:sp>
      <p:sp>
        <p:nvSpPr>
          <p:cNvPr id="5" name="Text Placeholder 4">
            <a:extLst>
              <a:ext uri="{FF2B5EF4-FFF2-40B4-BE49-F238E27FC236}">
                <a16:creationId xmlns:a16="http://schemas.microsoft.com/office/drawing/2014/main" id="{CD51ADDA-D534-E8F3-590F-7A182192AFFB}"/>
              </a:ext>
            </a:extLst>
          </p:cNvPr>
          <p:cNvSpPr>
            <a:spLocks noGrp="1"/>
          </p:cNvSpPr>
          <p:nvPr>
            <p:ph type="body" sz="quarter" idx="14"/>
          </p:nvPr>
        </p:nvSpPr>
        <p:spPr>
          <a:xfrm>
            <a:off x="510174" y="2854169"/>
            <a:ext cx="5585826" cy="2797693"/>
          </a:xfrm>
        </p:spPr>
        <p:txBody>
          <a:bodyPr/>
          <a:lstStyle/>
          <a:p>
            <a:r>
              <a:rPr lang="en-CA"/>
              <a:t>June 15, 2026</a:t>
            </a:r>
          </a:p>
        </p:txBody>
      </p:sp>
    </p:spTree>
    <p:extLst>
      <p:ext uri="{BB962C8B-B14F-4D97-AF65-F5344CB8AC3E}">
        <p14:creationId xmlns:p14="http://schemas.microsoft.com/office/powerpoint/2010/main" val="885405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EFFD5-AA97-8314-1EF9-FAF5CA610C03}"/>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CC793391-18ED-6F59-9813-AC2364BDFB1E}"/>
              </a:ext>
            </a:extLst>
          </p:cNvPr>
          <p:cNvGrpSpPr/>
          <p:nvPr/>
        </p:nvGrpSpPr>
        <p:grpSpPr>
          <a:xfrm>
            <a:off x="0" y="0"/>
            <a:ext cx="3933825" cy="876300"/>
            <a:chOff x="959730" y="0"/>
            <a:chExt cx="3561470" cy="1028700"/>
          </a:xfrm>
          <a:solidFill>
            <a:srgbClr val="005D9C"/>
          </a:solidFill>
        </p:grpSpPr>
        <p:sp>
          <p:nvSpPr>
            <p:cNvPr id="15" name="Rectangle 14">
              <a:extLst>
                <a:ext uri="{FF2B5EF4-FFF2-40B4-BE49-F238E27FC236}">
                  <a16:creationId xmlns:a16="http://schemas.microsoft.com/office/drawing/2014/main" id="{384E0665-8F24-FB08-EEBA-CD3B00980B91}"/>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2DE20139-1A1F-29D0-7077-A8AC7A3DC5D7}"/>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E0C0051-7E7A-4DA5-916A-5D623066BCB8}"/>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82D7C25-60E2-9125-F5FC-A609D1C0E64A}"/>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10</a:t>
            </a:fld>
            <a:r>
              <a:rPr lang="en-CA">
                <a:solidFill>
                  <a:srgbClr val="000000"/>
                </a:solidFill>
              </a:rPr>
              <a:t> </a:t>
            </a:r>
          </a:p>
        </p:txBody>
      </p:sp>
      <p:sp>
        <p:nvSpPr>
          <p:cNvPr id="2" name="TextBox 1">
            <a:extLst>
              <a:ext uri="{FF2B5EF4-FFF2-40B4-BE49-F238E27FC236}">
                <a16:creationId xmlns:a16="http://schemas.microsoft.com/office/drawing/2014/main" id="{30CA77F5-16F5-CA4A-DA9F-05637697AA8D}"/>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References</a:t>
            </a:r>
            <a:endParaRPr lang="en-CA" sz="2400" b="1">
              <a:solidFill>
                <a:schemeClr val="accent2"/>
              </a:solidFill>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1254B9D9-DA50-4570-ECB9-CCE43B37C376}"/>
              </a:ext>
            </a:extLst>
          </p:cNvPr>
          <p:cNvSpPr txBox="1"/>
          <p:nvPr/>
        </p:nvSpPr>
        <p:spPr>
          <a:xfrm>
            <a:off x="695915" y="4958985"/>
            <a:ext cx="1966365" cy="876300"/>
          </a:xfrm>
          <a:prstGeom prst="rect">
            <a:avLst/>
          </a:prstGeom>
          <a:solidFill>
            <a:schemeClr val="bg1"/>
          </a:solidFill>
        </p:spPr>
        <p:txBody>
          <a:bodyPr wrap="square" rtlCol="0">
            <a:spAutoFit/>
          </a:bodyPr>
          <a:lstStyle/>
          <a:p>
            <a:endParaRPr lang="en-CA"/>
          </a:p>
        </p:txBody>
      </p:sp>
      <p:sp>
        <p:nvSpPr>
          <p:cNvPr id="4" name="TextBox 3">
            <a:extLst>
              <a:ext uri="{FF2B5EF4-FFF2-40B4-BE49-F238E27FC236}">
                <a16:creationId xmlns:a16="http://schemas.microsoft.com/office/drawing/2014/main" id="{F060D992-F1D8-FF67-66D5-C697F44A037B}"/>
              </a:ext>
            </a:extLst>
          </p:cNvPr>
          <p:cNvSpPr txBox="1"/>
          <p:nvPr/>
        </p:nvSpPr>
        <p:spPr>
          <a:xfrm>
            <a:off x="399608" y="1168971"/>
            <a:ext cx="10607851" cy="4062651"/>
          </a:xfrm>
          <a:prstGeom prst="rect">
            <a:avLst/>
          </a:prstGeom>
          <a:noFill/>
        </p:spPr>
        <p:txBody>
          <a:bodyPr wrap="square">
            <a:spAutoFit/>
          </a:bodyPr>
          <a:lstStyle/>
          <a:p>
            <a:endParaRPr lang="en-US" sz="2400" b="1">
              <a:solidFill>
                <a:srgbClr val="005C9B"/>
              </a:solidFill>
              <a:latin typeface="Verdana" panose="020B0604030504040204" pitchFamily="34" charset="0"/>
              <a:ea typeface="Verdana" panose="020B0604030504040204" pitchFamily="34" charset="0"/>
            </a:endParaRPr>
          </a:p>
          <a:p>
            <a:pPr marL="457200" indent="-457200">
              <a:spcAft>
                <a:spcPts val="1200"/>
              </a:spcAft>
              <a:buFont typeface="+mj-lt"/>
              <a:buAutoNum type="arabicPeriod"/>
            </a:pPr>
            <a:r>
              <a:rPr lang="en-US" sz="2000">
                <a:solidFill>
                  <a:srgbClr val="000000"/>
                </a:solidFill>
                <a:latin typeface="Trebuchet MS" panose="020B0603020202020204" pitchFamily="34" charset="0"/>
                <a:hlinkClick r:id="rId3">
                  <a:extLst>
                    <a:ext uri="{A12FA001-AC4F-418D-AE19-62706E023703}">
                      <ahyp:hlinkClr xmlns:ahyp="http://schemas.microsoft.com/office/drawing/2018/hyperlinkcolor" val="tx"/>
                    </a:ext>
                  </a:extLst>
                </a:hlinkClick>
              </a:rPr>
              <a:t>IOGP FPI Criteria</a:t>
            </a:r>
            <a:endParaRPr lang="en-US" sz="2000">
              <a:solidFill>
                <a:srgbClr val="000000"/>
              </a:solidFill>
              <a:latin typeface="Trebuchet MS" panose="020B0603020202020204" pitchFamily="34" charset="0"/>
            </a:endParaRPr>
          </a:p>
          <a:p>
            <a:pPr marL="457200" indent="-457200">
              <a:spcAft>
                <a:spcPts val="1200"/>
              </a:spcAft>
              <a:buFont typeface="+mj-lt"/>
              <a:buAutoNum type="arabicPeriod"/>
            </a:pPr>
            <a:r>
              <a:rPr lang="en-US" sz="2000">
                <a:solidFill>
                  <a:srgbClr val="000000"/>
                </a:solidFill>
                <a:latin typeface="Trebuchet MS" panose="020B0603020202020204" pitchFamily="34" charset="0"/>
                <a:hlinkClick r:id="rId4">
                  <a:extLst>
                    <a:ext uri="{A12FA001-AC4F-418D-AE19-62706E023703}">
                      <ahyp:hlinkClr xmlns:ahyp="http://schemas.microsoft.com/office/drawing/2018/hyperlinkcolor" val="tx"/>
                    </a:ext>
                  </a:extLst>
                </a:hlinkClick>
              </a:rPr>
              <a:t>Edison Electric SIF Criteria</a:t>
            </a:r>
            <a:endParaRPr lang="en-US" sz="2000">
              <a:solidFill>
                <a:srgbClr val="000000"/>
              </a:solidFill>
              <a:latin typeface="Trebuchet MS" panose="020B0603020202020204" pitchFamily="34" charset="0"/>
            </a:endParaRPr>
          </a:p>
          <a:p>
            <a:pPr marL="457200" indent="-457200">
              <a:spcAft>
                <a:spcPts val="1200"/>
              </a:spcAft>
              <a:buFont typeface="+mj-lt"/>
              <a:buAutoNum type="arabicPeriod"/>
            </a:pPr>
            <a:r>
              <a:rPr lang="en-US" sz="2000">
                <a:solidFill>
                  <a:srgbClr val="000000"/>
                </a:solidFill>
                <a:latin typeface="Trebuchet MS" panose="020B0603020202020204" pitchFamily="34" charset="0"/>
                <a:hlinkClick r:id="rId5">
                  <a:extLst>
                    <a:ext uri="{A12FA001-AC4F-418D-AE19-62706E023703}">
                      <ahyp:hlinkClr xmlns:ahyp="http://schemas.microsoft.com/office/drawing/2018/hyperlinkcolor" val="tx"/>
                    </a:ext>
                  </a:extLst>
                </a:hlinkClick>
              </a:rPr>
              <a:t>Edison Electric SIF Potential Criteria (SCL Model)</a:t>
            </a:r>
            <a:endParaRPr lang="en-US" sz="2000">
              <a:solidFill>
                <a:srgbClr val="000000"/>
              </a:solidFill>
              <a:latin typeface="Trebuchet MS" panose="020B0603020202020204" pitchFamily="34" charset="0"/>
            </a:endParaRPr>
          </a:p>
          <a:p>
            <a:pPr marL="457200" indent="-457200">
              <a:spcAft>
                <a:spcPts val="1200"/>
              </a:spcAft>
              <a:buFont typeface="+mj-lt"/>
              <a:buAutoNum type="arabicPeriod"/>
            </a:pPr>
            <a:r>
              <a:rPr lang="en-US" sz="2000">
                <a:solidFill>
                  <a:srgbClr val="000000"/>
                </a:solidFill>
                <a:latin typeface="Trebuchet MS" panose="020B0603020202020204" pitchFamily="34" charset="0"/>
                <a:hlinkClick r:id="rId6">
                  <a:extLst>
                    <a:ext uri="{A12FA001-AC4F-418D-AE19-62706E023703}">
                      <ahyp:hlinkClr xmlns:ahyp="http://schemas.microsoft.com/office/drawing/2018/hyperlinkcolor" val="tx"/>
                    </a:ext>
                  </a:extLst>
                </a:hlinkClick>
              </a:rPr>
              <a:t>CSRA Life Model</a:t>
            </a:r>
            <a:endParaRPr lang="en-US" sz="2000">
              <a:solidFill>
                <a:srgbClr val="000000"/>
              </a:solidFill>
              <a:latin typeface="Trebuchet MS" panose="020B0603020202020204" pitchFamily="34" charset="0"/>
            </a:endParaRPr>
          </a:p>
          <a:p>
            <a:pPr marL="457200" indent="-457200">
              <a:spcAft>
                <a:spcPts val="1200"/>
              </a:spcAft>
              <a:buFont typeface="+mj-lt"/>
              <a:buAutoNum type="arabicPeriod"/>
            </a:pPr>
            <a:r>
              <a:rPr lang="en-US" sz="2000">
                <a:solidFill>
                  <a:srgbClr val="000000"/>
                </a:solidFill>
                <a:latin typeface="Trebuchet MS" panose="020B0603020202020204" pitchFamily="34" charset="0"/>
                <a:hlinkClick r:id="rId7">
                  <a:extLst>
                    <a:ext uri="{A12FA001-AC4F-418D-AE19-62706E023703}">
                      <ahyp:hlinkClr xmlns:ahyp="http://schemas.microsoft.com/office/drawing/2018/hyperlinkcolor" val="tx"/>
                    </a:ext>
                  </a:extLst>
                </a:hlinkClick>
              </a:rPr>
              <a:t>CSRA The Tyranny of TRIR</a:t>
            </a:r>
            <a:endParaRPr lang="en-US" sz="2000">
              <a:solidFill>
                <a:srgbClr val="000000"/>
              </a:solidFill>
              <a:latin typeface="Trebuchet MS" panose="020B0603020202020204" pitchFamily="34" charset="0"/>
            </a:endParaRPr>
          </a:p>
          <a:p>
            <a:pPr marL="457200" indent="-457200">
              <a:spcAft>
                <a:spcPts val="1200"/>
              </a:spcAft>
              <a:buFont typeface="+mj-lt"/>
              <a:buAutoNum type="arabicPeriod"/>
            </a:pPr>
            <a:r>
              <a:rPr lang="en-US" sz="2000">
                <a:solidFill>
                  <a:srgbClr val="000000"/>
                </a:solidFill>
                <a:latin typeface="Trebuchet MS" panose="020B0603020202020204" pitchFamily="34" charset="0"/>
                <a:hlinkClick r:id="rId8">
                  <a:extLst>
                    <a:ext uri="{A12FA001-AC4F-418D-AE19-62706E023703}">
                      <ahyp:hlinkClr xmlns:ahyp="http://schemas.microsoft.com/office/drawing/2018/hyperlinkcolor" val="tx"/>
                    </a:ext>
                  </a:extLst>
                </a:hlinkClick>
              </a:rPr>
              <a:t>Arnaldo Bayona. 2024. “The Things that Hurt People Are Not the Same as the Things That Kill People: Key differences in the Proximal Causes of Low- and High-Severity Construction Injuries”, ASCE, June 3, 2024.</a:t>
            </a:r>
            <a:endParaRPr lang="en-US" sz="2000">
              <a:solidFill>
                <a:srgbClr val="000000"/>
              </a:solidFill>
              <a:latin typeface="Trebuchet MS" panose="020B0603020202020204" pitchFamily="34" charset="0"/>
            </a:endParaRPr>
          </a:p>
          <a:p>
            <a:endParaRPr lang="en-US" sz="1400">
              <a:solidFill>
                <a:srgbClr val="000000"/>
              </a:solidFill>
            </a:endParaRPr>
          </a:p>
        </p:txBody>
      </p:sp>
    </p:spTree>
    <p:extLst>
      <p:ext uri="{BB962C8B-B14F-4D97-AF65-F5344CB8AC3E}">
        <p14:creationId xmlns:p14="http://schemas.microsoft.com/office/powerpoint/2010/main" val="667340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7FF2B-3D5A-6485-B6D4-72F873CE3030}"/>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315AA16C-A712-D567-BB55-B0025C84932A}"/>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F5CA2AC3-E8E2-325A-E3A7-583069CE685F}"/>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68B00322-A063-1730-D66A-E1AF35989A86}"/>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1228A2C-7534-7F15-EB12-8047C6819203}"/>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6682FF6D-B9E5-4227-D69A-5F59E169C6C8}"/>
              </a:ext>
            </a:extLst>
          </p:cNvPr>
          <p:cNvSpPr txBox="1"/>
          <p:nvPr/>
        </p:nvSpPr>
        <p:spPr>
          <a:xfrm>
            <a:off x="306570" y="201139"/>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Story for Reflection | </a:t>
            </a:r>
            <a:r>
              <a:rPr lang="en-CA" sz="2400" b="1">
                <a:solidFill>
                  <a:srgbClr val="FFB81C"/>
                </a:solidFill>
                <a:latin typeface="Verdana" panose="020B0604030504040204" pitchFamily="34" charset="0"/>
                <a:ea typeface="Verdana" panose="020B0604030504040204" pitchFamily="34" charset="0"/>
              </a:rPr>
              <a:t>Group Activity</a:t>
            </a:r>
          </a:p>
        </p:txBody>
      </p:sp>
      <p:sp>
        <p:nvSpPr>
          <p:cNvPr id="3" name="TextBox 2">
            <a:extLst>
              <a:ext uri="{FF2B5EF4-FFF2-40B4-BE49-F238E27FC236}">
                <a16:creationId xmlns:a16="http://schemas.microsoft.com/office/drawing/2014/main" id="{C80171B7-E524-388B-B863-7A3378536FDA}"/>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a:t>
            </a:fld>
            <a:r>
              <a:rPr lang="en-CA">
                <a:solidFill>
                  <a:srgbClr val="000000"/>
                </a:solidFill>
              </a:rPr>
              <a:t> </a:t>
            </a:r>
          </a:p>
        </p:txBody>
      </p:sp>
      <p:sp>
        <p:nvSpPr>
          <p:cNvPr id="2" name="TextBox 1">
            <a:extLst>
              <a:ext uri="{FF2B5EF4-FFF2-40B4-BE49-F238E27FC236}">
                <a16:creationId xmlns:a16="http://schemas.microsoft.com/office/drawing/2014/main" id="{639CFF7F-BB8E-7BB5-BC11-D5CCFA319D3F}"/>
              </a:ext>
            </a:extLst>
          </p:cNvPr>
          <p:cNvSpPr txBox="1"/>
          <p:nvPr/>
        </p:nvSpPr>
        <p:spPr>
          <a:xfrm>
            <a:off x="494093" y="1444614"/>
            <a:ext cx="4635691" cy="2308324"/>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a:solidFill>
                  <a:srgbClr val="000000"/>
                </a:solidFill>
              </a:rPr>
              <a:t>A rig manager crushes their finger in the pick-up truck’s door, and the fix was impact-resistant gloves for </a:t>
            </a:r>
            <a:r>
              <a:rPr lang="en-US" b="1" i="1">
                <a:solidFill>
                  <a:srgbClr val="000000"/>
                </a:solidFill>
              </a:rPr>
              <a:t>all workers that drive, enter or exit vehicles</a:t>
            </a:r>
            <a:r>
              <a:rPr lang="en-US">
                <a:solidFill>
                  <a:srgbClr val="000000"/>
                </a:solidFill>
              </a:rPr>
              <a:t>.</a:t>
            </a:r>
          </a:p>
          <a:p>
            <a:pPr marL="285750" indent="-285750">
              <a:buFont typeface="Arial" panose="020B0604020202020204" pitchFamily="34" charset="0"/>
              <a:buChar char="•"/>
            </a:pPr>
            <a:endParaRPr lang="en-US">
              <a:solidFill>
                <a:srgbClr val="000000"/>
              </a:solidFill>
            </a:endParaRPr>
          </a:p>
          <a:p>
            <a:pPr marL="285750" indent="-285750">
              <a:buFont typeface="Arial" panose="020B0604020202020204" pitchFamily="34" charset="0"/>
              <a:buChar char="•"/>
            </a:pPr>
            <a:r>
              <a:rPr lang="en-US">
                <a:solidFill>
                  <a:srgbClr val="000000"/>
                </a:solidFill>
              </a:rPr>
              <a:t>The company spends $75,000 on gloves (money originally budgeted for critical-risk management).</a:t>
            </a:r>
          </a:p>
        </p:txBody>
      </p:sp>
      <p:sp>
        <p:nvSpPr>
          <p:cNvPr id="5" name="TextBox 4">
            <a:extLst>
              <a:ext uri="{FF2B5EF4-FFF2-40B4-BE49-F238E27FC236}">
                <a16:creationId xmlns:a16="http://schemas.microsoft.com/office/drawing/2014/main" id="{5ED66317-4A46-6232-62AB-920F0D593441}"/>
              </a:ext>
            </a:extLst>
          </p:cNvPr>
          <p:cNvSpPr txBox="1"/>
          <p:nvPr/>
        </p:nvSpPr>
        <p:spPr>
          <a:xfrm>
            <a:off x="494093" y="4165078"/>
            <a:ext cx="4635691" cy="1634490"/>
          </a:xfrm>
          <a:prstGeom prst="round2DiagRect">
            <a:avLst/>
          </a:prstGeom>
          <a:solidFill>
            <a:srgbClr val="005D9C"/>
          </a:solidFill>
        </p:spPr>
        <p:txBody>
          <a:bodyPr wrap="square">
            <a:spAutoFit/>
          </a:bodyPr>
          <a:lstStyle/>
          <a:p>
            <a:pPr marL="342900" indent="-342900">
              <a:buFont typeface="+mj-lt"/>
              <a:buAutoNum type="arabicPeriod"/>
            </a:pPr>
            <a:r>
              <a:rPr lang="en-US">
                <a:solidFill>
                  <a:schemeClr val="bg1"/>
                </a:solidFill>
              </a:rPr>
              <a:t>Is this a serious injury?</a:t>
            </a:r>
          </a:p>
          <a:p>
            <a:pPr marL="342900" indent="-342900">
              <a:buFont typeface="+mj-lt"/>
              <a:buAutoNum type="arabicPeriod"/>
            </a:pPr>
            <a:endParaRPr lang="en-US">
              <a:solidFill>
                <a:schemeClr val="bg1"/>
              </a:solidFill>
            </a:endParaRPr>
          </a:p>
          <a:p>
            <a:pPr marL="342900" indent="-342900">
              <a:buFont typeface="+mj-lt"/>
              <a:buAutoNum type="arabicPeriod"/>
            </a:pPr>
            <a:r>
              <a:rPr lang="en-US">
                <a:solidFill>
                  <a:schemeClr val="bg1"/>
                </a:solidFill>
              </a:rPr>
              <a:t>Is this good risk management?</a:t>
            </a:r>
          </a:p>
          <a:p>
            <a:pPr marL="342900" indent="-342900">
              <a:buFont typeface="+mj-lt"/>
              <a:buAutoNum type="arabicPeriod"/>
            </a:pPr>
            <a:endParaRPr lang="en-US">
              <a:solidFill>
                <a:schemeClr val="bg1"/>
              </a:solidFill>
            </a:endParaRPr>
          </a:p>
          <a:p>
            <a:pPr marL="342900" indent="-342900">
              <a:buFont typeface="+mj-lt"/>
              <a:buAutoNum type="arabicPeriod"/>
            </a:pPr>
            <a:r>
              <a:rPr lang="en-US">
                <a:solidFill>
                  <a:schemeClr val="bg1"/>
                </a:solidFill>
              </a:rPr>
              <a:t>How is the system driving this action?</a:t>
            </a:r>
          </a:p>
        </p:txBody>
      </p:sp>
      <p:pic>
        <p:nvPicPr>
          <p:cNvPr id="6" name="Picture 5">
            <a:extLst>
              <a:ext uri="{FF2B5EF4-FFF2-40B4-BE49-F238E27FC236}">
                <a16:creationId xmlns:a16="http://schemas.microsoft.com/office/drawing/2014/main" id="{D41C1328-CB3A-7269-5B75-7EED51724C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4232" y="1444614"/>
            <a:ext cx="5441752" cy="4354954"/>
          </a:xfrm>
          <a:prstGeom prst="round2DiagRect">
            <a:avLst/>
          </a:prstGeom>
        </p:spPr>
      </p:pic>
    </p:spTree>
    <p:extLst>
      <p:ext uri="{BB962C8B-B14F-4D97-AF65-F5344CB8AC3E}">
        <p14:creationId xmlns:p14="http://schemas.microsoft.com/office/powerpoint/2010/main" val="549019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8E250-5CB5-538A-22F2-3F6A2D83D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02F75A-DC2E-8F1F-AAEF-4D151CB21107}"/>
              </a:ext>
            </a:extLst>
          </p:cNvPr>
          <p:cNvSpPr>
            <a:spLocks noGrp="1"/>
          </p:cNvSpPr>
          <p:nvPr>
            <p:ph type="body" sz="quarter" idx="14"/>
          </p:nvPr>
        </p:nvSpPr>
        <p:spPr>
          <a:xfrm>
            <a:off x="602012" y="1367406"/>
            <a:ext cx="10605589" cy="608209"/>
          </a:xfrm>
        </p:spPr>
        <p:txBody>
          <a:bodyPr/>
          <a:lstStyle/>
          <a:p>
            <a:r>
              <a:rPr lang="en-US" sz="1800">
                <a:solidFill>
                  <a:srgbClr val="000000"/>
                </a:solidFill>
              </a:rPr>
              <a:t>Despite our industry making great progress on reducing total recordable injury frequency (TRIF) over the past 15 years, we have not seen the same improvement in serious injuries and fatalities (SIF).  </a:t>
            </a:r>
          </a:p>
        </p:txBody>
      </p:sp>
      <p:pic>
        <p:nvPicPr>
          <p:cNvPr id="5" name="Picture 2">
            <a:extLst>
              <a:ext uri="{FF2B5EF4-FFF2-40B4-BE49-F238E27FC236}">
                <a16:creationId xmlns:a16="http://schemas.microsoft.com/office/drawing/2014/main" id="{92A1F263-229F-8109-D407-9E4DE7BAC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40" y="2040054"/>
            <a:ext cx="11135044" cy="3422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8D18550-1957-F4FB-0C39-855AEE93900B}"/>
              </a:ext>
            </a:extLst>
          </p:cNvPr>
          <p:cNvSpPr txBox="1"/>
          <p:nvPr/>
        </p:nvSpPr>
        <p:spPr>
          <a:xfrm>
            <a:off x="9623103" y="4013505"/>
            <a:ext cx="887469" cy="307777"/>
          </a:xfrm>
          <a:prstGeom prst="rect">
            <a:avLst/>
          </a:prstGeom>
          <a:solidFill>
            <a:srgbClr val="FFB81C"/>
          </a:solidFill>
          <a:ln>
            <a:solidFill>
              <a:srgbClr val="FFB81C"/>
            </a:solidFill>
          </a:ln>
        </p:spPr>
        <p:txBody>
          <a:bodyPr wrap="square">
            <a:spAutoFit/>
          </a:bodyPr>
          <a:lstStyle/>
          <a:p>
            <a:pPr algn="ctr"/>
            <a:r>
              <a:rPr lang="en-US" sz="1400" b="1">
                <a:solidFill>
                  <a:schemeClr val="bg1"/>
                </a:solidFill>
                <a:latin typeface="Verdana" panose="020B0604030504040204" pitchFamily="34" charset="0"/>
                <a:ea typeface="Verdana" panose="020B0604030504040204" pitchFamily="34" charset="0"/>
              </a:rPr>
              <a:t>SIF</a:t>
            </a:r>
            <a:endParaRPr lang="en-CA" sz="1600" b="1">
              <a:solidFill>
                <a:schemeClr val="bg1"/>
              </a:solidFill>
              <a:ea typeface="Verdana" panose="020B0604030504040204" pitchFamily="34" charset="0"/>
            </a:endParaRPr>
          </a:p>
        </p:txBody>
      </p:sp>
      <p:sp>
        <p:nvSpPr>
          <p:cNvPr id="7" name="TextBox 6">
            <a:extLst>
              <a:ext uri="{FF2B5EF4-FFF2-40B4-BE49-F238E27FC236}">
                <a16:creationId xmlns:a16="http://schemas.microsoft.com/office/drawing/2014/main" id="{9AEBA2BF-B3CB-3261-A036-0FECD985BF6F}"/>
              </a:ext>
            </a:extLst>
          </p:cNvPr>
          <p:cNvSpPr txBox="1"/>
          <p:nvPr/>
        </p:nvSpPr>
        <p:spPr>
          <a:xfrm>
            <a:off x="9002768" y="5317981"/>
            <a:ext cx="1551348" cy="307777"/>
          </a:xfrm>
          <a:prstGeom prst="rect">
            <a:avLst/>
          </a:prstGeom>
          <a:solidFill>
            <a:srgbClr val="000000"/>
          </a:solidFill>
        </p:spPr>
        <p:txBody>
          <a:bodyPr wrap="square">
            <a:spAutoFit/>
          </a:bodyPr>
          <a:lstStyle/>
          <a:p>
            <a:pPr algn="ctr"/>
            <a:r>
              <a:rPr lang="en-US" sz="1400" b="1">
                <a:solidFill>
                  <a:schemeClr val="bg1"/>
                </a:solidFill>
                <a:latin typeface="Verdana" panose="020B0604030504040204" pitchFamily="34" charset="0"/>
                <a:ea typeface="Verdana" panose="020B0604030504040204" pitchFamily="34" charset="0"/>
              </a:rPr>
              <a:t>TRIF (- 70%)</a:t>
            </a:r>
            <a:endParaRPr lang="en-CA" sz="1400" b="1">
              <a:solidFill>
                <a:schemeClr val="bg1"/>
              </a:solidFill>
              <a:ea typeface="Verdana" panose="020B0604030504040204" pitchFamily="34" charset="0"/>
            </a:endParaRPr>
          </a:p>
        </p:txBody>
      </p:sp>
      <p:sp>
        <p:nvSpPr>
          <p:cNvPr id="2" name="TextBox 1">
            <a:extLst>
              <a:ext uri="{FF2B5EF4-FFF2-40B4-BE49-F238E27FC236}">
                <a16:creationId xmlns:a16="http://schemas.microsoft.com/office/drawing/2014/main" id="{A99B8CAC-97CD-67C7-B72B-98FA12C3F231}"/>
              </a:ext>
            </a:extLst>
          </p:cNvPr>
          <p:cNvSpPr txBox="1"/>
          <p:nvPr/>
        </p:nvSpPr>
        <p:spPr>
          <a:xfrm>
            <a:off x="684711" y="5526731"/>
            <a:ext cx="9382126" cy="184666"/>
          </a:xfrm>
          <a:prstGeom prst="rect">
            <a:avLst/>
          </a:prstGeom>
          <a:noFill/>
        </p:spPr>
        <p:txBody>
          <a:bodyPr vert="horz" wrap="square" lIns="0" tIns="0" rIns="0" bIns="0" rtlCol="0">
            <a:spAutoFit/>
          </a:bodyPr>
          <a:lstStyle/>
          <a:p>
            <a:pPr>
              <a:spcBef>
                <a:spcPts val="200"/>
              </a:spcBef>
              <a:buSzPct val="100000"/>
            </a:pPr>
            <a:r>
              <a:rPr lang="en-CA" sz="1200"/>
              <a:t>SIF Claim Rate based on ESC’s Alberta WCB Oil and Gas Funding Codes based on 50+ days of Lost Time and Fatalities</a:t>
            </a:r>
          </a:p>
        </p:txBody>
      </p:sp>
      <p:grpSp>
        <p:nvGrpSpPr>
          <p:cNvPr id="4" name="Group 3">
            <a:extLst>
              <a:ext uri="{FF2B5EF4-FFF2-40B4-BE49-F238E27FC236}">
                <a16:creationId xmlns:a16="http://schemas.microsoft.com/office/drawing/2014/main" id="{43164CE1-6E75-7851-0E55-2297F3CC53FA}"/>
              </a:ext>
            </a:extLst>
          </p:cNvPr>
          <p:cNvGrpSpPr/>
          <p:nvPr/>
        </p:nvGrpSpPr>
        <p:grpSpPr>
          <a:xfrm>
            <a:off x="0" y="0"/>
            <a:ext cx="6648451" cy="876300"/>
            <a:chOff x="959730" y="0"/>
            <a:chExt cx="3561470" cy="1028700"/>
          </a:xfrm>
          <a:solidFill>
            <a:srgbClr val="005D9C"/>
          </a:solidFill>
        </p:grpSpPr>
        <p:sp>
          <p:nvSpPr>
            <p:cNvPr id="8" name="Rectangle 7">
              <a:extLst>
                <a:ext uri="{FF2B5EF4-FFF2-40B4-BE49-F238E27FC236}">
                  <a16:creationId xmlns:a16="http://schemas.microsoft.com/office/drawing/2014/main" id="{5F7B1E7F-2CBD-8AA9-4D14-C1ECC89BB8B7}"/>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14">
              <a:extLst>
                <a:ext uri="{FF2B5EF4-FFF2-40B4-BE49-F238E27FC236}">
                  <a16:creationId xmlns:a16="http://schemas.microsoft.com/office/drawing/2014/main" id="{63165D6B-9BC7-3CBC-6EF0-FF7D604D0DA9}"/>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5EAF0E-F467-33AB-2E6B-F1C99365941E}"/>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E09B2A1C-EC70-82E9-68AE-127BD7D6587C}"/>
              </a:ext>
            </a:extLst>
          </p:cNvPr>
          <p:cNvSpPr txBox="1"/>
          <p:nvPr/>
        </p:nvSpPr>
        <p:spPr>
          <a:xfrm>
            <a:off x="306571" y="201139"/>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Context – </a:t>
            </a:r>
            <a:r>
              <a:rPr lang="en-CA" sz="2400" b="1">
                <a:solidFill>
                  <a:srgbClr val="FFB81C"/>
                </a:solidFill>
                <a:latin typeface="Verdana" panose="020B0604030504040204" pitchFamily="34" charset="0"/>
                <a:ea typeface="Verdana" panose="020B0604030504040204" pitchFamily="34" charset="0"/>
              </a:rPr>
              <a:t>The Case for Change</a:t>
            </a:r>
          </a:p>
        </p:txBody>
      </p:sp>
      <p:sp>
        <p:nvSpPr>
          <p:cNvPr id="13" name="TextBox 12">
            <a:extLst>
              <a:ext uri="{FF2B5EF4-FFF2-40B4-BE49-F238E27FC236}">
                <a16:creationId xmlns:a16="http://schemas.microsoft.com/office/drawing/2014/main" id="{D655F941-33D4-E9F8-7B84-3A5D8B45DA8F}"/>
              </a:ext>
            </a:extLst>
          </p:cNvPr>
          <p:cNvSpPr txBox="1"/>
          <p:nvPr/>
        </p:nvSpPr>
        <p:spPr>
          <a:xfrm>
            <a:off x="8386226" y="5910007"/>
            <a:ext cx="2593980" cy="246221"/>
          </a:xfrm>
          <a:prstGeom prst="rect">
            <a:avLst/>
          </a:prstGeom>
          <a:noFill/>
        </p:spPr>
        <p:txBody>
          <a:bodyPr wrap="none" rtlCol="0">
            <a:spAutoFit/>
          </a:bodyPr>
          <a:lstStyle/>
          <a:p>
            <a:r>
              <a:rPr lang="en-CA" sz="1000">
                <a:latin typeface="+mj-lt"/>
              </a:rPr>
              <a:t>Sources: Industry and WCB Alberta data.</a:t>
            </a:r>
          </a:p>
        </p:txBody>
      </p:sp>
    </p:spTree>
    <p:extLst>
      <p:ext uri="{BB962C8B-B14F-4D97-AF65-F5344CB8AC3E}">
        <p14:creationId xmlns:p14="http://schemas.microsoft.com/office/powerpoint/2010/main" val="2718945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C8B59-F8F6-F786-3329-037E942DCAAB}"/>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12831B53-0408-7936-CAE8-3A27134BF5DB}"/>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88821F3A-00E2-8D84-45A8-A3991125D18F}"/>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5121597F-55C2-24AD-E356-EEE3E6CF0757}"/>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8ABF442-E206-5377-B082-3F40AE7D9445}"/>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DF4FCB42-F793-B80E-2B49-5B75279974A3}"/>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Moving to a SIF-Focused Industry </a:t>
            </a:r>
          </a:p>
        </p:txBody>
      </p:sp>
      <p:sp>
        <p:nvSpPr>
          <p:cNvPr id="3" name="TextBox 2">
            <a:extLst>
              <a:ext uri="{FF2B5EF4-FFF2-40B4-BE49-F238E27FC236}">
                <a16:creationId xmlns:a16="http://schemas.microsoft.com/office/drawing/2014/main" id="{D8322010-4D86-D6CC-F0DB-E1368FEA3F6D}"/>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a:solidFill>
                  <a:srgbClr val="000000"/>
                </a:solidFill>
              </a:rPr>
              <a:pPr algn="r"/>
              <a:t>4</a:t>
            </a:fld>
            <a:r>
              <a:rPr lang="en-CA">
                <a:solidFill>
                  <a:srgbClr val="000000"/>
                </a:solidFill>
              </a:rPr>
              <a:t> </a:t>
            </a:r>
          </a:p>
        </p:txBody>
      </p:sp>
      <p:sp>
        <p:nvSpPr>
          <p:cNvPr id="13" name="TextBox 12">
            <a:extLst>
              <a:ext uri="{FF2B5EF4-FFF2-40B4-BE49-F238E27FC236}">
                <a16:creationId xmlns:a16="http://schemas.microsoft.com/office/drawing/2014/main" id="{0F27CA2E-96C6-8D0B-17EB-719D94935D3C}"/>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z="1100" smtClean="0">
                <a:solidFill>
                  <a:srgbClr val="000000"/>
                </a:solidFill>
              </a:rPr>
              <a:pPr algn="r"/>
              <a:t>4</a:t>
            </a:fld>
            <a:r>
              <a:rPr lang="en-CA">
                <a:solidFill>
                  <a:srgbClr val="000000"/>
                </a:solidFill>
              </a:rPr>
              <a:t> </a:t>
            </a:r>
          </a:p>
        </p:txBody>
      </p:sp>
      <p:pic>
        <p:nvPicPr>
          <p:cNvPr id="18" name="Picture 17">
            <a:extLst>
              <a:ext uri="{FF2B5EF4-FFF2-40B4-BE49-F238E27FC236}">
                <a16:creationId xmlns:a16="http://schemas.microsoft.com/office/drawing/2014/main" id="{E83D64AD-6467-0A31-2C75-35DEB59D455F}"/>
              </a:ext>
            </a:extLst>
          </p:cNvPr>
          <p:cNvPicPr>
            <a:picLocks noChangeAspect="1"/>
          </p:cNvPicPr>
          <p:nvPr/>
        </p:nvPicPr>
        <p:blipFill>
          <a:blip r:embed="rId3"/>
          <a:stretch>
            <a:fillRect/>
          </a:stretch>
        </p:blipFill>
        <p:spPr>
          <a:xfrm>
            <a:off x="7499097" y="1129386"/>
            <a:ext cx="3951342" cy="1780886"/>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D898C55B-1362-7B3B-0E8E-D5880C442049}"/>
              </a:ext>
            </a:extLst>
          </p:cNvPr>
          <p:cNvSpPr txBox="1"/>
          <p:nvPr/>
        </p:nvSpPr>
        <p:spPr>
          <a:xfrm>
            <a:off x="308438" y="1458102"/>
            <a:ext cx="6705010" cy="3785652"/>
          </a:xfrm>
          <a:prstGeom prst="rect">
            <a:avLst/>
          </a:prstGeom>
          <a:noFill/>
        </p:spPr>
        <p:txBody>
          <a:bodyPr wrap="square">
            <a:spAutoFit/>
          </a:bodyPr>
          <a:lstStyle/>
          <a:p>
            <a:pPr marL="285750" indent="-285750" defTabSz="914400">
              <a:spcBef>
                <a:spcPts val="2400"/>
              </a:spcBef>
              <a:buFont typeface="Arial" panose="020B0604020202020204" pitchFamily="34" charset="0"/>
              <a:buChar char="•"/>
            </a:pPr>
            <a:r>
              <a:rPr lang="en-US">
                <a:solidFill>
                  <a:srgbClr val="000000"/>
                </a:solidFill>
                <a:latin typeface="Trebuchet MS" panose="020B0703020202090204" pitchFamily="34" charset="0"/>
              </a:rPr>
              <a:t>What seriously injures or kills is not the same as what causes minor injuries. </a:t>
            </a:r>
          </a:p>
          <a:p>
            <a:pPr marL="285750" indent="-285750" defTabSz="914400">
              <a:spcBef>
                <a:spcPts val="2400"/>
              </a:spcBef>
              <a:buFont typeface="Arial" panose="020B0604020202020204" pitchFamily="34" charset="0"/>
              <a:buChar char="•"/>
            </a:pPr>
            <a:r>
              <a:rPr lang="en-US">
                <a:solidFill>
                  <a:srgbClr val="000000"/>
                </a:solidFill>
                <a:latin typeface="Trebuchet MS" panose="020B0703020202090204" pitchFamily="34" charset="0"/>
              </a:rPr>
              <a:t>A metric that counts a finger cut the same as a fatality is not driving the focus where it need s to be.</a:t>
            </a:r>
          </a:p>
          <a:p>
            <a:pPr marL="285750" marR="0" lvl="0" indent="-28575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lang="en-US">
                <a:solidFill>
                  <a:srgbClr val="000000"/>
                </a:solidFill>
                <a:latin typeface="Trebuchet MS" panose="020B0703020202090204" pitchFamily="34" charset="0"/>
              </a:rPr>
              <a:t>Total Recordable Injury Rate or Frequency (TRIF) has proven useful in the past; however, with the evolution of safety performance, it no longer provides the insight needed.</a:t>
            </a:r>
          </a:p>
          <a:p>
            <a:pPr marL="285750" lvl="0" indent="-285750" defTabSz="914400">
              <a:spcBef>
                <a:spcPts val="2400"/>
              </a:spcBef>
              <a:buFont typeface="Arial" panose="020B0604020202020204" pitchFamily="34" charset="0"/>
              <a:buChar char="•"/>
              <a:defRPr/>
            </a:pPr>
            <a:r>
              <a:rPr lang="en-US">
                <a:solidFill>
                  <a:srgbClr val="000000"/>
                </a:solidFill>
                <a:latin typeface="Trebuchet MS" panose="020B0703020202090204" pitchFamily="34" charset="0"/>
              </a:rPr>
              <a:t>The industry must prioritize preventing serious injuries and fatalities (SIF) by first defining what qualifies as a serious injury.</a:t>
            </a:r>
          </a:p>
        </p:txBody>
      </p:sp>
      <p:pic>
        <p:nvPicPr>
          <p:cNvPr id="4" name="Content Placeholder 1">
            <a:extLst>
              <a:ext uri="{FF2B5EF4-FFF2-40B4-BE49-F238E27FC236}">
                <a16:creationId xmlns:a16="http://schemas.microsoft.com/office/drawing/2014/main" id="{F8632436-457F-43DB-829F-60C46C4DA153}"/>
              </a:ext>
            </a:extLst>
          </p:cNvPr>
          <p:cNvPicPr>
            <a:picLocks noChangeAspect="1"/>
          </p:cNvPicPr>
          <p:nvPr/>
        </p:nvPicPr>
        <p:blipFill>
          <a:blip r:embed="rId4"/>
          <a:stretch>
            <a:fillRect/>
          </a:stretch>
        </p:blipFill>
        <p:spPr>
          <a:xfrm>
            <a:off x="8076145" y="3228970"/>
            <a:ext cx="2797246" cy="2824056"/>
          </a:xfrm>
          <a:prstGeom prst="rect">
            <a:avLst/>
          </a:prstGeom>
        </p:spPr>
      </p:pic>
    </p:spTree>
    <p:extLst>
      <p:ext uri="{BB962C8B-B14F-4D97-AF65-F5344CB8AC3E}">
        <p14:creationId xmlns:p14="http://schemas.microsoft.com/office/powerpoint/2010/main" val="1732644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F3E98-7285-8E08-36D3-7EE708CDA69F}"/>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8CBD1E67-1CA8-5301-1246-E9109C56DDEE}"/>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488D3870-8047-3875-F7B4-5CCE40008574}"/>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6" name="Rounded Rectangle 14">
              <a:extLst>
                <a:ext uri="{FF2B5EF4-FFF2-40B4-BE49-F238E27FC236}">
                  <a16:creationId xmlns:a16="http://schemas.microsoft.com/office/drawing/2014/main" id="{D54574AF-D3B7-ECA1-17F1-0EA75BD529F0}"/>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7" name="Rectangle 16">
              <a:extLst>
                <a:ext uri="{FF2B5EF4-FFF2-40B4-BE49-F238E27FC236}">
                  <a16:creationId xmlns:a16="http://schemas.microsoft.com/office/drawing/2014/main" id="{A08027A0-47A6-E4C5-6CAB-E76A18EAA8AB}"/>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a:ea typeface="+mn-ea"/>
                <a:cs typeface="+mn-cs"/>
              </a:endParaRPr>
            </a:p>
          </p:txBody>
        </p:sp>
      </p:grpSp>
      <p:sp>
        <p:nvSpPr>
          <p:cNvPr id="10" name="TextBox 9">
            <a:extLst>
              <a:ext uri="{FF2B5EF4-FFF2-40B4-BE49-F238E27FC236}">
                <a16:creationId xmlns:a16="http://schemas.microsoft.com/office/drawing/2014/main" id="{DFAFA889-8CC8-7679-B9F1-DC3969FAB340}"/>
              </a:ext>
            </a:extLst>
          </p:cNvPr>
          <p:cNvSpPr txBox="1"/>
          <p:nvPr/>
        </p:nvSpPr>
        <p:spPr>
          <a:xfrm>
            <a:off x="308438" y="165808"/>
            <a:ext cx="10980555"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mn-cs"/>
              </a:rPr>
              <a:t>What is a Serious Injury?</a:t>
            </a:r>
          </a:p>
        </p:txBody>
      </p:sp>
      <p:sp>
        <p:nvSpPr>
          <p:cNvPr id="3" name="TextBox 2">
            <a:extLst>
              <a:ext uri="{FF2B5EF4-FFF2-40B4-BE49-F238E27FC236}">
                <a16:creationId xmlns:a16="http://schemas.microsoft.com/office/drawing/2014/main" id="{2D5EA900-9181-8EDA-52B2-B396DCF684B8}"/>
              </a:ext>
            </a:extLst>
          </p:cNvPr>
          <p:cNvSpPr txBox="1"/>
          <p:nvPr/>
        </p:nvSpPr>
        <p:spPr>
          <a:xfrm>
            <a:off x="10778490" y="6115050"/>
            <a:ext cx="1017270" cy="36576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7B0EE-49B5-447C-8728-D658ECDE7F56}" type="slidenum">
              <a:rPr kumimoji="0" lang="en-CA" sz="1800" b="0" i="0" u="none" strike="noStrike" kern="1200" cap="none" spc="0" normalizeH="0" baseline="0" noProof="0" smtClean="0">
                <a:ln>
                  <a:noFill/>
                </a:ln>
                <a:solidFill>
                  <a:srgbClr val="000000"/>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r>
              <a:rPr kumimoji="0" lang="en-CA" sz="1800" b="0" i="0" u="none" strike="noStrike" kern="1200" cap="none" spc="0" normalizeH="0" baseline="0" noProof="0">
                <a:ln>
                  <a:noFill/>
                </a:ln>
                <a:solidFill>
                  <a:srgbClr val="000000"/>
                </a:solidFill>
                <a:effectLst/>
                <a:uLnTx/>
                <a:uFillTx/>
                <a:latin typeface="Trebuchet MS"/>
                <a:ea typeface="+mn-ea"/>
                <a:cs typeface="+mn-cs"/>
              </a:rPr>
              <a:t> </a:t>
            </a:r>
          </a:p>
        </p:txBody>
      </p:sp>
      <p:sp>
        <p:nvSpPr>
          <p:cNvPr id="7" name="TextBox 6">
            <a:extLst>
              <a:ext uri="{FF2B5EF4-FFF2-40B4-BE49-F238E27FC236}">
                <a16:creationId xmlns:a16="http://schemas.microsoft.com/office/drawing/2014/main" id="{5EB71CEB-D9B4-8751-62B8-81A1617C46EC}"/>
              </a:ext>
            </a:extLst>
          </p:cNvPr>
          <p:cNvSpPr txBox="1"/>
          <p:nvPr/>
        </p:nvSpPr>
        <p:spPr>
          <a:xfrm>
            <a:off x="482028" y="1106841"/>
            <a:ext cx="11242276" cy="1107996"/>
          </a:xfrm>
          <a:prstGeom prst="rect">
            <a:avLst/>
          </a:prstGeom>
          <a:noFill/>
        </p:spPr>
        <p:txBody>
          <a:bodyPr wrap="square">
            <a:spAutoFit/>
          </a:bodyPr>
          <a:lstStyle/>
          <a:p>
            <a:pPr defTabSz="914400"/>
            <a:r>
              <a:rPr lang="en-CA" sz="2400" b="1">
                <a:solidFill>
                  <a:srgbClr val="005D9C"/>
                </a:solidFill>
                <a:latin typeface="Verdana" panose="020B0604030504040204" pitchFamily="34" charset="0"/>
                <a:ea typeface="Verdana" panose="020B0604030504040204" pitchFamily="34" charset="0"/>
              </a:rPr>
              <a:t>Can existing data (2023-2025) help?</a:t>
            </a:r>
            <a:br>
              <a:rPr kumimoji="0" lang="en-US" sz="18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br>
            <a:endParaRPr kumimoji="0" lang="en-US" sz="18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rebuchet MS"/>
              <a:ea typeface="+mn-ea"/>
              <a:cs typeface="+mn-cs"/>
            </a:endParaRPr>
          </a:p>
        </p:txBody>
      </p:sp>
      <p:graphicFrame>
        <p:nvGraphicFramePr>
          <p:cNvPr id="8" name="Table 7">
            <a:extLst>
              <a:ext uri="{FF2B5EF4-FFF2-40B4-BE49-F238E27FC236}">
                <a16:creationId xmlns:a16="http://schemas.microsoft.com/office/drawing/2014/main" id="{788DEFFA-8CCB-0135-A61C-618FF130A9DF}"/>
              </a:ext>
            </a:extLst>
          </p:cNvPr>
          <p:cNvGraphicFramePr>
            <a:graphicFrameLocks noGrp="1"/>
          </p:cNvGraphicFramePr>
          <p:nvPr>
            <p:extLst>
              <p:ext uri="{D42A27DB-BD31-4B8C-83A1-F6EECF244321}">
                <p14:modId xmlns:p14="http://schemas.microsoft.com/office/powerpoint/2010/main" val="2285516937"/>
              </p:ext>
            </p:extLst>
          </p:nvPr>
        </p:nvGraphicFramePr>
        <p:xfrm>
          <a:off x="628628" y="1674757"/>
          <a:ext cx="10381119" cy="1098550"/>
        </p:xfrm>
        <a:graphic>
          <a:graphicData uri="http://schemas.openxmlformats.org/drawingml/2006/table">
            <a:tbl>
              <a:tblPr/>
              <a:tblGrid>
                <a:gridCol w="2124833">
                  <a:extLst>
                    <a:ext uri="{9D8B030D-6E8A-4147-A177-3AD203B41FA5}">
                      <a16:colId xmlns:a16="http://schemas.microsoft.com/office/drawing/2014/main" val="272763151"/>
                    </a:ext>
                  </a:extLst>
                </a:gridCol>
                <a:gridCol w="2052734">
                  <a:extLst>
                    <a:ext uri="{9D8B030D-6E8A-4147-A177-3AD203B41FA5}">
                      <a16:colId xmlns:a16="http://schemas.microsoft.com/office/drawing/2014/main" val="1422953052"/>
                    </a:ext>
                  </a:extLst>
                </a:gridCol>
                <a:gridCol w="2491274">
                  <a:extLst>
                    <a:ext uri="{9D8B030D-6E8A-4147-A177-3AD203B41FA5}">
                      <a16:colId xmlns:a16="http://schemas.microsoft.com/office/drawing/2014/main" val="563860811"/>
                    </a:ext>
                  </a:extLst>
                </a:gridCol>
                <a:gridCol w="3712278">
                  <a:extLst>
                    <a:ext uri="{9D8B030D-6E8A-4147-A177-3AD203B41FA5}">
                      <a16:colId xmlns:a16="http://schemas.microsoft.com/office/drawing/2014/main" val="1615999233"/>
                    </a:ext>
                  </a:extLst>
                </a:gridCol>
              </a:tblGrid>
              <a:tr h="180975">
                <a:tc>
                  <a:txBody>
                    <a:bodyPr/>
                    <a:lstStyle/>
                    <a:p>
                      <a:pPr algn="l" fontAlgn="b">
                        <a:buNone/>
                      </a:pPr>
                      <a:r>
                        <a:rPr lang="en-US" sz="1100" b="1" i="0" u="none" strike="noStrike">
                          <a:solidFill>
                            <a:srgbClr val="000000"/>
                          </a:solidFill>
                          <a:effectLst/>
                          <a:latin typeface="Trebuchet MS" panose="020B0603020202020204" pitchFamily="34" charset="0"/>
                        </a:rPr>
                        <a:t>Top 3 Incidents by Type</a:t>
                      </a:r>
                    </a:p>
                  </a:txBody>
                  <a:tcPr marL="6350" marR="6350" marT="6350" anchor="b">
                    <a:lnL>
                      <a:noFill/>
                    </a:lnL>
                    <a:lnR>
                      <a:noFill/>
                    </a:lnR>
                    <a:lnT>
                      <a:noFill/>
                    </a:lnT>
                    <a:lnB w="6350" cap="flat" cmpd="sng" algn="ctr">
                      <a:noFill/>
                      <a:prstDash val="solid"/>
                      <a:round/>
                      <a:headEnd type="none" w="med" len="med"/>
                      <a:tailEnd type="none" w="med" len="med"/>
                    </a:lnB>
                    <a:noFill/>
                  </a:tcPr>
                </a:tc>
                <a:tc>
                  <a:txBody>
                    <a:bodyPr/>
                    <a:lstStyle/>
                    <a:p>
                      <a:pPr algn="l" fontAlgn="b">
                        <a:buNone/>
                      </a:pPr>
                      <a:endParaRPr lang="en-CA" sz="1100" b="0" i="0" u="none" strike="noStrike">
                        <a:solidFill>
                          <a:srgbClr val="000000"/>
                        </a:solidFill>
                        <a:effectLst/>
                        <a:latin typeface="Trebuchet MS" panose="020B0603020202020204" pitchFamily="34" charset="0"/>
                      </a:endParaRPr>
                    </a:p>
                  </a:txBody>
                  <a:tcPr marL="6350" marR="6350" marT="6350" anchor="b">
                    <a:lnL>
                      <a:noFill/>
                    </a:lnL>
                    <a:lnR>
                      <a:noFill/>
                    </a:lnR>
                    <a:lnT>
                      <a:noFill/>
                    </a:lnT>
                    <a:lnB w="6350" cap="flat" cmpd="sng" algn="ctr">
                      <a:noFill/>
                      <a:prstDash val="solid"/>
                      <a:round/>
                      <a:headEnd type="none" w="med" len="med"/>
                      <a:tailEnd type="none" w="med" len="med"/>
                    </a:lnB>
                    <a:noFill/>
                  </a:tcPr>
                </a:tc>
                <a:tc>
                  <a:txBody>
                    <a:bodyPr/>
                    <a:lstStyle/>
                    <a:p>
                      <a:pPr algn="l" fontAlgn="b">
                        <a:buNone/>
                      </a:pPr>
                      <a:endParaRPr lang="en-CA" sz="1100" b="0" i="0" u="none" strike="noStrike">
                        <a:solidFill>
                          <a:srgbClr val="000000"/>
                        </a:solidFill>
                        <a:effectLst/>
                        <a:latin typeface="Trebuchet MS" panose="020B0603020202020204" pitchFamily="34" charset="0"/>
                      </a:endParaRPr>
                    </a:p>
                  </a:txBody>
                  <a:tcPr marL="6350" marR="6350" marT="6350" anchor="b">
                    <a:lnL>
                      <a:noFill/>
                    </a:lnL>
                    <a:lnR>
                      <a:noFill/>
                    </a:lnR>
                    <a:lnT>
                      <a:noFill/>
                    </a:lnT>
                    <a:lnB w="6350" cap="flat" cmpd="sng" algn="ctr">
                      <a:noFill/>
                      <a:prstDash val="solid"/>
                      <a:round/>
                      <a:headEnd type="none" w="med" len="med"/>
                      <a:tailEnd type="none" w="med" len="med"/>
                    </a:lnB>
                    <a:noFill/>
                  </a:tcPr>
                </a:tc>
                <a:tc>
                  <a:txBody>
                    <a:bodyPr/>
                    <a:lstStyle/>
                    <a:p>
                      <a:pPr algn="l" fontAlgn="b">
                        <a:buNone/>
                      </a:pPr>
                      <a:endParaRPr lang="en-CA" sz="1100" b="0" i="0" u="none" strike="noStrike">
                        <a:solidFill>
                          <a:srgbClr val="000000"/>
                        </a:solidFill>
                        <a:effectLst/>
                        <a:latin typeface="Trebuchet MS" panose="020B0603020202020204" pitchFamily="34" charset="0"/>
                      </a:endParaRPr>
                    </a:p>
                  </a:txBody>
                  <a:tcPr marL="6350" marR="6350" marT="6350" anchor="b">
                    <a:lnL>
                      <a:noFill/>
                    </a:lnL>
                    <a:lnR>
                      <a:noFill/>
                    </a:lnR>
                    <a:lnT>
                      <a:noFill/>
                    </a:lnT>
                    <a:lnB w="6350" cap="flat" cmpd="sng" algn="ctr">
                      <a:noFill/>
                      <a:prstDash val="solid"/>
                      <a:round/>
                      <a:headEnd type="none" w="med" len="med"/>
                      <a:tailEnd type="none" w="med" len="med"/>
                    </a:lnB>
                    <a:noFill/>
                  </a:tcPr>
                </a:tc>
                <a:extLst>
                  <a:ext uri="{0D108BD9-81ED-4DB2-BD59-A6C34878D82A}">
                    <a16:rowId xmlns:a16="http://schemas.microsoft.com/office/drawing/2014/main" val="1761706576"/>
                  </a:ext>
                </a:extLst>
              </a:tr>
              <a:tr h="180975">
                <a:tc>
                  <a:txBody>
                    <a:bodyPr/>
                    <a:lstStyle/>
                    <a:p>
                      <a:pPr algn="l" fontAlgn="b">
                        <a:buNone/>
                      </a:pPr>
                      <a:r>
                        <a:rPr lang="en-CA" sz="1100" b="1" i="0" u="none" strike="noStrike">
                          <a:solidFill>
                            <a:srgbClr val="FFFFFF"/>
                          </a:solidFill>
                          <a:effectLst/>
                          <a:latin typeface="Trebuchet MS" panose="020B0603020202020204" pitchFamily="34" charset="0"/>
                        </a:rPr>
                        <a:t> SIF–P (PSI)*</a:t>
                      </a:r>
                    </a:p>
                  </a:txBody>
                  <a:tcPr marL="6350" marR="6350" marT="635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5D9C"/>
                    </a:solidFill>
                  </a:tcPr>
                </a:tc>
                <a:tc>
                  <a:txBody>
                    <a:bodyPr/>
                    <a:lstStyle/>
                    <a:p>
                      <a:pPr algn="l" fontAlgn="b">
                        <a:buNone/>
                      </a:pPr>
                      <a:r>
                        <a:rPr lang="en-CA" sz="1100" b="1" i="0" u="none" strike="noStrike">
                          <a:solidFill>
                            <a:srgbClr val="FFFFFF"/>
                          </a:solidFill>
                          <a:effectLst/>
                          <a:latin typeface="Trebuchet MS" panose="020B0603020202020204" pitchFamily="34" charset="0"/>
                        </a:rPr>
                        <a:t>OH&amp;S SI Notification*</a:t>
                      </a:r>
                    </a:p>
                  </a:txBody>
                  <a:tcPr marL="6350" marR="6350" marT="635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5D9C"/>
                    </a:solidFill>
                  </a:tcPr>
                </a:tc>
                <a:tc>
                  <a:txBody>
                    <a:bodyPr/>
                    <a:lstStyle/>
                    <a:p>
                      <a:pPr algn="l" fontAlgn="b">
                        <a:buNone/>
                      </a:pPr>
                      <a:r>
                        <a:rPr lang="en-CA" sz="1100" b="1" i="0" u="none" strike="noStrike">
                          <a:solidFill>
                            <a:srgbClr val="FFFFFF"/>
                          </a:solidFill>
                          <a:effectLst/>
                          <a:latin typeface="Trebuchet MS" panose="020B0603020202020204" pitchFamily="34" charset="0"/>
                        </a:rPr>
                        <a:t>Serious Incidents (WCB 50+ days)</a:t>
                      </a:r>
                    </a:p>
                  </a:txBody>
                  <a:tcPr marL="6350" marR="6350" marT="635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5D9C"/>
                    </a:solidFill>
                  </a:tcPr>
                </a:tc>
                <a:tc>
                  <a:txBody>
                    <a:bodyPr/>
                    <a:lstStyle/>
                    <a:p>
                      <a:pPr algn="l" fontAlgn="b">
                        <a:buNone/>
                      </a:pPr>
                      <a:r>
                        <a:rPr lang="en-CA" sz="1100" b="1" i="0" u="none" strike="noStrike">
                          <a:solidFill>
                            <a:srgbClr val="FFFFFF"/>
                          </a:solidFill>
                          <a:effectLst/>
                          <a:latin typeface="Trebuchet MS" panose="020B0603020202020204" pitchFamily="34" charset="0"/>
                        </a:rPr>
                        <a:t>Fatalities</a:t>
                      </a:r>
                    </a:p>
                  </a:txBody>
                  <a:tcPr marL="6350" marR="6350" marT="6350" anchor="b">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5D9C"/>
                    </a:solidFill>
                  </a:tcPr>
                </a:tc>
                <a:extLst>
                  <a:ext uri="{0D108BD9-81ED-4DB2-BD59-A6C34878D82A}">
                    <a16:rowId xmlns:a16="http://schemas.microsoft.com/office/drawing/2014/main" val="2905468132"/>
                  </a:ext>
                </a:extLst>
              </a:tr>
              <a:tr h="209550">
                <a:tc>
                  <a:txBody>
                    <a:bodyPr/>
                    <a:lstStyle/>
                    <a:p>
                      <a:pPr algn="l" fontAlgn="b">
                        <a:buNone/>
                      </a:pPr>
                      <a:r>
                        <a:rPr lang="en-CA" sz="1100" b="0" i="0" u="none" strike="noStrike">
                          <a:solidFill>
                            <a:srgbClr val="000000"/>
                          </a:solidFill>
                          <a:effectLst/>
                          <a:latin typeface="Trebuchet MS" panose="020B0603020202020204" pitchFamily="34" charset="0"/>
                        </a:rPr>
                        <a:t> Struck/Contact with Objects</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Struck/Contact with Objects</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Bodily Reaction/Overexertion</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Vehicle/Transportation</a:t>
                      </a:r>
                    </a:p>
                  </a:txBody>
                  <a:tcPr marL="6350" marR="6350" marT="6350" anchor="b">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22603411"/>
                  </a:ext>
                </a:extLst>
              </a:tr>
              <a:tr h="209550">
                <a:tc>
                  <a:txBody>
                    <a:bodyPr/>
                    <a:lstStyle/>
                    <a:p>
                      <a:pPr algn="l" fontAlgn="b">
                        <a:buNone/>
                      </a:pPr>
                      <a:r>
                        <a:rPr lang="en-CA" sz="1100" b="0" i="0" u="none" strike="noStrike">
                          <a:solidFill>
                            <a:srgbClr val="000000"/>
                          </a:solidFill>
                          <a:effectLst/>
                          <a:latin typeface="Trebuchet MS" panose="020B0603020202020204" pitchFamily="34" charset="0"/>
                        </a:rPr>
                        <a:t> Vehicle/Transportation</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r>
                        <a:rPr lang="en-CA" sz="1100" b="0" i="0" u="none" strike="noStrike">
                          <a:solidFill>
                            <a:srgbClr val="000000"/>
                          </a:solidFill>
                          <a:effectLst/>
                          <a:latin typeface="Trebuchet MS" panose="020B0603020202020204" pitchFamily="34" charset="0"/>
                        </a:rPr>
                        <a:t>Fire/Explosion</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r>
                        <a:rPr lang="en-CA" sz="1100" b="0" i="0" u="none" strike="noStrike">
                          <a:solidFill>
                            <a:srgbClr val="000000"/>
                          </a:solidFill>
                          <a:effectLst/>
                          <a:latin typeface="Trebuchet MS" panose="020B0603020202020204" pitchFamily="34" charset="0"/>
                        </a:rPr>
                        <a:t>Falls - Same Level</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r>
                        <a:rPr lang="en-CA" sz="1100" b="0" i="0" u="none" strike="noStrike">
                          <a:solidFill>
                            <a:srgbClr val="000000"/>
                          </a:solidFill>
                          <a:effectLst/>
                          <a:latin typeface="Trebuchet MS" panose="020B0603020202020204" pitchFamily="34" charset="0"/>
                        </a:rPr>
                        <a:t>Chemical/Substance Exposure</a:t>
                      </a:r>
                    </a:p>
                  </a:txBody>
                  <a:tcPr marL="6350" marR="6350" marT="6350" anchor="b">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2616134"/>
                  </a:ext>
                </a:extLst>
              </a:tr>
              <a:tr h="209550">
                <a:tc>
                  <a:txBody>
                    <a:bodyPr/>
                    <a:lstStyle/>
                    <a:p>
                      <a:pPr algn="l" fontAlgn="b">
                        <a:buNone/>
                      </a:pPr>
                      <a:r>
                        <a:rPr lang="en-CA" sz="1100" b="0" i="0" u="none" strike="noStrike">
                          <a:solidFill>
                            <a:srgbClr val="000000"/>
                          </a:solidFill>
                          <a:effectLst/>
                          <a:latin typeface="Trebuchet MS" panose="020B0603020202020204" pitchFamily="34" charset="0"/>
                        </a:rPr>
                        <a:t> Chemical/Substance Exposure</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Falls - Same Level</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Struck/Contact with Objects</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Struck/Contact with Objects</a:t>
                      </a:r>
                    </a:p>
                  </a:txBody>
                  <a:tcPr marL="6350" marR="6350" marT="6350" anchor="b">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653943037"/>
                  </a:ext>
                </a:extLst>
              </a:tr>
            </a:tbl>
          </a:graphicData>
        </a:graphic>
      </p:graphicFrame>
      <p:sp>
        <p:nvSpPr>
          <p:cNvPr id="13" name="TextBox 12">
            <a:extLst>
              <a:ext uri="{FF2B5EF4-FFF2-40B4-BE49-F238E27FC236}">
                <a16:creationId xmlns:a16="http://schemas.microsoft.com/office/drawing/2014/main" id="{99E0AC62-9CA5-C516-1FB4-312B8F72629C}"/>
              </a:ext>
            </a:extLst>
          </p:cNvPr>
          <p:cNvSpPr txBox="1"/>
          <p:nvPr/>
        </p:nvSpPr>
        <p:spPr>
          <a:xfrm>
            <a:off x="474862" y="3007713"/>
            <a:ext cx="10840112" cy="304698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US" b="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mn-cs"/>
              </a:rPr>
              <a:t>Struck/Contact with Objects (Line of Fire) is a pervasive risk across all data sets</a:t>
            </a:r>
          </a:p>
          <a:p>
            <a:pPr marL="285750" marR="0" lvl="0" indent="-28575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US" b="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mn-cs"/>
              </a:rPr>
              <a:t>Vehicle/Transportation and Chemical/Substance Exposure are less frequent but higher </a:t>
            </a:r>
            <a:br>
              <a:rPr kumimoji="0" lang="en-US" b="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mn-cs"/>
              </a:rPr>
            </a:br>
            <a:r>
              <a:rPr kumimoji="0" lang="en-US" b="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mn-cs"/>
              </a:rPr>
              <a:t>fatal consequences (less recoverable)</a:t>
            </a:r>
          </a:p>
          <a:p>
            <a:pPr marL="285750" marR="0" lvl="0" indent="-28575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US" b="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mn-cs"/>
              </a:rPr>
              <a:t>Bodily Reaction/Overexertion and Falls - Same Level are common and major contributors</a:t>
            </a:r>
            <a:br>
              <a:rPr kumimoji="0" lang="en-US" b="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mn-cs"/>
              </a:rPr>
            </a:br>
            <a:r>
              <a:rPr kumimoji="0" lang="en-US" b="0" u="none" strike="noStrike" kern="1200" cap="none" spc="0" normalizeH="0" baseline="0" noProof="0">
                <a:ln>
                  <a:noFill/>
                </a:ln>
                <a:solidFill>
                  <a:schemeClr val="accent6"/>
                </a:solidFill>
                <a:effectLst/>
                <a:uLnTx/>
                <a:uFillTx/>
                <a:latin typeface="Trebuchet MS" panose="020B0603020202020204" pitchFamily="34" charset="0"/>
                <a:ea typeface="Verdana" panose="020B0604030504040204" pitchFamily="34" charset="0"/>
                <a:cs typeface="+mn-cs"/>
              </a:rPr>
              <a:t>to lost time and cost but rarely lead to fatalities</a:t>
            </a:r>
          </a:p>
          <a:p>
            <a:pPr marL="0" marR="0" lvl="0" indent="0" algn="l" defTabSz="914400" rtl="0" eaLnBrk="1" fontAlgn="auto" latinLnBrk="0" hangingPunct="1">
              <a:lnSpc>
                <a:spcPct val="100000"/>
              </a:lnSpc>
              <a:spcBef>
                <a:spcPts val="2400"/>
              </a:spcBef>
              <a:spcAft>
                <a:spcPts val="0"/>
              </a:spcAft>
              <a:buClrTx/>
              <a:buSzTx/>
              <a:buFontTx/>
              <a:buNone/>
              <a:tabLst/>
              <a:defRPr/>
            </a:pPr>
            <a:r>
              <a:rPr kumimoji="0" lang="en-US" sz="1400" b="1" i="0" u="none" strike="noStrike" kern="1200" cap="none" spc="0" normalizeH="0" baseline="0" noProof="0">
                <a:ln>
                  <a:noFill/>
                </a:ln>
                <a:solidFill>
                  <a:srgbClr val="005D9C"/>
                </a:solidFill>
                <a:effectLst/>
                <a:uLnTx/>
                <a:uFillTx/>
                <a:latin typeface="+mj-lt"/>
                <a:ea typeface="Verdana" panose="020B0604030504040204" pitchFamily="34" charset="0"/>
                <a:cs typeface="+mn-cs"/>
              </a:rPr>
              <a:t>The data reflects different realities and the </a:t>
            </a:r>
            <a:r>
              <a:rPr kumimoji="0" lang="en-US" sz="1400" b="1" i="0" u="sng" strike="noStrike" kern="1200" cap="none" spc="0" normalizeH="0" baseline="0" noProof="0">
                <a:ln>
                  <a:noFill/>
                </a:ln>
                <a:solidFill>
                  <a:srgbClr val="005D9C"/>
                </a:solidFill>
                <a:effectLst/>
                <a:uLnTx/>
                <a:uFillTx/>
                <a:latin typeface="+mj-lt"/>
                <a:ea typeface="Verdana" panose="020B0604030504040204" pitchFamily="34" charset="0"/>
                <a:cs typeface="+mn-cs"/>
              </a:rPr>
              <a:t>need for a common definition of serious injury </a:t>
            </a:r>
            <a:r>
              <a:rPr kumimoji="0" lang="en-US" sz="1400" b="1" i="0" u="none" strike="noStrike" kern="1200" cap="none" spc="0" normalizeH="0" baseline="0" noProof="0">
                <a:ln>
                  <a:noFill/>
                </a:ln>
                <a:solidFill>
                  <a:srgbClr val="005D9C"/>
                </a:solidFill>
                <a:effectLst/>
                <a:uLnTx/>
                <a:uFillTx/>
                <a:latin typeface="+mj-lt"/>
                <a:ea typeface="Verdana" panose="020B0604030504040204" pitchFamily="34" charset="0"/>
                <a:cs typeface="+mn-cs"/>
              </a:rPr>
              <a:t>and </a:t>
            </a:r>
            <a:r>
              <a:rPr kumimoji="0" lang="en-US" sz="1400" b="1" i="0" u="sng" strike="noStrike" kern="1200" cap="none" spc="0" normalizeH="0" baseline="0" noProof="0">
                <a:ln>
                  <a:noFill/>
                </a:ln>
                <a:solidFill>
                  <a:srgbClr val="005D9C"/>
                </a:solidFill>
                <a:effectLst/>
                <a:uLnTx/>
                <a:uFillTx/>
                <a:latin typeface="+mj-lt"/>
                <a:ea typeface="Verdana" panose="020B0604030504040204" pitchFamily="34" charset="0"/>
                <a:cs typeface="+mn-cs"/>
              </a:rPr>
              <a:t>industry data</a:t>
            </a:r>
            <a:r>
              <a:rPr kumimoji="0" lang="en-US" sz="1400" b="1" i="0" u="none" strike="noStrike" kern="1200" cap="none" spc="0" normalizeH="0" baseline="0" noProof="0">
                <a:ln>
                  <a:noFill/>
                </a:ln>
                <a:solidFill>
                  <a:srgbClr val="005D9C"/>
                </a:solidFill>
                <a:effectLst/>
                <a:uLnTx/>
                <a:uFillTx/>
                <a:latin typeface="+mj-lt"/>
                <a:ea typeface="Verdana" panose="020B0604030504040204" pitchFamily="34" charset="0"/>
                <a:cs typeface="+mn-cs"/>
              </a:rPr>
              <a:t> to improve the resolution of the picture.</a:t>
            </a:r>
            <a:br>
              <a:rPr kumimoji="0" lang="en-US" sz="1400" b="1" i="0" u="none" strike="noStrike" kern="1200" cap="none" spc="0" normalizeH="0" baseline="0" noProof="0">
                <a:ln>
                  <a:noFill/>
                </a:ln>
                <a:solidFill>
                  <a:srgbClr val="005D9C"/>
                </a:solidFill>
                <a:effectLst/>
                <a:uLnTx/>
                <a:uFillTx/>
                <a:latin typeface="Verdana" panose="020B0604030504040204" pitchFamily="34" charset="0"/>
                <a:ea typeface="Verdana" panose="020B0604030504040204" pitchFamily="34" charset="0"/>
                <a:cs typeface="+mn-cs"/>
              </a:rPr>
            </a:br>
            <a:endParaRPr kumimoji="0" lang="en-CA" sz="1400" b="1" i="0" u="none" strike="noStrike" kern="1200" cap="none" spc="0" normalizeH="0" baseline="0" noProof="0">
              <a:ln>
                <a:noFill/>
              </a:ln>
              <a:solidFill>
                <a:srgbClr val="005D9C"/>
              </a:solidFill>
              <a:effectLst/>
              <a:uLnTx/>
              <a:uFillTx/>
              <a:latin typeface="Verdana" panose="020B0604030504040204" pitchFamily="34" charset="0"/>
              <a:ea typeface="Verdana" panose="020B0604030504040204" pitchFamily="34" charset="0"/>
              <a:cs typeface="+mn-cs"/>
            </a:endParaRPr>
          </a:p>
        </p:txBody>
      </p:sp>
      <p:pic>
        <p:nvPicPr>
          <p:cNvPr id="18" name="Picture 17">
            <a:extLst>
              <a:ext uri="{FF2B5EF4-FFF2-40B4-BE49-F238E27FC236}">
                <a16:creationId xmlns:a16="http://schemas.microsoft.com/office/drawing/2014/main" id="{8F8CFDC4-008C-BAE1-CF92-525167E98716}"/>
              </a:ext>
            </a:extLst>
          </p:cNvPr>
          <p:cNvPicPr>
            <a:picLocks noChangeAspect="1"/>
          </p:cNvPicPr>
          <p:nvPr/>
        </p:nvPicPr>
        <p:blipFill>
          <a:blip r:embed="rId3"/>
          <a:stretch>
            <a:fillRect/>
          </a:stretch>
        </p:blipFill>
        <p:spPr>
          <a:xfrm>
            <a:off x="9938575" y="2901508"/>
            <a:ext cx="1290628" cy="1127773"/>
          </a:xfrm>
          <a:prstGeom prst="rect">
            <a:avLst/>
          </a:prstGeom>
        </p:spPr>
      </p:pic>
      <p:sp>
        <p:nvSpPr>
          <p:cNvPr id="19" name="Rectangle 18">
            <a:extLst>
              <a:ext uri="{FF2B5EF4-FFF2-40B4-BE49-F238E27FC236}">
                <a16:creationId xmlns:a16="http://schemas.microsoft.com/office/drawing/2014/main" id="{15C512CB-8783-6B66-43BC-1E498668843C}"/>
              </a:ext>
            </a:extLst>
          </p:cNvPr>
          <p:cNvSpPr/>
          <p:nvPr/>
        </p:nvSpPr>
        <p:spPr>
          <a:xfrm>
            <a:off x="628628" y="1863481"/>
            <a:ext cx="1988420" cy="932193"/>
          </a:xfrm>
          <a:prstGeom prst="rect">
            <a:avLst/>
          </a:prstGeom>
          <a:noFill/>
          <a:ln w="3175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0" name="Rectangle 19">
            <a:extLst>
              <a:ext uri="{FF2B5EF4-FFF2-40B4-BE49-F238E27FC236}">
                <a16:creationId xmlns:a16="http://schemas.microsoft.com/office/drawing/2014/main" id="{F0E10521-969B-F643-E2D9-9C1AC8F05362}"/>
              </a:ext>
            </a:extLst>
          </p:cNvPr>
          <p:cNvSpPr/>
          <p:nvPr/>
        </p:nvSpPr>
        <p:spPr>
          <a:xfrm>
            <a:off x="7189256" y="1869107"/>
            <a:ext cx="2248677" cy="932193"/>
          </a:xfrm>
          <a:prstGeom prst="rect">
            <a:avLst/>
          </a:prstGeom>
          <a:noFill/>
          <a:ln w="3175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 name="Rectangle 1">
            <a:extLst>
              <a:ext uri="{FF2B5EF4-FFF2-40B4-BE49-F238E27FC236}">
                <a16:creationId xmlns:a16="http://schemas.microsoft.com/office/drawing/2014/main" id="{320EB6CF-EDFA-773C-6A84-701674FA4D12}"/>
              </a:ext>
            </a:extLst>
          </p:cNvPr>
          <p:cNvSpPr/>
          <p:nvPr/>
        </p:nvSpPr>
        <p:spPr>
          <a:xfrm>
            <a:off x="9682463" y="1691836"/>
            <a:ext cx="2248677" cy="11368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6" name="TextBox 5">
            <a:extLst>
              <a:ext uri="{FF2B5EF4-FFF2-40B4-BE49-F238E27FC236}">
                <a16:creationId xmlns:a16="http://schemas.microsoft.com/office/drawing/2014/main" id="{5A344E5B-CC98-2FFF-F3FC-811D351FCE6A}"/>
              </a:ext>
            </a:extLst>
          </p:cNvPr>
          <p:cNvSpPr txBox="1"/>
          <p:nvPr/>
        </p:nvSpPr>
        <p:spPr>
          <a:xfrm>
            <a:off x="7475206" y="5973590"/>
            <a:ext cx="2840842" cy="246221"/>
          </a:xfrm>
          <a:prstGeom prst="rect">
            <a:avLst/>
          </a:prstGeom>
          <a:noFill/>
        </p:spPr>
        <p:txBody>
          <a:bodyPr wrap="none" rtlCol="0">
            <a:spAutoFit/>
          </a:bodyPr>
          <a:lstStyle/>
          <a:p>
            <a:r>
              <a:rPr lang="en-CA" sz="1000">
                <a:solidFill>
                  <a:schemeClr val="accent3"/>
                </a:solidFill>
                <a:latin typeface="+mj-lt"/>
              </a:rPr>
              <a:t>Sources: WCB Alberta and Alberta OH&amp;S data.</a:t>
            </a:r>
          </a:p>
        </p:txBody>
      </p:sp>
    </p:spTree>
    <p:extLst>
      <p:ext uri="{BB962C8B-B14F-4D97-AF65-F5344CB8AC3E}">
        <p14:creationId xmlns:p14="http://schemas.microsoft.com/office/powerpoint/2010/main" val="407338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910BF-BC9F-D3D9-733F-73D4D45FC249}"/>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DEC3A2C4-E96C-BF74-8D17-96AD6B7AFFA9}"/>
              </a:ext>
            </a:extLst>
          </p:cNvPr>
          <p:cNvGrpSpPr/>
          <p:nvPr/>
        </p:nvGrpSpPr>
        <p:grpSpPr>
          <a:xfrm>
            <a:off x="0" y="0"/>
            <a:ext cx="6096000" cy="876300"/>
            <a:chOff x="959730" y="0"/>
            <a:chExt cx="3561470" cy="1028700"/>
          </a:xfrm>
          <a:solidFill>
            <a:srgbClr val="005D9C"/>
          </a:solidFill>
        </p:grpSpPr>
        <p:sp>
          <p:nvSpPr>
            <p:cNvPr id="15" name="Rectangle 14">
              <a:extLst>
                <a:ext uri="{FF2B5EF4-FFF2-40B4-BE49-F238E27FC236}">
                  <a16:creationId xmlns:a16="http://schemas.microsoft.com/office/drawing/2014/main" id="{84CA712D-F8E0-041A-2ABE-079E9D61A6D8}"/>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EBDEE86A-82C4-5308-FCE7-F5C16D7AC345}"/>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FB840BC-CF95-34BD-E192-2AE157750014}"/>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2EE1D6B3-CF26-2DE2-8D23-F9DD4C2A2400}"/>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6</a:t>
            </a:fld>
            <a:r>
              <a:rPr lang="en-CA">
                <a:solidFill>
                  <a:srgbClr val="000000"/>
                </a:solidFill>
              </a:rPr>
              <a:t> </a:t>
            </a:r>
          </a:p>
        </p:txBody>
      </p:sp>
      <p:sp>
        <p:nvSpPr>
          <p:cNvPr id="2" name="TextBox 1">
            <a:extLst>
              <a:ext uri="{FF2B5EF4-FFF2-40B4-BE49-F238E27FC236}">
                <a16:creationId xmlns:a16="http://schemas.microsoft.com/office/drawing/2014/main" id="{91F2FAEB-BBCC-562A-A690-94BF48A30423}"/>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Definition – </a:t>
            </a:r>
            <a:r>
              <a:rPr lang="en-CA" sz="2400" b="1">
                <a:solidFill>
                  <a:srgbClr val="FFB81C"/>
                </a:solidFill>
                <a:latin typeface="Verdana" panose="020B0604030504040204" pitchFamily="34" charset="0"/>
                <a:ea typeface="Verdana" panose="020B0604030504040204" pitchFamily="34" charset="0"/>
              </a:rPr>
              <a:t>ESC Activities</a:t>
            </a:r>
          </a:p>
        </p:txBody>
      </p:sp>
      <p:sp>
        <p:nvSpPr>
          <p:cNvPr id="7" name="TextBox 6">
            <a:extLst>
              <a:ext uri="{FF2B5EF4-FFF2-40B4-BE49-F238E27FC236}">
                <a16:creationId xmlns:a16="http://schemas.microsoft.com/office/drawing/2014/main" id="{51E4A1BF-2A2F-3060-12B8-934711CCA5B4}"/>
              </a:ext>
            </a:extLst>
          </p:cNvPr>
          <p:cNvSpPr txBox="1"/>
          <p:nvPr/>
        </p:nvSpPr>
        <p:spPr>
          <a:xfrm>
            <a:off x="695915" y="4968510"/>
            <a:ext cx="1966365" cy="876300"/>
          </a:xfrm>
          <a:prstGeom prst="rect">
            <a:avLst/>
          </a:prstGeom>
          <a:solidFill>
            <a:schemeClr val="bg1"/>
          </a:solidFill>
        </p:spPr>
        <p:txBody>
          <a:bodyPr wrap="square" rtlCol="0">
            <a:spAutoFit/>
          </a:bodyPr>
          <a:lstStyle/>
          <a:p>
            <a:endParaRPr lang="en-CA"/>
          </a:p>
        </p:txBody>
      </p:sp>
      <p:sp>
        <p:nvSpPr>
          <p:cNvPr id="5" name="TextBox 4">
            <a:extLst>
              <a:ext uri="{FF2B5EF4-FFF2-40B4-BE49-F238E27FC236}">
                <a16:creationId xmlns:a16="http://schemas.microsoft.com/office/drawing/2014/main" id="{81A150DF-BA46-D9BC-CDC9-FD6714C303C6}"/>
              </a:ext>
            </a:extLst>
          </p:cNvPr>
          <p:cNvSpPr txBox="1"/>
          <p:nvPr/>
        </p:nvSpPr>
        <p:spPr>
          <a:xfrm>
            <a:off x="383857" y="1074505"/>
            <a:ext cx="10829716" cy="4516621"/>
          </a:xfrm>
          <a:prstGeom prst="rect">
            <a:avLst/>
          </a:prstGeom>
          <a:noFill/>
        </p:spPr>
        <p:txBody>
          <a:bodyPr wrap="square">
            <a:spAutoFit/>
          </a:bodyPr>
          <a:lstStyle/>
          <a:p>
            <a:pPr>
              <a:spcAft>
                <a:spcPts val="300"/>
              </a:spcAft>
            </a:pPr>
            <a:r>
              <a:rPr lang="en-US" sz="2400">
                <a:solidFill>
                  <a:srgbClr val="005C9B"/>
                </a:solidFill>
                <a:latin typeface="Verdana" panose="020B0604030504040204" pitchFamily="34" charset="0"/>
                <a:ea typeface="Verdana" panose="020B0604030504040204" pitchFamily="34" charset="0"/>
              </a:rPr>
              <a:t>Purpose: </a:t>
            </a:r>
          </a:p>
          <a:p>
            <a:pPr>
              <a:spcAft>
                <a:spcPts val="300"/>
              </a:spcAft>
            </a:pPr>
            <a:r>
              <a:rPr lang="en-US" sz="2000">
                <a:solidFill>
                  <a:srgbClr val="000000"/>
                </a:solidFill>
                <a:latin typeface="Trebuchet MS" panose="020B0603020202020204" pitchFamily="34" charset="0"/>
              </a:rPr>
              <a:t>Establish a clear, consistent SIF definition to support improved incident classification and learning.</a:t>
            </a:r>
          </a:p>
          <a:p>
            <a:pPr indent="-342900">
              <a:spcAft>
                <a:spcPts val="300"/>
              </a:spcAft>
              <a:buFont typeface="Arial" panose="020B0604020202020204" pitchFamily="34" charset="0"/>
              <a:buChar char="•"/>
            </a:pPr>
            <a:r>
              <a:rPr lang="en-US" sz="2000">
                <a:solidFill>
                  <a:srgbClr val="000000"/>
                </a:solidFill>
                <a:latin typeface="Trebuchet MS" panose="020B0603020202020204" pitchFamily="34" charset="0"/>
              </a:rPr>
              <a:t>This is about re-prioritization—not doing more!</a:t>
            </a:r>
          </a:p>
          <a:p>
            <a:pPr indent="-342900">
              <a:spcAft>
                <a:spcPts val="300"/>
              </a:spcAft>
              <a:buFont typeface="Arial" panose="020B0604020202020204" pitchFamily="34" charset="0"/>
              <a:buChar char="•"/>
            </a:pPr>
            <a:r>
              <a:rPr lang="en-US" sz="2000">
                <a:solidFill>
                  <a:srgbClr val="000000"/>
                </a:solidFill>
                <a:latin typeface="Trebuchet MS" panose="020B0603020202020204" pitchFamily="34" charset="0"/>
              </a:rPr>
              <a:t>The first step in many to prevent SIF</a:t>
            </a:r>
          </a:p>
          <a:p>
            <a:pPr>
              <a:spcAft>
                <a:spcPts val="300"/>
              </a:spcAft>
            </a:pPr>
            <a:endParaRPr lang="en-US">
              <a:solidFill>
                <a:srgbClr val="000000"/>
              </a:solidFill>
            </a:endParaRPr>
          </a:p>
          <a:p>
            <a:pPr>
              <a:spcAft>
                <a:spcPts val="300"/>
              </a:spcAft>
            </a:pPr>
            <a:r>
              <a:rPr lang="en-US" sz="2400">
                <a:solidFill>
                  <a:srgbClr val="005C9B"/>
                </a:solidFill>
                <a:latin typeface="Verdana" panose="020B0604030504040204" pitchFamily="34" charset="0"/>
                <a:ea typeface="Verdana" panose="020B0604030504040204" pitchFamily="34" charset="0"/>
              </a:rPr>
              <a:t>ESC Activities to Date:</a:t>
            </a:r>
            <a:r>
              <a:rPr lang="en-US" sz="2400">
                <a:solidFill>
                  <a:srgbClr val="000000"/>
                </a:solidFill>
                <a:latin typeface="Verdana" panose="020B0604030504040204" pitchFamily="34" charset="0"/>
                <a:ea typeface="Verdana" panose="020B0604030504040204" pitchFamily="34" charset="0"/>
              </a:rPr>
              <a:t> </a:t>
            </a:r>
          </a:p>
          <a:p>
            <a:pPr>
              <a:spcAft>
                <a:spcPts val="300"/>
              </a:spcAft>
            </a:pPr>
            <a:r>
              <a:rPr lang="en-US" sz="2000">
                <a:solidFill>
                  <a:srgbClr val="000000"/>
                </a:solidFill>
                <a:latin typeface="Trebuchet MS" panose="020B0603020202020204" pitchFamily="34" charset="0"/>
              </a:rPr>
              <a:t>Convened a multi‑stakeholder SIF Task Group (49) </a:t>
            </a:r>
          </a:p>
          <a:p>
            <a:pPr indent="-342900">
              <a:spcAft>
                <a:spcPts val="300"/>
              </a:spcAft>
              <a:buFont typeface="Arial" panose="020B0604020202020204" pitchFamily="34" charset="0"/>
              <a:buChar char="•"/>
            </a:pPr>
            <a:r>
              <a:rPr lang="en-US" sz="2000">
                <a:solidFill>
                  <a:srgbClr val="000000"/>
                </a:solidFill>
                <a:latin typeface="Trebuchet MS" panose="020B0603020202020204" pitchFamily="34" charset="0"/>
              </a:rPr>
              <a:t>Held 8 meetings between March 11 and April 15</a:t>
            </a:r>
          </a:p>
          <a:p>
            <a:pPr indent="-342900">
              <a:spcAft>
                <a:spcPts val="300"/>
              </a:spcAft>
              <a:buFont typeface="Arial" panose="020B0604020202020204" pitchFamily="34" charset="0"/>
              <a:buChar char="•"/>
            </a:pPr>
            <a:r>
              <a:rPr lang="en-US" sz="2000">
                <a:solidFill>
                  <a:srgbClr val="000000"/>
                </a:solidFill>
                <a:latin typeface="Trebuchet MS" panose="020B0603020202020204" pitchFamily="34" charset="0"/>
              </a:rPr>
              <a:t>Reviewed existing incident classification frameworks and leading practices</a:t>
            </a:r>
          </a:p>
          <a:p>
            <a:pPr indent="-342900">
              <a:spcAft>
                <a:spcPts val="300"/>
              </a:spcAft>
              <a:buFont typeface="Arial" panose="020B0604020202020204" pitchFamily="34" charset="0"/>
              <a:buChar char="•"/>
            </a:pPr>
            <a:r>
              <a:rPr lang="en-US" sz="2000">
                <a:solidFill>
                  <a:srgbClr val="000000"/>
                </a:solidFill>
                <a:latin typeface="Trebuchet MS" panose="020B0603020202020204" pitchFamily="34" charset="0"/>
              </a:rPr>
              <a:t>Group alignment on two models: Edison Electric and IOGP</a:t>
            </a:r>
          </a:p>
          <a:p>
            <a:pPr indent="-342900">
              <a:spcAft>
                <a:spcPts val="300"/>
              </a:spcAft>
              <a:buFont typeface="Arial" panose="020B0604020202020204" pitchFamily="34" charset="0"/>
              <a:buChar char="•"/>
            </a:pPr>
            <a:r>
              <a:rPr lang="en-US" sz="2000">
                <a:solidFill>
                  <a:srgbClr val="000000"/>
                </a:solidFill>
                <a:latin typeface="Trebuchet MS" panose="020B0603020202020204" pitchFamily="34" charset="0"/>
              </a:rPr>
              <a:t>Both are different in approach and have strengths and weaknesses</a:t>
            </a:r>
          </a:p>
          <a:p>
            <a:endParaRPr lang="en-US" sz="1400">
              <a:solidFill>
                <a:srgbClr val="000000"/>
              </a:solidFill>
            </a:endParaRPr>
          </a:p>
        </p:txBody>
      </p:sp>
      <p:pic>
        <p:nvPicPr>
          <p:cNvPr id="6" name="Picture 5">
            <a:extLst>
              <a:ext uri="{FF2B5EF4-FFF2-40B4-BE49-F238E27FC236}">
                <a16:creationId xmlns:a16="http://schemas.microsoft.com/office/drawing/2014/main" id="{F17D48E1-ED7F-2451-353B-06FBD3E7A8D8}"/>
              </a:ext>
            </a:extLst>
          </p:cNvPr>
          <p:cNvPicPr>
            <a:picLocks noChangeAspect="1"/>
          </p:cNvPicPr>
          <p:nvPr/>
        </p:nvPicPr>
        <p:blipFill>
          <a:blip r:embed="rId3"/>
          <a:stretch>
            <a:fillRect/>
          </a:stretch>
        </p:blipFill>
        <p:spPr>
          <a:xfrm>
            <a:off x="4288997" y="5591126"/>
            <a:ext cx="1058212" cy="963092"/>
          </a:xfrm>
          <a:prstGeom prst="rect">
            <a:avLst/>
          </a:prstGeom>
        </p:spPr>
      </p:pic>
      <p:pic>
        <p:nvPicPr>
          <p:cNvPr id="8" name="Picture 2" descr="IOGP - The International Association of Oil &amp; Gas Producers ...">
            <a:extLst>
              <a:ext uri="{FF2B5EF4-FFF2-40B4-BE49-F238E27FC236}">
                <a16:creationId xmlns:a16="http://schemas.microsoft.com/office/drawing/2014/main" id="{29948115-81F0-5E84-C950-98D4ACC172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8334" y="5342299"/>
            <a:ext cx="2389693" cy="1380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166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189C9-B6FF-930C-B256-61E9A967E7AF}"/>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0DE90E7D-B361-3D9D-5483-AB7A986F7941}"/>
              </a:ext>
            </a:extLst>
          </p:cNvPr>
          <p:cNvGrpSpPr/>
          <p:nvPr/>
        </p:nvGrpSpPr>
        <p:grpSpPr>
          <a:xfrm>
            <a:off x="0" y="0"/>
            <a:ext cx="6456426" cy="876300"/>
            <a:chOff x="959730" y="0"/>
            <a:chExt cx="3561470" cy="1028700"/>
          </a:xfrm>
          <a:solidFill>
            <a:srgbClr val="005D9C"/>
          </a:solidFill>
        </p:grpSpPr>
        <p:sp>
          <p:nvSpPr>
            <p:cNvPr id="15" name="Rectangle 14">
              <a:extLst>
                <a:ext uri="{FF2B5EF4-FFF2-40B4-BE49-F238E27FC236}">
                  <a16:creationId xmlns:a16="http://schemas.microsoft.com/office/drawing/2014/main" id="{BA2A81BB-737B-1F28-6B7D-DD41124D0F67}"/>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26CFEDA0-94A1-1D26-3D0F-348429F5635E}"/>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20BF091-709D-3182-0041-A44B6D91FD4C}"/>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1AE22615-A4A3-F6A9-180F-1BC1C908BB54}"/>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7</a:t>
            </a:fld>
            <a:r>
              <a:rPr lang="en-CA">
                <a:solidFill>
                  <a:srgbClr val="000000"/>
                </a:solidFill>
              </a:rPr>
              <a:t> </a:t>
            </a:r>
          </a:p>
        </p:txBody>
      </p:sp>
      <p:sp>
        <p:nvSpPr>
          <p:cNvPr id="2" name="TextBox 1">
            <a:extLst>
              <a:ext uri="{FF2B5EF4-FFF2-40B4-BE49-F238E27FC236}">
                <a16:creationId xmlns:a16="http://schemas.microsoft.com/office/drawing/2014/main" id="{A4AEA42A-BA9C-A939-33C2-0FB4402D0FB2}"/>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Definition – </a:t>
            </a:r>
            <a:r>
              <a:rPr lang="en-CA" sz="2400" b="1">
                <a:solidFill>
                  <a:srgbClr val="FFB81C"/>
                </a:solidFill>
                <a:latin typeface="Verdana" panose="020B0604030504040204" pitchFamily="34" charset="0"/>
                <a:ea typeface="Verdana" panose="020B0604030504040204" pitchFamily="34" charset="0"/>
              </a:rPr>
              <a:t>Practical Reality </a:t>
            </a:r>
          </a:p>
        </p:txBody>
      </p:sp>
      <p:sp>
        <p:nvSpPr>
          <p:cNvPr id="7" name="TextBox 6">
            <a:extLst>
              <a:ext uri="{FF2B5EF4-FFF2-40B4-BE49-F238E27FC236}">
                <a16:creationId xmlns:a16="http://schemas.microsoft.com/office/drawing/2014/main" id="{808FAEAF-A000-03E6-6D1D-53D8213A54FE}"/>
              </a:ext>
            </a:extLst>
          </p:cNvPr>
          <p:cNvSpPr txBox="1"/>
          <p:nvPr/>
        </p:nvSpPr>
        <p:spPr>
          <a:xfrm>
            <a:off x="695915" y="4968510"/>
            <a:ext cx="1966365" cy="876300"/>
          </a:xfrm>
          <a:prstGeom prst="rect">
            <a:avLst/>
          </a:prstGeom>
          <a:solidFill>
            <a:schemeClr val="bg1"/>
          </a:solidFill>
        </p:spPr>
        <p:txBody>
          <a:bodyPr wrap="square" rtlCol="0">
            <a:spAutoFit/>
          </a:bodyPr>
          <a:lstStyle/>
          <a:p>
            <a:endParaRPr lang="en-CA"/>
          </a:p>
        </p:txBody>
      </p:sp>
      <p:sp>
        <p:nvSpPr>
          <p:cNvPr id="4" name="TextBox 3">
            <a:extLst>
              <a:ext uri="{FF2B5EF4-FFF2-40B4-BE49-F238E27FC236}">
                <a16:creationId xmlns:a16="http://schemas.microsoft.com/office/drawing/2014/main" id="{B58BC889-9394-23F0-1682-2A5B5807E52C}"/>
              </a:ext>
            </a:extLst>
          </p:cNvPr>
          <p:cNvSpPr txBox="1"/>
          <p:nvPr/>
        </p:nvSpPr>
        <p:spPr>
          <a:xfrm>
            <a:off x="308438" y="1145767"/>
            <a:ext cx="10593337" cy="4739759"/>
          </a:xfrm>
          <a:prstGeom prst="rect">
            <a:avLst/>
          </a:prstGeom>
          <a:noFill/>
        </p:spPr>
        <p:txBody>
          <a:bodyPr wrap="square" lIns="91440" tIns="45720" rIns="91440" bIns="45720" anchor="t">
            <a:spAutoFit/>
          </a:bodyPr>
          <a:lstStyle/>
          <a:p>
            <a:r>
              <a:rPr lang="en-US" sz="2400">
                <a:solidFill>
                  <a:srgbClr val="005C9B"/>
                </a:solidFill>
                <a:latin typeface="Verdana" panose="020B0604030504040204" pitchFamily="34" charset="0"/>
                <a:ea typeface="Verdana" panose="020B0604030504040204" pitchFamily="34" charset="0"/>
              </a:rPr>
              <a:t>What does this mean? </a:t>
            </a:r>
          </a:p>
          <a:p>
            <a:endParaRPr lang="en-US" sz="2400" b="1">
              <a:solidFill>
                <a:srgbClr val="005C9B"/>
              </a:solidFill>
              <a:latin typeface="Verdana" panose="020B0604030504040204" pitchFamily="34" charset="0"/>
              <a:ea typeface="Verdana" panose="020B0604030504040204" pitchFamily="34" charset="0"/>
            </a:endParaRPr>
          </a:p>
          <a:p>
            <a:pPr marL="342000" indent="-342900">
              <a:buFont typeface="Arial" panose="020B0604020202020204" pitchFamily="34" charset="0"/>
              <a:buChar char="•"/>
            </a:pPr>
            <a:r>
              <a:rPr lang="en-US" sz="2000">
                <a:solidFill>
                  <a:srgbClr val="000000"/>
                </a:solidFill>
                <a:latin typeface="Trebuchet MS" panose="020B0603020202020204" pitchFamily="34" charset="0"/>
              </a:rPr>
              <a:t>Both definitions are acceptable and will be encountered within industry.</a:t>
            </a:r>
          </a:p>
          <a:p>
            <a:pPr marL="342000" indent="-342900">
              <a:buFont typeface="Arial" panose="020B0604020202020204" pitchFamily="34" charset="0"/>
              <a:buChar char="•"/>
            </a:pPr>
            <a:endParaRPr lang="en-US" sz="2000">
              <a:solidFill>
                <a:srgbClr val="000000"/>
              </a:solidFill>
              <a:latin typeface="Trebuchet MS" panose="020B0603020202020204" pitchFamily="34" charset="0"/>
            </a:endParaRPr>
          </a:p>
          <a:p>
            <a:pPr marL="342000" indent="-342900">
              <a:buFont typeface="Arial" panose="020B0604020202020204" pitchFamily="34" charset="0"/>
              <a:buChar char="•"/>
            </a:pPr>
            <a:r>
              <a:rPr lang="en-US" sz="2000">
                <a:solidFill>
                  <a:srgbClr val="000000"/>
                </a:solidFill>
                <a:latin typeface="Trebuchet MS" panose="020B0603020202020204" pitchFamily="34" charset="0"/>
              </a:rPr>
              <a:t>Both focus on injuries and therefore are from single acute incidents (not illnesses).</a:t>
            </a:r>
          </a:p>
          <a:p>
            <a:pPr marL="342000" indent="-342900">
              <a:buFont typeface="Arial" panose="020B0604020202020204" pitchFamily="34" charset="0"/>
              <a:buChar char="•"/>
            </a:pPr>
            <a:endParaRPr lang="en-US" sz="2000">
              <a:solidFill>
                <a:srgbClr val="000000"/>
              </a:solidFill>
              <a:latin typeface="Trebuchet MS" panose="020B0603020202020204" pitchFamily="34" charset="0"/>
            </a:endParaRPr>
          </a:p>
          <a:p>
            <a:pPr marL="342000" indent="-342900">
              <a:buFont typeface="Arial" panose="020B0604020202020204" pitchFamily="34" charset="0"/>
              <a:buChar char="•"/>
            </a:pPr>
            <a:r>
              <a:rPr lang="en-US" sz="2000" b="1">
                <a:solidFill>
                  <a:srgbClr val="000000"/>
                </a:solidFill>
                <a:latin typeface="Trebuchet MS" panose="020B0603020202020204" pitchFamily="34" charset="0"/>
              </a:rPr>
              <a:t>IOGP</a:t>
            </a:r>
            <a:r>
              <a:rPr lang="en-US" sz="2000">
                <a:solidFill>
                  <a:srgbClr val="000000"/>
                </a:solidFill>
                <a:latin typeface="Trebuchet MS" panose="020B0603020202020204" pitchFamily="34" charset="0"/>
              </a:rPr>
              <a:t> defines SIF as Fatalities and Permanent Impairment </a:t>
            </a:r>
          </a:p>
          <a:p>
            <a:pPr marL="799200" lvl="3" indent="-342900">
              <a:buFont typeface="Arial" panose="020B0604020202020204" pitchFamily="34" charset="0"/>
              <a:buChar char="•"/>
            </a:pPr>
            <a:r>
              <a:rPr lang="en-US" sz="2000">
                <a:solidFill>
                  <a:srgbClr val="000000"/>
                </a:solidFill>
                <a:latin typeface="Trebuchet MS" panose="020B0603020202020204" pitchFamily="34" charset="0"/>
              </a:rPr>
              <a:t>IOGP includes impairment to physical, psychological or social function</a:t>
            </a:r>
          </a:p>
          <a:p>
            <a:pPr marL="342000" indent="-342900">
              <a:buFont typeface="Arial" panose="020B0604020202020204" pitchFamily="34" charset="0"/>
              <a:buChar char="•"/>
            </a:pPr>
            <a:endParaRPr lang="en-US" sz="2000">
              <a:solidFill>
                <a:srgbClr val="000000"/>
              </a:solidFill>
              <a:latin typeface="Trebuchet MS" panose="020B0603020202020204" pitchFamily="34" charset="0"/>
            </a:endParaRPr>
          </a:p>
          <a:p>
            <a:pPr marL="342000" indent="-342900">
              <a:buFont typeface="Arial" panose="020B0604020202020204" pitchFamily="34" charset="0"/>
              <a:buChar char="•"/>
            </a:pPr>
            <a:r>
              <a:rPr lang="en-US" sz="2000" b="1">
                <a:solidFill>
                  <a:srgbClr val="000000"/>
                </a:solidFill>
                <a:latin typeface="Trebuchet MS"/>
              </a:rPr>
              <a:t>Edison Electric Institute (EEI) </a:t>
            </a:r>
            <a:r>
              <a:rPr lang="en-US" sz="2000">
                <a:solidFill>
                  <a:srgbClr val="000000"/>
                </a:solidFill>
                <a:latin typeface="Trebuchet MS"/>
              </a:rPr>
              <a:t>defines SIF as Life ending, Life alerting and </a:t>
            </a:r>
            <a:br>
              <a:rPr lang="en-US" sz="2000">
                <a:solidFill>
                  <a:srgbClr val="000000"/>
                </a:solidFill>
                <a:latin typeface="Trebuchet MS"/>
              </a:rPr>
            </a:br>
            <a:r>
              <a:rPr lang="en-US" sz="2000">
                <a:solidFill>
                  <a:srgbClr val="000000"/>
                </a:solidFill>
                <a:latin typeface="Trebuchet MS"/>
              </a:rPr>
              <a:t>Life threatening</a:t>
            </a:r>
          </a:p>
          <a:p>
            <a:pPr lvl="2" indent="-342900">
              <a:buFont typeface="Arial" panose="020B0604020202020204" pitchFamily="34" charset="0"/>
              <a:buChar char="•"/>
            </a:pPr>
            <a:r>
              <a:rPr lang="en-US" sz="2000">
                <a:solidFill>
                  <a:srgbClr val="000000"/>
                </a:solidFill>
                <a:latin typeface="Trebuchet MS"/>
              </a:rPr>
              <a:t>EEI limits SIF to more serious physical injuries, while capturing traumatic injuries</a:t>
            </a:r>
            <a:br>
              <a:rPr lang="en-US" sz="2000">
                <a:latin typeface="Trebuchet MS" panose="020B0603020202020204" pitchFamily="34" charset="0"/>
              </a:rPr>
            </a:br>
            <a:r>
              <a:rPr lang="en-US" sz="2000">
                <a:solidFill>
                  <a:srgbClr val="000000"/>
                </a:solidFill>
                <a:latin typeface="Trebuchet MS"/>
              </a:rPr>
              <a:t>associated with elevated hazardous energy (e.g., fractures)</a:t>
            </a:r>
          </a:p>
          <a:p>
            <a:pPr indent="-342900">
              <a:buFont typeface="Arial" panose="020B0604020202020204" pitchFamily="34" charset="0"/>
              <a:buChar char="•"/>
            </a:pPr>
            <a:endParaRPr lang="en-US" sz="2000">
              <a:solidFill>
                <a:srgbClr val="000000"/>
              </a:solidFill>
              <a:latin typeface="Trebuchet MS" panose="020B0603020202020204" pitchFamily="34" charset="0"/>
            </a:endParaRPr>
          </a:p>
          <a:p>
            <a:endParaRPr lang="en-US" sz="1400">
              <a:solidFill>
                <a:srgbClr val="000000"/>
              </a:solidFill>
            </a:endParaRPr>
          </a:p>
        </p:txBody>
      </p:sp>
    </p:spTree>
    <p:extLst>
      <p:ext uri="{BB962C8B-B14F-4D97-AF65-F5344CB8AC3E}">
        <p14:creationId xmlns:p14="http://schemas.microsoft.com/office/powerpoint/2010/main" val="2665615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7BBE0-DE89-8FFE-A637-8C14D666B0A0}"/>
            </a:ext>
          </a:extLst>
        </p:cNvPr>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2A6EF190-835E-EFD9-E8D5-19091A928B2E}"/>
              </a:ext>
            </a:extLst>
          </p:cNvPr>
          <p:cNvSpPr/>
          <p:nvPr/>
        </p:nvSpPr>
        <p:spPr>
          <a:xfrm rot="10800000">
            <a:off x="6263152" y="5628807"/>
            <a:ext cx="5523474" cy="476250"/>
          </a:xfrm>
          <a:prstGeom prst="round2SameRect">
            <a:avLst/>
          </a:prstGeom>
          <a:solidFill>
            <a:srgbClr val="FFB81C"/>
          </a:solidFill>
          <a:ln>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a:extLst>
              <a:ext uri="{FF2B5EF4-FFF2-40B4-BE49-F238E27FC236}">
                <a16:creationId xmlns:a16="http://schemas.microsoft.com/office/drawing/2014/main" id="{77E392BC-1F1A-C365-98EC-6A018C6F248E}"/>
              </a:ext>
            </a:extLst>
          </p:cNvPr>
          <p:cNvSpPr txBox="1"/>
          <p:nvPr/>
        </p:nvSpPr>
        <p:spPr>
          <a:xfrm>
            <a:off x="5943243" y="5715031"/>
            <a:ext cx="6400800" cy="307777"/>
          </a:xfrm>
          <a:prstGeom prst="rect">
            <a:avLst/>
          </a:prstGeom>
          <a:noFill/>
        </p:spPr>
        <p:txBody>
          <a:bodyPr wrap="square" rtlCol="0">
            <a:spAutoFit/>
          </a:bodyPr>
          <a:lstStyle/>
          <a:p>
            <a:pPr algn="ctr"/>
            <a:r>
              <a:rPr lang="en-US" sz="1400">
                <a:solidFill>
                  <a:prstClr val="black"/>
                </a:solidFill>
                <a:latin typeface="Trebuchet MS" panose="020B0603020202020204" pitchFamily="34" charset="0"/>
              </a:rPr>
              <a:t>Focus on long-term outcomes with high medical certainty.</a:t>
            </a:r>
            <a:endParaRPr lang="en-CA" sz="1400"/>
          </a:p>
        </p:txBody>
      </p:sp>
      <p:sp>
        <p:nvSpPr>
          <p:cNvPr id="18" name="Rectangle: Top Corners Rounded 17">
            <a:extLst>
              <a:ext uri="{FF2B5EF4-FFF2-40B4-BE49-F238E27FC236}">
                <a16:creationId xmlns:a16="http://schemas.microsoft.com/office/drawing/2014/main" id="{DF47A582-F8E5-0781-6188-97A22A19AD60}"/>
              </a:ext>
            </a:extLst>
          </p:cNvPr>
          <p:cNvSpPr/>
          <p:nvPr/>
        </p:nvSpPr>
        <p:spPr>
          <a:xfrm rot="10800000">
            <a:off x="419771" y="5628806"/>
            <a:ext cx="5523472" cy="476250"/>
          </a:xfrm>
          <a:prstGeom prst="round2SameRect">
            <a:avLst/>
          </a:prstGeom>
          <a:solidFill>
            <a:srgbClr val="005D9C"/>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ABDAFD5B-DB9D-0B60-A2A3-876259B12C67}"/>
              </a:ext>
            </a:extLst>
          </p:cNvPr>
          <p:cNvSpPr txBox="1"/>
          <p:nvPr/>
        </p:nvSpPr>
        <p:spPr>
          <a:xfrm>
            <a:off x="963379" y="5715030"/>
            <a:ext cx="4343615" cy="307777"/>
          </a:xfrm>
          <a:prstGeom prst="rect">
            <a:avLst/>
          </a:prstGeom>
          <a:noFill/>
        </p:spPr>
        <p:txBody>
          <a:bodyPr wrap="square" rtlCol="0">
            <a:spAutoFit/>
          </a:bodyPr>
          <a:lstStyle/>
          <a:p>
            <a:r>
              <a:rPr lang="en-US" sz="1400">
                <a:solidFill>
                  <a:schemeClr val="bg1"/>
                </a:solidFill>
                <a:latin typeface="Trebuchet MS" panose="020B0603020202020204" pitchFamily="34" charset="0"/>
              </a:rPr>
              <a:t>Focus on early detection to drive immediate action.</a:t>
            </a:r>
          </a:p>
        </p:txBody>
      </p:sp>
      <p:graphicFrame>
        <p:nvGraphicFramePr>
          <p:cNvPr id="4" name="Table 3">
            <a:extLst>
              <a:ext uri="{FF2B5EF4-FFF2-40B4-BE49-F238E27FC236}">
                <a16:creationId xmlns:a16="http://schemas.microsoft.com/office/drawing/2014/main" id="{8E0D9F31-5851-B478-0FCD-BD00721FC1B5}"/>
              </a:ext>
            </a:extLst>
          </p:cNvPr>
          <p:cNvGraphicFramePr>
            <a:graphicFrameLocks noGrp="1"/>
          </p:cNvGraphicFramePr>
          <p:nvPr/>
        </p:nvGraphicFramePr>
        <p:xfrm>
          <a:off x="413414" y="2117966"/>
          <a:ext cx="11388479" cy="3512864"/>
        </p:xfrm>
        <a:graphic>
          <a:graphicData uri="http://schemas.openxmlformats.org/drawingml/2006/table">
            <a:tbl>
              <a:tblPr firstRow="1" bandRow="1">
                <a:tableStyleId>{C4B1156A-380E-4F78-BDF5-A606A8083BF9}</a:tableStyleId>
              </a:tblPr>
              <a:tblGrid>
                <a:gridCol w="1581070">
                  <a:extLst>
                    <a:ext uri="{9D8B030D-6E8A-4147-A177-3AD203B41FA5}">
                      <a16:colId xmlns:a16="http://schemas.microsoft.com/office/drawing/2014/main" val="4258459101"/>
                    </a:ext>
                  </a:extLst>
                </a:gridCol>
                <a:gridCol w="3956061">
                  <a:extLst>
                    <a:ext uri="{9D8B030D-6E8A-4147-A177-3AD203B41FA5}">
                      <a16:colId xmlns:a16="http://schemas.microsoft.com/office/drawing/2014/main" val="2219915352"/>
                    </a:ext>
                  </a:extLst>
                </a:gridCol>
                <a:gridCol w="314002">
                  <a:extLst>
                    <a:ext uri="{9D8B030D-6E8A-4147-A177-3AD203B41FA5}">
                      <a16:colId xmlns:a16="http://schemas.microsoft.com/office/drawing/2014/main" val="1841116364"/>
                    </a:ext>
                  </a:extLst>
                </a:gridCol>
                <a:gridCol w="1648047">
                  <a:extLst>
                    <a:ext uri="{9D8B030D-6E8A-4147-A177-3AD203B41FA5}">
                      <a16:colId xmlns:a16="http://schemas.microsoft.com/office/drawing/2014/main" val="2371756846"/>
                    </a:ext>
                  </a:extLst>
                </a:gridCol>
                <a:gridCol w="3889299">
                  <a:extLst>
                    <a:ext uri="{9D8B030D-6E8A-4147-A177-3AD203B41FA5}">
                      <a16:colId xmlns:a16="http://schemas.microsoft.com/office/drawing/2014/main" val="2885588803"/>
                    </a:ext>
                  </a:extLst>
                </a:gridCol>
              </a:tblGrid>
              <a:tr h="878216">
                <a:tc>
                  <a:txBody>
                    <a:bodyPr/>
                    <a:lstStyle/>
                    <a:p>
                      <a:endParaRPr lang="en-US" sz="1000" b="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THRESHOLD EFFECT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Higher injury threshold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Life-threatening / life-altering detected soon after incident (typically within 24–72 hours) </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LAGGING OUTCOME EFFECT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Lower injury threshold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Outcome (permanent impairment) determined up to 180 days</a:t>
                      </a:r>
                      <a:br>
                        <a:rPr kumimoji="0" lang="en-CA" sz="1800" b="1" i="0" u="none" strike="noStrike" kern="1200" cap="none" spc="0" normalizeH="0" baseline="0" noProof="0">
                          <a:ln>
                            <a:noFill/>
                          </a:ln>
                          <a:solidFill>
                            <a:prstClr val="black"/>
                          </a:solidFill>
                          <a:effectLst/>
                          <a:uLnTx/>
                          <a:uFillTx/>
                          <a:latin typeface="+mn-lt"/>
                          <a:ea typeface="+mn-ea"/>
                          <a:cs typeface="+mn-cs"/>
                        </a:rPr>
                      </a:b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extLst>
                  <a:ext uri="{0D108BD9-81ED-4DB2-BD59-A6C34878D82A}">
                    <a16:rowId xmlns:a16="http://schemas.microsoft.com/office/drawing/2014/main" val="4248140583"/>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CEE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DATA VOLUME</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u="none" strike="noStrike" kern="1200" cap="none" spc="0" normalizeH="0" baseline="0" noProof="0">
                          <a:ln>
                            <a:noFill/>
                          </a:ln>
                          <a:solidFill>
                            <a:prstClr val="black"/>
                          </a:solidFill>
                          <a:effectLst/>
                          <a:uLnTx/>
                          <a:uFillTx/>
                          <a:latin typeface="Trebuchet MS"/>
                          <a:ea typeface="+mn-ea"/>
                          <a:cs typeface="+mn-cs"/>
                        </a:rPr>
                        <a:t>Larger actuals dataset</a:t>
                      </a:r>
                      <a:r>
                        <a:rPr kumimoji="0" lang="en-US" sz="1000" b="0" i="0" u="none" strike="noStrike" kern="1200" cap="none" spc="0" normalizeH="0" baseline="0" noProof="0">
                          <a:ln>
                            <a:noFill/>
                          </a:ln>
                          <a:solidFill>
                            <a:prstClr val="black"/>
                          </a:solidFill>
                          <a:effectLst/>
                          <a:uLnTx/>
                          <a:uFillTx/>
                          <a:latin typeface="Trebuchet MS"/>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Better trend visibility and statistical power</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CEEF9"/>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4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DATA VOLUME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Smaller actuals dataset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statistical noise</a:t>
                      </a: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4D6"/>
                    </a:solidFill>
                  </a:tcPr>
                </a:tc>
                <a:extLst>
                  <a:ext uri="{0D108BD9-81ED-4DB2-BD59-A6C34878D82A}">
                    <a16:rowId xmlns:a16="http://schemas.microsoft.com/office/drawing/2014/main" val="4090396290"/>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CRITERIA EFFICIENCY/THOROUGHNESS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15 criteria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cap="none" spc="0" normalizeH="0" baseline="0" noProof="0">
                          <a:ln>
                            <a:noFill/>
                          </a:ln>
                          <a:solidFill>
                            <a:prstClr val="black"/>
                          </a:solidFill>
                          <a:effectLst/>
                          <a:uLnTx/>
                          <a:uFillTx/>
                          <a:latin typeface="Trebuchet MS"/>
                          <a:ea typeface="+mn-ea"/>
                          <a:cs typeface="+mn-cs"/>
                        </a:rPr>
                        <a:t>Efficient</a:t>
                      </a:r>
                      <a:r>
                        <a:rPr kumimoji="0" lang="en-US" sz="1000" b="0" i="0" u="none" strike="noStrike" kern="1200" cap="none" spc="0" normalizeH="0" baseline="0" noProof="0">
                          <a:ln>
                            <a:noFill/>
                          </a:ln>
                          <a:solidFill>
                            <a:prstClr val="black"/>
                          </a:solidFill>
                          <a:effectLst/>
                          <a:uLnTx/>
                          <a:uFillTx/>
                          <a:latin typeface="Trebuchet MS"/>
                          <a:ea typeface="+mn-ea"/>
                          <a:cs typeface="+mn-cs"/>
                        </a:rPr>
                        <a:t> framework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Focused on what drives early detection and action</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CRITERIA EFFICIENCY/THOROUGHNESS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24 criteria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detailed and granular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Focused on capturing all relevant permanent impairments</a:t>
                      </a:r>
                      <a:endParaRPr kumimoji="0" lang="en-CA" sz="1800" b="0" i="0" u="none" strike="noStrike" kern="1200" cap="none" spc="0" normalizeH="0" baseline="0" noProof="0">
                        <a:ln>
                          <a:noFill/>
                        </a:ln>
                        <a:solidFill>
                          <a:prstClr val="black"/>
                        </a:solidFill>
                        <a:effectLst/>
                        <a:uLnTx/>
                        <a:uFillTx/>
                        <a:latin typeface="+mn-lt"/>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extLst>
                  <a:ext uri="{0D108BD9-81ED-4DB2-BD59-A6C34878D82A}">
                    <a16:rowId xmlns:a16="http://schemas.microsoft.com/office/drawing/2014/main" val="2386088411"/>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DCEE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LEARNING 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events, faster feedback loop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Enables quicker action to prevent recurrence</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DCEEF9"/>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F4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LEARNING 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Fewer events and delayed confirmation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a:ea typeface="+mn-ea"/>
                          <a:cs typeface="+mn-cs"/>
                        </a:rPr>
                        <a:t>Lessons emerge later but with higher medical certainty</a:t>
                      </a:r>
                      <a:endParaRPr kumimoji="0" lang="en-CA" sz="1800" b="0" i="0" u="none" strike="noStrike" kern="1200" cap="none" spc="0" normalizeH="0" baseline="0" noProof="0">
                        <a:ln>
                          <a:noFill/>
                        </a:ln>
                        <a:solidFill>
                          <a:prstClr val="black"/>
                        </a:solidFill>
                        <a:effectLst/>
                        <a:uLnTx/>
                        <a:uFillTx/>
                        <a:latin typeface="Trebuchet MS"/>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F4D6"/>
                    </a:solidFill>
                  </a:tcPr>
                </a:tc>
                <a:extLst>
                  <a:ext uri="{0D108BD9-81ED-4DB2-BD59-A6C34878D82A}">
                    <a16:rowId xmlns:a16="http://schemas.microsoft.com/office/drawing/2014/main" val="1453857730"/>
                  </a:ext>
                </a:extLst>
              </a:tr>
            </a:tbl>
          </a:graphicData>
        </a:graphic>
      </p:graphicFrame>
      <p:sp>
        <p:nvSpPr>
          <p:cNvPr id="38" name="Rectangle: Top Corners Rounded 37">
            <a:extLst>
              <a:ext uri="{FF2B5EF4-FFF2-40B4-BE49-F238E27FC236}">
                <a16:creationId xmlns:a16="http://schemas.microsoft.com/office/drawing/2014/main" id="{1B2EF40B-3795-B1E8-CD34-E8386AF57B96}"/>
              </a:ext>
            </a:extLst>
          </p:cNvPr>
          <p:cNvSpPr/>
          <p:nvPr/>
        </p:nvSpPr>
        <p:spPr>
          <a:xfrm>
            <a:off x="406929" y="1376213"/>
            <a:ext cx="5536314" cy="725174"/>
          </a:xfrm>
          <a:prstGeom prst="round2SameRect">
            <a:avLst/>
          </a:prstGeom>
          <a:solidFill>
            <a:srgbClr val="005D9C"/>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Top Corners Rounded 38">
            <a:extLst>
              <a:ext uri="{FF2B5EF4-FFF2-40B4-BE49-F238E27FC236}">
                <a16:creationId xmlns:a16="http://schemas.microsoft.com/office/drawing/2014/main" id="{13CC15A6-680C-F917-D193-733A5EB79D51}"/>
              </a:ext>
            </a:extLst>
          </p:cNvPr>
          <p:cNvSpPr/>
          <p:nvPr/>
        </p:nvSpPr>
        <p:spPr>
          <a:xfrm>
            <a:off x="6278422" y="1376213"/>
            <a:ext cx="5542925" cy="725173"/>
          </a:xfrm>
          <a:prstGeom prst="round2SameRect">
            <a:avLst/>
          </a:prstGeom>
          <a:solidFill>
            <a:srgbClr val="FFB81C"/>
          </a:solidFill>
          <a:ln>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a:extLst>
              <a:ext uri="{FF2B5EF4-FFF2-40B4-BE49-F238E27FC236}">
                <a16:creationId xmlns:a16="http://schemas.microsoft.com/office/drawing/2014/main" id="{17B7DA7F-14EA-64AC-A8D3-E4C8D84443B2}"/>
              </a:ext>
            </a:extLst>
          </p:cNvPr>
          <p:cNvSpPr txBox="1"/>
          <p:nvPr/>
        </p:nvSpPr>
        <p:spPr>
          <a:xfrm>
            <a:off x="769239" y="1431577"/>
            <a:ext cx="4943702" cy="584775"/>
          </a:xfrm>
          <a:prstGeom prst="rect">
            <a:avLst/>
          </a:prstGeom>
          <a:noFill/>
        </p:spPr>
        <p:txBody>
          <a:bodyPr wrap="square" rtlCol="0">
            <a:spAutoFit/>
          </a:bodyPr>
          <a:lstStyle/>
          <a:p>
            <a:pPr algn="ctr"/>
            <a:r>
              <a:rPr lang="en-US" sz="1600">
                <a:solidFill>
                  <a:schemeClr val="bg1"/>
                </a:solidFill>
                <a:latin typeface="Verdana" panose="020B0604030504040204" pitchFamily="34" charset="0"/>
                <a:ea typeface="Verdana" panose="020B0604030504040204" pitchFamily="34" charset="0"/>
              </a:rPr>
              <a:t>Detects seriousness closer to the incident</a:t>
            </a:r>
          </a:p>
          <a:p>
            <a:pPr algn="ctr"/>
            <a:r>
              <a:rPr lang="en-US" sz="1600">
                <a:solidFill>
                  <a:schemeClr val="bg1"/>
                </a:solidFill>
                <a:latin typeface="Verdana" panose="020B0604030504040204" pitchFamily="34" charset="0"/>
                <a:ea typeface="Verdana" panose="020B0604030504040204" pitchFamily="34" charset="0"/>
              </a:rPr>
              <a:t>“Was this serious when it happened?”</a:t>
            </a:r>
            <a:endParaRPr lang="en-CA" sz="1600">
              <a:solidFill>
                <a:schemeClr val="bg1"/>
              </a:solidFill>
              <a:latin typeface="Verdana" panose="020B0604030504040204" pitchFamily="34" charset="0"/>
              <a:ea typeface="Verdana" panose="020B0604030504040204" pitchFamily="34" charset="0"/>
            </a:endParaRPr>
          </a:p>
        </p:txBody>
      </p:sp>
      <p:sp>
        <p:nvSpPr>
          <p:cNvPr id="41" name="TextBox 40">
            <a:extLst>
              <a:ext uri="{FF2B5EF4-FFF2-40B4-BE49-F238E27FC236}">
                <a16:creationId xmlns:a16="http://schemas.microsoft.com/office/drawing/2014/main" id="{826C2D55-768A-59DB-F971-8E85A07682C8}"/>
              </a:ext>
            </a:extLst>
          </p:cNvPr>
          <p:cNvSpPr txBox="1"/>
          <p:nvPr/>
        </p:nvSpPr>
        <p:spPr>
          <a:xfrm>
            <a:off x="6248759" y="1439764"/>
            <a:ext cx="5653446" cy="584775"/>
          </a:xfrm>
          <a:prstGeom prst="rect">
            <a:avLst/>
          </a:prstGeom>
          <a:noFill/>
        </p:spPr>
        <p:txBody>
          <a:bodyPr wrap="square" rtlCol="0">
            <a:spAutoFit/>
          </a:bodyPr>
          <a:lstStyle/>
          <a:p>
            <a:pPr algn="ctr"/>
            <a:r>
              <a:rPr lang="en-US" sz="1600">
                <a:latin typeface="Verdana" panose="020B0604030504040204" pitchFamily="34" charset="0"/>
                <a:ea typeface="Verdana" panose="020B0604030504040204" pitchFamily="34" charset="0"/>
              </a:rPr>
              <a:t>Confirms seriousness based on long-term outcome</a:t>
            </a:r>
          </a:p>
          <a:p>
            <a:pPr algn="ctr"/>
            <a:r>
              <a:rPr lang="en-CA" sz="1600">
                <a:latin typeface="Verdana" panose="020B0604030504040204" pitchFamily="34" charset="0"/>
                <a:ea typeface="Verdana" panose="020B0604030504040204" pitchFamily="34" charset="0"/>
              </a:rPr>
              <a:t>“Did this become life-altering?”</a:t>
            </a:r>
          </a:p>
        </p:txBody>
      </p:sp>
      <p:sp>
        <p:nvSpPr>
          <p:cNvPr id="42" name="TextBox 41">
            <a:extLst>
              <a:ext uri="{FF2B5EF4-FFF2-40B4-BE49-F238E27FC236}">
                <a16:creationId xmlns:a16="http://schemas.microsoft.com/office/drawing/2014/main" id="{8988255B-03AC-FE82-44DF-8E359ACCD3ED}"/>
              </a:ext>
            </a:extLst>
          </p:cNvPr>
          <p:cNvSpPr txBox="1"/>
          <p:nvPr/>
        </p:nvSpPr>
        <p:spPr>
          <a:xfrm>
            <a:off x="5652571" y="338752"/>
            <a:ext cx="1042685" cy="811312"/>
          </a:xfrm>
          <a:prstGeom prst="rect">
            <a:avLst/>
          </a:prstGeom>
          <a:noFill/>
        </p:spPr>
        <p:txBody>
          <a:bodyPr wrap="square" rtlCol="0">
            <a:spAutoFit/>
          </a:bodyPr>
          <a:lstStyle/>
          <a:p>
            <a:pPr>
              <a:lnSpc>
                <a:spcPct val="150000"/>
              </a:lnSpc>
            </a:pPr>
            <a:r>
              <a:rPr lang="en-US" sz="3600" b="1">
                <a:latin typeface="Verdana" panose="020B0604030504040204" pitchFamily="34" charset="0"/>
                <a:ea typeface="Verdana" panose="020B0604030504040204" pitchFamily="34" charset="0"/>
              </a:rPr>
              <a:t>VS</a:t>
            </a:r>
          </a:p>
        </p:txBody>
      </p:sp>
      <p:grpSp>
        <p:nvGrpSpPr>
          <p:cNvPr id="22" name="Group 21">
            <a:extLst>
              <a:ext uri="{FF2B5EF4-FFF2-40B4-BE49-F238E27FC236}">
                <a16:creationId xmlns:a16="http://schemas.microsoft.com/office/drawing/2014/main" id="{78C4E08E-1DB5-A433-D4B0-F817AEF1BB04}"/>
              </a:ext>
            </a:extLst>
          </p:cNvPr>
          <p:cNvGrpSpPr/>
          <p:nvPr/>
        </p:nvGrpSpPr>
        <p:grpSpPr>
          <a:xfrm>
            <a:off x="961263" y="2185646"/>
            <a:ext cx="477923" cy="477923"/>
            <a:chOff x="42091" y="2784652"/>
            <a:chExt cx="667304" cy="667304"/>
          </a:xfrm>
        </p:grpSpPr>
        <p:sp>
          <p:nvSpPr>
            <p:cNvPr id="5" name="Oval 4">
              <a:extLst>
                <a:ext uri="{FF2B5EF4-FFF2-40B4-BE49-F238E27FC236}">
                  <a16:creationId xmlns:a16="http://schemas.microsoft.com/office/drawing/2014/main" id="{2D1B33E8-E9CB-B41B-D620-1E9A1F0EBBD6}"/>
                </a:ext>
              </a:extLst>
            </p:cNvPr>
            <p:cNvSpPr/>
            <p:nvPr/>
          </p:nvSpPr>
          <p:spPr>
            <a:xfrm>
              <a:off x="42091" y="2784652"/>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7" name="Picture 36" descr="The image depicts a minimalist, blue-bordered web page with two yellow boxes, possibly representing form fields or buttons.&#10;&#10;AI-generated content may be incorrect.">
              <a:extLst>
                <a:ext uri="{FF2B5EF4-FFF2-40B4-BE49-F238E27FC236}">
                  <a16:creationId xmlns:a16="http://schemas.microsoft.com/office/drawing/2014/main" id="{ECA7B81F-2C88-380E-4F80-8B7CD3615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297" y="2926919"/>
              <a:ext cx="458892" cy="382771"/>
            </a:xfrm>
            <a:prstGeom prst="rect">
              <a:avLst/>
            </a:prstGeom>
          </p:spPr>
        </p:pic>
      </p:grpSp>
      <p:grpSp>
        <p:nvGrpSpPr>
          <p:cNvPr id="21" name="Group 20">
            <a:extLst>
              <a:ext uri="{FF2B5EF4-FFF2-40B4-BE49-F238E27FC236}">
                <a16:creationId xmlns:a16="http://schemas.microsoft.com/office/drawing/2014/main" id="{3D86090D-3A78-9CE1-E44A-BF7C4993C104}"/>
              </a:ext>
            </a:extLst>
          </p:cNvPr>
          <p:cNvGrpSpPr/>
          <p:nvPr/>
        </p:nvGrpSpPr>
        <p:grpSpPr>
          <a:xfrm>
            <a:off x="961263" y="3107588"/>
            <a:ext cx="477923" cy="477923"/>
            <a:chOff x="42091" y="3553679"/>
            <a:chExt cx="667304" cy="667304"/>
          </a:xfrm>
        </p:grpSpPr>
        <p:sp>
          <p:nvSpPr>
            <p:cNvPr id="7" name="Oval 6">
              <a:extLst>
                <a:ext uri="{FF2B5EF4-FFF2-40B4-BE49-F238E27FC236}">
                  <a16:creationId xmlns:a16="http://schemas.microsoft.com/office/drawing/2014/main" id="{FD1BA1F9-90D1-A0D6-CE7E-7E2269E92965}"/>
                </a:ext>
              </a:extLst>
            </p:cNvPr>
            <p:cNvSpPr/>
            <p:nvPr/>
          </p:nvSpPr>
          <p:spPr>
            <a:xfrm>
              <a:off x="42091" y="3553679"/>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5" name="Picture 34" descr="The image depicts a colorful, stylized graph with a rising trend line, emphasizing an upward trajectory.&#10;&#10;AI-generated content may be incorrect.">
              <a:extLst>
                <a:ext uri="{FF2B5EF4-FFF2-40B4-BE49-F238E27FC236}">
                  <a16:creationId xmlns:a16="http://schemas.microsoft.com/office/drawing/2014/main" id="{45087F2F-10EB-4C57-2FD5-196E97F45A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25" y="3712825"/>
              <a:ext cx="487436" cy="349013"/>
            </a:xfrm>
            <a:prstGeom prst="rect">
              <a:avLst/>
            </a:prstGeom>
          </p:spPr>
        </p:pic>
      </p:grpSp>
      <p:grpSp>
        <p:nvGrpSpPr>
          <p:cNvPr id="20" name="Group 19">
            <a:extLst>
              <a:ext uri="{FF2B5EF4-FFF2-40B4-BE49-F238E27FC236}">
                <a16:creationId xmlns:a16="http://schemas.microsoft.com/office/drawing/2014/main" id="{848B4910-8021-9BF8-F381-30BE664599EA}"/>
              </a:ext>
            </a:extLst>
          </p:cNvPr>
          <p:cNvGrpSpPr/>
          <p:nvPr/>
        </p:nvGrpSpPr>
        <p:grpSpPr>
          <a:xfrm>
            <a:off x="961263" y="3994710"/>
            <a:ext cx="477923" cy="477923"/>
            <a:chOff x="70008" y="4389264"/>
            <a:chExt cx="667304" cy="667304"/>
          </a:xfrm>
        </p:grpSpPr>
        <p:sp>
          <p:nvSpPr>
            <p:cNvPr id="8" name="Oval 7">
              <a:extLst>
                <a:ext uri="{FF2B5EF4-FFF2-40B4-BE49-F238E27FC236}">
                  <a16:creationId xmlns:a16="http://schemas.microsoft.com/office/drawing/2014/main" id="{8B7B6610-94C5-E135-DFE5-544144253F4F}"/>
                </a:ext>
              </a:extLst>
            </p:cNvPr>
            <p:cNvSpPr/>
            <p:nvPr/>
          </p:nvSpPr>
          <p:spPr>
            <a:xfrm>
              <a:off x="70008" y="4389264"/>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6" name="Picture 15" descr="The image depicts a series of checklist boxes with various options, each featuring a distinct orange stripe, indicating different choices or statuses.&#10;&#10;AI-generated content may be incorrect.">
              <a:extLst>
                <a:ext uri="{FF2B5EF4-FFF2-40B4-BE49-F238E27FC236}">
                  <a16:creationId xmlns:a16="http://schemas.microsoft.com/office/drawing/2014/main" id="{0CB38D6C-DB61-84EE-20BF-46C4F2DC7A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874" y="4511887"/>
              <a:ext cx="411572" cy="422058"/>
            </a:xfrm>
            <a:prstGeom prst="rect">
              <a:avLst/>
            </a:prstGeom>
          </p:spPr>
        </p:pic>
      </p:grpSp>
      <p:grpSp>
        <p:nvGrpSpPr>
          <p:cNvPr id="19" name="Group 18">
            <a:extLst>
              <a:ext uri="{FF2B5EF4-FFF2-40B4-BE49-F238E27FC236}">
                <a16:creationId xmlns:a16="http://schemas.microsoft.com/office/drawing/2014/main" id="{5D51B5E7-8DB9-B711-3C5F-483BB19AB1CE}"/>
              </a:ext>
            </a:extLst>
          </p:cNvPr>
          <p:cNvGrpSpPr/>
          <p:nvPr/>
        </p:nvGrpSpPr>
        <p:grpSpPr>
          <a:xfrm>
            <a:off x="961263" y="4892356"/>
            <a:ext cx="477923" cy="477923"/>
            <a:chOff x="146297" y="5300832"/>
            <a:chExt cx="667304" cy="667304"/>
          </a:xfrm>
        </p:grpSpPr>
        <p:sp>
          <p:nvSpPr>
            <p:cNvPr id="9" name="Oval 8">
              <a:extLst>
                <a:ext uri="{FF2B5EF4-FFF2-40B4-BE49-F238E27FC236}">
                  <a16:creationId xmlns:a16="http://schemas.microsoft.com/office/drawing/2014/main" id="{56291A79-12B0-4F94-C8EE-54890BE6AA1A}"/>
                </a:ext>
              </a:extLst>
            </p:cNvPr>
            <p:cNvSpPr/>
            <p:nvPr/>
          </p:nvSpPr>
          <p:spPr>
            <a:xfrm>
              <a:off x="146297" y="5300832"/>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9" name="Picture 48" descr="The image depicts two speech bubble icons, one containing a speech bubble and the other a question mark, connected by a curved line.&#10;&#10;AI-generated content may be incorrect.">
              <a:extLst>
                <a:ext uri="{FF2B5EF4-FFF2-40B4-BE49-F238E27FC236}">
                  <a16:creationId xmlns:a16="http://schemas.microsoft.com/office/drawing/2014/main" id="{E673E020-F35D-F10A-D7C2-410465A3AB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376" y="5415911"/>
              <a:ext cx="437147" cy="437147"/>
            </a:xfrm>
            <a:prstGeom prst="rect">
              <a:avLst/>
            </a:prstGeom>
          </p:spPr>
        </p:pic>
      </p:grpSp>
      <p:grpSp>
        <p:nvGrpSpPr>
          <p:cNvPr id="10" name="Group 9">
            <a:extLst>
              <a:ext uri="{FF2B5EF4-FFF2-40B4-BE49-F238E27FC236}">
                <a16:creationId xmlns:a16="http://schemas.microsoft.com/office/drawing/2014/main" id="{AB7FCF53-858E-6F04-D3F4-C4E245C2EFBE}"/>
              </a:ext>
            </a:extLst>
          </p:cNvPr>
          <p:cNvGrpSpPr/>
          <p:nvPr/>
        </p:nvGrpSpPr>
        <p:grpSpPr>
          <a:xfrm>
            <a:off x="6875835" y="2178252"/>
            <a:ext cx="477923" cy="477923"/>
            <a:chOff x="6245331" y="2744776"/>
            <a:chExt cx="667304" cy="667304"/>
          </a:xfrm>
        </p:grpSpPr>
        <p:sp>
          <p:nvSpPr>
            <p:cNvPr id="11" name="Oval 10">
              <a:extLst>
                <a:ext uri="{FF2B5EF4-FFF2-40B4-BE49-F238E27FC236}">
                  <a16:creationId xmlns:a16="http://schemas.microsoft.com/office/drawing/2014/main" id="{1936AF6A-7123-5B80-F565-CA9D9B95776B}"/>
                </a:ext>
              </a:extLst>
            </p:cNvPr>
            <p:cNvSpPr/>
            <p:nvPr/>
          </p:nvSpPr>
          <p:spPr>
            <a:xfrm>
              <a:off x="6245331" y="2744776"/>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4" name="Picture 43" descr="The text appears to be a random sequence of characters and symbols without any clear meaning or context.&#10;&#10;AI-generated content may be incorrect.">
              <a:extLst>
                <a:ext uri="{FF2B5EF4-FFF2-40B4-BE49-F238E27FC236}">
                  <a16:creationId xmlns:a16="http://schemas.microsoft.com/office/drawing/2014/main" id="{53D70A12-BBD8-E27C-F730-B77E984881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2748" y="2881379"/>
              <a:ext cx="472470" cy="394098"/>
            </a:xfrm>
            <a:prstGeom prst="rect">
              <a:avLst/>
            </a:prstGeom>
          </p:spPr>
        </p:pic>
      </p:grpSp>
      <p:grpSp>
        <p:nvGrpSpPr>
          <p:cNvPr id="25" name="Group 24">
            <a:extLst>
              <a:ext uri="{FF2B5EF4-FFF2-40B4-BE49-F238E27FC236}">
                <a16:creationId xmlns:a16="http://schemas.microsoft.com/office/drawing/2014/main" id="{31EB2586-3454-8E8B-DE3E-EF02EADB93B7}"/>
              </a:ext>
            </a:extLst>
          </p:cNvPr>
          <p:cNvGrpSpPr/>
          <p:nvPr/>
        </p:nvGrpSpPr>
        <p:grpSpPr>
          <a:xfrm>
            <a:off x="6875835" y="3107588"/>
            <a:ext cx="477923" cy="477923"/>
            <a:chOff x="6223489" y="3503080"/>
            <a:chExt cx="667304" cy="667304"/>
          </a:xfrm>
        </p:grpSpPr>
        <p:sp>
          <p:nvSpPr>
            <p:cNvPr id="12" name="Oval 11">
              <a:extLst>
                <a:ext uri="{FF2B5EF4-FFF2-40B4-BE49-F238E27FC236}">
                  <a16:creationId xmlns:a16="http://schemas.microsoft.com/office/drawing/2014/main" id="{910D9538-8005-AC0A-E4C3-EFD16E398FAB}"/>
                </a:ext>
              </a:extLst>
            </p:cNvPr>
            <p:cNvSpPr/>
            <p:nvPr/>
          </p:nvSpPr>
          <p:spPr>
            <a:xfrm>
              <a:off x="6223489" y="3503080"/>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1" name="Picture 30" descr="The image depicts a simple bar graph with a single bar, colored in yellow, with a black line indicating an upward trend.&#10;&#10;AI-generated content may be incorrect.">
              <a:extLst>
                <a:ext uri="{FF2B5EF4-FFF2-40B4-BE49-F238E27FC236}">
                  <a16:creationId xmlns:a16="http://schemas.microsoft.com/office/drawing/2014/main" id="{0FFD6199-FE3D-2409-264E-ADFA97CCA703}"/>
                </a:ext>
              </a:extLst>
            </p:cNvPr>
            <p:cNvPicPr>
              <a:picLocks noChangeAspect="1"/>
            </p:cNvPicPr>
            <p:nvPr/>
          </p:nvPicPr>
          <p:blipFill>
            <a:blip r:embed="rId8">
              <a:extLst>
                <a:ext uri="{28A0092B-C50C-407E-A947-70E740481C1C}">
                  <a14:useLocalDpi xmlns:a14="http://schemas.microsoft.com/office/drawing/2010/main" val="0"/>
                </a:ext>
              </a:extLst>
            </a:blip>
            <a:srcRect t="9726" r="43748"/>
            <a:stretch>
              <a:fillRect/>
            </a:stretch>
          </p:blipFill>
          <p:spPr>
            <a:xfrm>
              <a:off x="6346128" y="3594263"/>
              <a:ext cx="422026" cy="484938"/>
            </a:xfrm>
            <a:prstGeom prst="rect">
              <a:avLst/>
            </a:prstGeom>
          </p:spPr>
        </p:pic>
      </p:grpSp>
      <p:grpSp>
        <p:nvGrpSpPr>
          <p:cNvPr id="24" name="Group 23">
            <a:extLst>
              <a:ext uri="{FF2B5EF4-FFF2-40B4-BE49-F238E27FC236}">
                <a16:creationId xmlns:a16="http://schemas.microsoft.com/office/drawing/2014/main" id="{8507CDF0-92BC-9B39-6B3E-62BC3B59B093}"/>
              </a:ext>
            </a:extLst>
          </p:cNvPr>
          <p:cNvGrpSpPr/>
          <p:nvPr/>
        </p:nvGrpSpPr>
        <p:grpSpPr>
          <a:xfrm>
            <a:off x="6875835" y="3994710"/>
            <a:ext cx="477923" cy="477923"/>
            <a:chOff x="6434502" y="4422236"/>
            <a:chExt cx="667304" cy="667304"/>
          </a:xfrm>
        </p:grpSpPr>
        <p:sp>
          <p:nvSpPr>
            <p:cNvPr id="13" name="Oval 12">
              <a:extLst>
                <a:ext uri="{FF2B5EF4-FFF2-40B4-BE49-F238E27FC236}">
                  <a16:creationId xmlns:a16="http://schemas.microsoft.com/office/drawing/2014/main" id="{F4A6EB72-9EC6-0864-123A-8E2222D140C1}"/>
                </a:ext>
              </a:extLst>
            </p:cNvPr>
            <p:cNvSpPr/>
            <p:nvPr/>
          </p:nvSpPr>
          <p:spPr>
            <a:xfrm>
              <a:off x="6434502" y="4422236"/>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4" name="Picture 13" descr="The image shows a series of horizontal, checklist-like boxes with checkboxes, all in a yellow and blue color scheme.&#10;&#10;AI-generated content may be incorrect.">
              <a:extLst>
                <a:ext uri="{FF2B5EF4-FFF2-40B4-BE49-F238E27FC236}">
                  <a16:creationId xmlns:a16="http://schemas.microsoft.com/office/drawing/2014/main" id="{64C0BF3F-20AF-0E98-8076-67EB595648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2947" y="4555504"/>
              <a:ext cx="390414" cy="400769"/>
            </a:xfrm>
            <a:prstGeom prst="rect">
              <a:avLst/>
            </a:prstGeom>
          </p:spPr>
        </p:pic>
      </p:grpSp>
      <p:grpSp>
        <p:nvGrpSpPr>
          <p:cNvPr id="23" name="Group 22">
            <a:extLst>
              <a:ext uri="{FF2B5EF4-FFF2-40B4-BE49-F238E27FC236}">
                <a16:creationId xmlns:a16="http://schemas.microsoft.com/office/drawing/2014/main" id="{8E228A6C-6D07-6A15-9795-A6CBA49FDA65}"/>
              </a:ext>
            </a:extLst>
          </p:cNvPr>
          <p:cNvGrpSpPr/>
          <p:nvPr/>
        </p:nvGrpSpPr>
        <p:grpSpPr>
          <a:xfrm>
            <a:off x="6875835" y="4892356"/>
            <a:ext cx="477923" cy="477923"/>
            <a:chOff x="6313115" y="5276708"/>
            <a:chExt cx="667304" cy="667304"/>
          </a:xfrm>
        </p:grpSpPr>
        <p:sp>
          <p:nvSpPr>
            <p:cNvPr id="15" name="Oval 14">
              <a:extLst>
                <a:ext uri="{FF2B5EF4-FFF2-40B4-BE49-F238E27FC236}">
                  <a16:creationId xmlns:a16="http://schemas.microsoft.com/office/drawing/2014/main" id="{F5BE8A27-5614-9FBF-36B1-F736BA1B240A}"/>
                </a:ext>
              </a:extLst>
            </p:cNvPr>
            <p:cNvSpPr/>
            <p:nvPr/>
          </p:nvSpPr>
          <p:spPr>
            <a:xfrm>
              <a:off x="6313115" y="5276708"/>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1" name="Picture 50" descr="The image depicts a speech bubble with a yellow background and blue lines, suggesting a message or dialogue.&#10;&#10;AI-generated content may be incorrect.">
              <a:extLst>
                <a:ext uri="{FF2B5EF4-FFF2-40B4-BE49-F238E27FC236}">
                  <a16:creationId xmlns:a16="http://schemas.microsoft.com/office/drawing/2014/main" id="{636C6F77-616C-7C64-B35F-BD487B1910B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32295" y="5395888"/>
              <a:ext cx="428945" cy="428945"/>
            </a:xfrm>
            <a:prstGeom prst="rect">
              <a:avLst/>
            </a:prstGeom>
          </p:spPr>
        </p:pic>
      </p:grpSp>
      <p:sp>
        <p:nvSpPr>
          <p:cNvPr id="28" name="TextBox 27">
            <a:extLst>
              <a:ext uri="{FF2B5EF4-FFF2-40B4-BE49-F238E27FC236}">
                <a16:creationId xmlns:a16="http://schemas.microsoft.com/office/drawing/2014/main" id="{6CF27684-35E0-93FD-5347-D11E487227E0}"/>
              </a:ext>
            </a:extLst>
          </p:cNvPr>
          <p:cNvSpPr txBox="1"/>
          <p:nvPr/>
        </p:nvSpPr>
        <p:spPr>
          <a:xfrm>
            <a:off x="611924" y="2664465"/>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within 24–72 H</a:t>
            </a:r>
          </a:p>
        </p:txBody>
      </p:sp>
      <p:sp>
        <p:nvSpPr>
          <p:cNvPr id="29" name="TextBox 28">
            <a:extLst>
              <a:ext uri="{FF2B5EF4-FFF2-40B4-BE49-F238E27FC236}">
                <a16:creationId xmlns:a16="http://schemas.microsoft.com/office/drawing/2014/main" id="{3ED1E16C-01AD-BB72-68BC-B6B345F5C532}"/>
              </a:ext>
            </a:extLst>
          </p:cNvPr>
          <p:cNvSpPr txBox="1"/>
          <p:nvPr/>
        </p:nvSpPr>
        <p:spPr>
          <a:xfrm>
            <a:off x="6526496" y="2664465"/>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Up to 180 Days</a:t>
            </a:r>
          </a:p>
        </p:txBody>
      </p:sp>
      <p:sp>
        <p:nvSpPr>
          <p:cNvPr id="30" name="TextBox 29">
            <a:extLst>
              <a:ext uri="{FF2B5EF4-FFF2-40B4-BE49-F238E27FC236}">
                <a16:creationId xmlns:a16="http://schemas.microsoft.com/office/drawing/2014/main" id="{E7BA8B84-1761-70D8-1B77-E29C2200688E}"/>
              </a:ext>
            </a:extLst>
          </p:cNvPr>
          <p:cNvSpPr txBox="1"/>
          <p:nvPr/>
        </p:nvSpPr>
        <p:spPr>
          <a:xfrm>
            <a:off x="6526496" y="3569716"/>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Fewer Actuals</a:t>
            </a:r>
          </a:p>
        </p:txBody>
      </p:sp>
      <p:sp>
        <p:nvSpPr>
          <p:cNvPr id="34" name="TextBox 33">
            <a:extLst>
              <a:ext uri="{FF2B5EF4-FFF2-40B4-BE49-F238E27FC236}">
                <a16:creationId xmlns:a16="http://schemas.microsoft.com/office/drawing/2014/main" id="{EB909207-487F-B9C4-82D9-5252279A284E}"/>
              </a:ext>
            </a:extLst>
          </p:cNvPr>
          <p:cNvSpPr txBox="1"/>
          <p:nvPr/>
        </p:nvSpPr>
        <p:spPr>
          <a:xfrm>
            <a:off x="611924" y="3569716"/>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More Actuals</a:t>
            </a:r>
          </a:p>
        </p:txBody>
      </p:sp>
      <p:sp>
        <p:nvSpPr>
          <p:cNvPr id="36" name="TextBox 35">
            <a:extLst>
              <a:ext uri="{FF2B5EF4-FFF2-40B4-BE49-F238E27FC236}">
                <a16:creationId xmlns:a16="http://schemas.microsoft.com/office/drawing/2014/main" id="{FD4886D9-DF86-CD50-2CEB-1959BCD84631}"/>
              </a:ext>
            </a:extLst>
          </p:cNvPr>
          <p:cNvSpPr txBox="1"/>
          <p:nvPr/>
        </p:nvSpPr>
        <p:spPr>
          <a:xfrm>
            <a:off x="6526496" y="4488894"/>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24 Criteria</a:t>
            </a:r>
          </a:p>
        </p:txBody>
      </p:sp>
      <p:sp>
        <p:nvSpPr>
          <p:cNvPr id="43" name="TextBox 42">
            <a:extLst>
              <a:ext uri="{FF2B5EF4-FFF2-40B4-BE49-F238E27FC236}">
                <a16:creationId xmlns:a16="http://schemas.microsoft.com/office/drawing/2014/main" id="{79669CEE-E190-DFD7-EB56-FC3AAA29921A}"/>
              </a:ext>
            </a:extLst>
          </p:cNvPr>
          <p:cNvSpPr txBox="1"/>
          <p:nvPr/>
        </p:nvSpPr>
        <p:spPr>
          <a:xfrm>
            <a:off x="611924" y="4488894"/>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15 Criteria</a:t>
            </a:r>
          </a:p>
        </p:txBody>
      </p:sp>
      <p:sp>
        <p:nvSpPr>
          <p:cNvPr id="45" name="TextBox 44">
            <a:extLst>
              <a:ext uri="{FF2B5EF4-FFF2-40B4-BE49-F238E27FC236}">
                <a16:creationId xmlns:a16="http://schemas.microsoft.com/office/drawing/2014/main" id="{53CAA232-184B-8A79-B9F5-CD8D196DD6E0}"/>
              </a:ext>
            </a:extLst>
          </p:cNvPr>
          <p:cNvSpPr txBox="1"/>
          <p:nvPr/>
        </p:nvSpPr>
        <p:spPr>
          <a:xfrm>
            <a:off x="611924" y="5382830"/>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Fast Loop</a:t>
            </a:r>
          </a:p>
        </p:txBody>
      </p:sp>
      <p:sp>
        <p:nvSpPr>
          <p:cNvPr id="46" name="TextBox 45">
            <a:extLst>
              <a:ext uri="{FF2B5EF4-FFF2-40B4-BE49-F238E27FC236}">
                <a16:creationId xmlns:a16="http://schemas.microsoft.com/office/drawing/2014/main" id="{371FC15B-36D7-90F4-776E-507EA5BB6FDE}"/>
              </a:ext>
            </a:extLst>
          </p:cNvPr>
          <p:cNvSpPr txBox="1"/>
          <p:nvPr/>
        </p:nvSpPr>
        <p:spPr>
          <a:xfrm>
            <a:off x="6526496" y="5382830"/>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High Certainty</a:t>
            </a:r>
          </a:p>
        </p:txBody>
      </p:sp>
      <p:sp>
        <p:nvSpPr>
          <p:cNvPr id="32" name="TextBox 31">
            <a:extLst>
              <a:ext uri="{FF2B5EF4-FFF2-40B4-BE49-F238E27FC236}">
                <a16:creationId xmlns:a16="http://schemas.microsoft.com/office/drawing/2014/main" id="{A5949B9A-5967-8F71-0153-97D9D5470EB1}"/>
              </a:ext>
            </a:extLst>
          </p:cNvPr>
          <p:cNvSpPr txBox="1"/>
          <p:nvPr/>
        </p:nvSpPr>
        <p:spPr>
          <a:xfrm>
            <a:off x="224848" y="434995"/>
            <a:ext cx="5361462" cy="718145"/>
          </a:xfrm>
          <a:prstGeom prst="rect">
            <a:avLst/>
          </a:prstGeom>
          <a:noFill/>
        </p:spPr>
        <p:txBody>
          <a:bodyPr wrap="square" lIns="91440" tIns="45720" rIns="91440" bIns="45720" anchor="t">
            <a:spAutoFit/>
          </a:bodyPr>
          <a:lstStyle/>
          <a:p>
            <a:pPr algn="ctr"/>
            <a:r>
              <a:rPr lang="en-US" sz="2000" b="1">
                <a:solidFill>
                  <a:srgbClr val="005D9C"/>
                </a:solidFill>
                <a:latin typeface="Verdana" panose="020B0604030504040204" pitchFamily="34" charset="0"/>
                <a:ea typeface="Verdana" panose="020B0604030504040204" pitchFamily="34" charset="0"/>
              </a:rPr>
              <a:t>Serious Injury and Fatality Model</a:t>
            </a:r>
            <a:endParaRPr lang="en-US" sz="2000">
              <a:latin typeface="Verdana" panose="020B0604030504040204" pitchFamily="34" charset="0"/>
              <a:ea typeface="Verdana" panose="020B0604030504040204" pitchFamily="34" charset="0"/>
            </a:endParaRPr>
          </a:p>
          <a:p>
            <a:pPr algn="ctr">
              <a:spcBef>
                <a:spcPts val="800"/>
              </a:spcBef>
            </a:pPr>
            <a:r>
              <a:rPr lang="en-US" sz="1400" b="1">
                <a:solidFill>
                  <a:schemeClr val="accent6"/>
                </a:solidFill>
                <a:latin typeface="Verdana"/>
                <a:ea typeface="Verdana"/>
              </a:rPr>
              <a:t>Edison Electric Institute</a:t>
            </a:r>
          </a:p>
        </p:txBody>
      </p:sp>
      <p:sp>
        <p:nvSpPr>
          <p:cNvPr id="48" name="TextBox 47">
            <a:extLst>
              <a:ext uri="{FF2B5EF4-FFF2-40B4-BE49-F238E27FC236}">
                <a16:creationId xmlns:a16="http://schemas.microsoft.com/office/drawing/2014/main" id="{7B1A541B-DEB9-2EFD-9AD0-FF53F2BC70F9}"/>
              </a:ext>
            </a:extLst>
          </p:cNvPr>
          <p:cNvSpPr txBox="1"/>
          <p:nvPr/>
        </p:nvSpPr>
        <p:spPr>
          <a:xfrm>
            <a:off x="6414453" y="415599"/>
            <a:ext cx="5361462" cy="872034"/>
          </a:xfrm>
          <a:prstGeom prst="rect">
            <a:avLst/>
          </a:prstGeom>
          <a:noFill/>
        </p:spPr>
        <p:txBody>
          <a:bodyPr wrap="square">
            <a:spAutoFit/>
          </a:bodyPr>
          <a:lstStyle/>
          <a:p>
            <a:pPr algn="ctr"/>
            <a:r>
              <a:rPr lang="en-US" sz="1600" b="1">
                <a:solidFill>
                  <a:srgbClr val="FFB81C"/>
                </a:solidFill>
                <a:latin typeface="Verdana" panose="020B0604030504040204" pitchFamily="34" charset="0"/>
                <a:ea typeface="Verdana" panose="020B0604030504040204" pitchFamily="34" charset="0"/>
              </a:rPr>
              <a:t>Fatality &amp; Permanent Impairment Model</a:t>
            </a:r>
          </a:p>
          <a:p>
            <a:pPr algn="ctr">
              <a:spcBef>
                <a:spcPts val="800"/>
              </a:spcBef>
            </a:pPr>
            <a:r>
              <a:rPr lang="en-US" sz="1400" b="1">
                <a:solidFill>
                  <a:schemeClr val="accent6"/>
                </a:solidFill>
                <a:latin typeface="Verdana" panose="020B0604030504040204" pitchFamily="34" charset="0"/>
                <a:ea typeface="Verdana" panose="020B0604030504040204" pitchFamily="34" charset="0"/>
              </a:rPr>
              <a:t>International Association Of </a:t>
            </a:r>
            <a:br>
              <a:rPr lang="en-US" sz="1400" b="1">
                <a:solidFill>
                  <a:schemeClr val="accent6"/>
                </a:solidFill>
                <a:latin typeface="Verdana" panose="020B0604030504040204" pitchFamily="34" charset="0"/>
                <a:ea typeface="Verdana" panose="020B0604030504040204" pitchFamily="34" charset="0"/>
              </a:rPr>
            </a:br>
            <a:r>
              <a:rPr lang="en-US" sz="1400" b="1">
                <a:solidFill>
                  <a:schemeClr val="accent6"/>
                </a:solidFill>
                <a:latin typeface="Verdana" panose="020B0604030504040204" pitchFamily="34" charset="0"/>
                <a:ea typeface="Verdana" panose="020B0604030504040204" pitchFamily="34" charset="0"/>
              </a:rPr>
              <a:t>Oil &amp; Gas Producers’</a:t>
            </a:r>
            <a:endParaRPr lang="en-CA" sz="1400">
              <a:solidFill>
                <a:schemeClr val="accent6"/>
              </a:solidFill>
            </a:endParaRPr>
          </a:p>
        </p:txBody>
      </p:sp>
      <p:pic>
        <p:nvPicPr>
          <p:cNvPr id="26" name="Picture 25">
            <a:extLst>
              <a:ext uri="{FF2B5EF4-FFF2-40B4-BE49-F238E27FC236}">
                <a16:creationId xmlns:a16="http://schemas.microsoft.com/office/drawing/2014/main" id="{4785985A-A38B-BE43-C03C-EAADC7F7935C}"/>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078754" y="6351036"/>
            <a:ext cx="654542" cy="322212"/>
          </a:xfrm>
          <a:prstGeom prst="rect">
            <a:avLst/>
          </a:prstGeom>
        </p:spPr>
      </p:pic>
    </p:spTree>
    <p:extLst>
      <p:ext uri="{BB962C8B-B14F-4D97-AF65-F5344CB8AC3E}">
        <p14:creationId xmlns:p14="http://schemas.microsoft.com/office/powerpoint/2010/main" val="1078881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04262-D8E2-3A8A-50A1-084D8A1190FE}"/>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0E92035F-0C26-459D-254C-E98A3F14DDC3}"/>
              </a:ext>
            </a:extLst>
          </p:cNvPr>
          <p:cNvGrpSpPr/>
          <p:nvPr/>
        </p:nvGrpSpPr>
        <p:grpSpPr>
          <a:xfrm>
            <a:off x="0" y="0"/>
            <a:ext cx="4472178" cy="876300"/>
            <a:chOff x="959730" y="0"/>
            <a:chExt cx="3561470" cy="1028700"/>
          </a:xfrm>
          <a:solidFill>
            <a:srgbClr val="005D9C"/>
          </a:solidFill>
        </p:grpSpPr>
        <p:sp>
          <p:nvSpPr>
            <p:cNvPr id="15" name="Rectangle 14">
              <a:extLst>
                <a:ext uri="{FF2B5EF4-FFF2-40B4-BE49-F238E27FC236}">
                  <a16:creationId xmlns:a16="http://schemas.microsoft.com/office/drawing/2014/main" id="{A50AA93B-EB5F-0739-483F-AF67BEE625D7}"/>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A67F3019-7B93-1023-9FCB-FB29446F372D}"/>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A076471-F932-701E-9E09-85B3EA156EDF}"/>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4DE9E929-BE65-52E2-45C0-2A18647DDA08}"/>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9</a:t>
            </a:fld>
            <a:r>
              <a:rPr lang="en-CA">
                <a:solidFill>
                  <a:srgbClr val="000000"/>
                </a:solidFill>
              </a:rPr>
              <a:t> </a:t>
            </a:r>
          </a:p>
        </p:txBody>
      </p:sp>
      <p:sp>
        <p:nvSpPr>
          <p:cNvPr id="2" name="TextBox 1">
            <a:extLst>
              <a:ext uri="{FF2B5EF4-FFF2-40B4-BE49-F238E27FC236}">
                <a16:creationId xmlns:a16="http://schemas.microsoft.com/office/drawing/2014/main" id="{18E3851A-D410-88AF-E000-AD187A315B33}"/>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Reflective Questions</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A01EACA7-B24B-934E-7D18-59F20E23C03F}"/>
              </a:ext>
            </a:extLst>
          </p:cNvPr>
          <p:cNvSpPr txBox="1"/>
          <p:nvPr/>
        </p:nvSpPr>
        <p:spPr>
          <a:xfrm>
            <a:off x="308438" y="1321967"/>
            <a:ext cx="10607851" cy="2723823"/>
          </a:xfrm>
          <a:prstGeom prst="rect">
            <a:avLst/>
          </a:prstGeom>
          <a:noFill/>
        </p:spPr>
        <p:txBody>
          <a:bodyPr wrap="square">
            <a:spAutoFit/>
          </a:bodyPr>
          <a:lstStyle/>
          <a:p>
            <a:r>
              <a:rPr lang="en-US" sz="2400">
                <a:solidFill>
                  <a:srgbClr val="005C9B"/>
                </a:solidFill>
                <a:latin typeface="Verdana" panose="020B0604030504040204" pitchFamily="34" charset="0"/>
                <a:ea typeface="Verdana" panose="020B0604030504040204" pitchFamily="34" charset="0"/>
              </a:rPr>
              <a:t>Discuss as a group:</a:t>
            </a:r>
          </a:p>
          <a:p>
            <a:endParaRPr lang="en-US" sz="2800" b="1">
              <a:solidFill>
                <a:srgbClr val="005C9B"/>
              </a:solidFill>
              <a:latin typeface="Verdana" panose="020B0604030504040204" pitchFamily="34" charset="0"/>
              <a:ea typeface="Verdana" panose="020B0604030504040204" pitchFamily="34" charset="0"/>
            </a:endParaRPr>
          </a:p>
          <a:p>
            <a:pPr marL="457200" indent="-457200">
              <a:spcBef>
                <a:spcPts val="600"/>
              </a:spcBef>
              <a:spcAft>
                <a:spcPts val="1200"/>
              </a:spcAft>
              <a:buFont typeface="+mj-lt"/>
              <a:buAutoNum type="arabicPeriod"/>
            </a:pPr>
            <a:r>
              <a:rPr lang="en-US" sz="2000">
                <a:solidFill>
                  <a:srgbClr val="000000"/>
                </a:solidFill>
                <a:latin typeface="Trebuchet MS" panose="020B0603020202020204" pitchFamily="34" charset="0"/>
              </a:rPr>
              <a:t>What safety activities have you observed that were not supportive of SIF prevention? </a:t>
            </a:r>
          </a:p>
          <a:p>
            <a:pPr marL="457200" indent="-457200">
              <a:spcBef>
                <a:spcPts val="600"/>
              </a:spcBef>
              <a:spcAft>
                <a:spcPts val="1200"/>
              </a:spcAft>
              <a:buFont typeface="+mj-lt"/>
              <a:buAutoNum type="arabicPeriod"/>
            </a:pPr>
            <a:r>
              <a:rPr lang="en-US" sz="2000">
                <a:solidFill>
                  <a:srgbClr val="000000"/>
                </a:solidFill>
                <a:latin typeface="Trebuchet MS" panose="020B0603020202020204" pitchFamily="34" charset="0"/>
              </a:rPr>
              <a:t>What system were driving these actions?</a:t>
            </a:r>
          </a:p>
          <a:p>
            <a:pPr marL="457200" indent="-457200">
              <a:spcBef>
                <a:spcPts val="600"/>
              </a:spcBef>
              <a:spcAft>
                <a:spcPts val="1200"/>
              </a:spcAft>
              <a:buFont typeface="+mj-lt"/>
              <a:buAutoNum type="arabicPeriod"/>
            </a:pPr>
            <a:r>
              <a:rPr lang="en-US" sz="2000">
                <a:solidFill>
                  <a:srgbClr val="000000"/>
                </a:solidFill>
                <a:latin typeface="Trebuchet MS" panose="020B0603020202020204" pitchFamily="34" charset="0"/>
              </a:rPr>
              <a:t>How can we, as an industry, change the system to prioritize SIF prevention?</a:t>
            </a:r>
          </a:p>
          <a:p>
            <a:endParaRPr lang="en-US" sz="1400">
              <a:solidFill>
                <a:srgbClr val="000000"/>
              </a:solidFill>
            </a:endParaRPr>
          </a:p>
        </p:txBody>
      </p:sp>
    </p:spTree>
    <p:extLst>
      <p:ext uri="{BB962C8B-B14F-4D97-AF65-F5344CB8AC3E}">
        <p14:creationId xmlns:p14="http://schemas.microsoft.com/office/powerpoint/2010/main" val="27557395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Office Theme">
  <a:themeElements>
    <a:clrScheme name="Custom 1">
      <a:dk1>
        <a:srgbClr val="FFFFFF"/>
      </a:dk1>
      <a:lt1>
        <a:srgbClr val="FFFFFF"/>
      </a:lt1>
      <a:dk2>
        <a:srgbClr val="FFFFFF"/>
      </a:dk2>
      <a:lt2>
        <a:srgbClr val="FFFFFF"/>
      </a:lt2>
      <a:accent1>
        <a:srgbClr val="005D9C"/>
      </a:accent1>
      <a:accent2>
        <a:srgbClr val="FFB81C"/>
      </a:accent2>
      <a:accent3>
        <a:srgbClr val="283349"/>
      </a:accent3>
      <a:accent4>
        <a:srgbClr val="B2B3B2"/>
      </a:accent4>
      <a:accent5>
        <a:srgbClr val="ECEBEA"/>
      </a:accent5>
      <a:accent6>
        <a:srgbClr val="101820"/>
      </a:accent6>
      <a:hlink>
        <a:srgbClr val="FFFFFF"/>
      </a:hlink>
      <a:folHlink>
        <a:srgbClr val="FFFFFF"/>
      </a:folHlink>
    </a:clrScheme>
    <a:fontScheme name="Custom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A6E0E54D47614782D3A8A4D0A2E677" ma:contentTypeVersion="7" ma:contentTypeDescription="Create a new document." ma:contentTypeScope="" ma:versionID="c61a52368a961359a90930c27d3d3ba8">
  <xsd:schema xmlns:xsd="http://www.w3.org/2001/XMLSchema" xmlns:xs="http://www.w3.org/2001/XMLSchema" xmlns:p="http://schemas.microsoft.com/office/2006/metadata/properties" xmlns:ns2="fe1b6988-2cf8-4d91-aef2-6556a1141ded" targetNamespace="http://schemas.microsoft.com/office/2006/metadata/properties" ma:root="true" ma:fieldsID="8bff89d42aca2e150ee058b52f1dfcd0" ns2:_="">
    <xsd:import namespace="fe1b6988-2cf8-4d91-aef2-6556a1141d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b6988-2cf8-4d91-aef2-6556a1141d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C42ECFB-B85A-4B16-9C38-1CA990CBD5CE}">
  <ds:schemaRefs>
    <ds:schemaRef ds:uri="fe1b6988-2cf8-4d91-aef2-6556a1141d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817B14E-D213-4D2D-B9DF-21E82927D15C}">
  <ds:schemaRefs>
    <ds:schemaRef ds:uri="http://schemas.microsoft.com/sharepoint/v3/contenttype/forms"/>
  </ds:schemaRefs>
</ds:datastoreItem>
</file>

<file path=customXml/itemProps3.xml><?xml version="1.0" encoding="utf-8"?>
<ds:datastoreItem xmlns:ds="http://schemas.openxmlformats.org/officeDocument/2006/customXml" ds:itemID="{977998D4-74E4-406E-9936-1DDA0AE7F11A}">
  <ds:schemaRefs>
    <ds:schemaRef ds:uri="fe1b6988-2cf8-4d91-aef2-6556a1141de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9</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Bhullar, Gori</dc:creator>
  <cp:keywords/>
  <dc:description>generated using python-pptx</dc:description>
  <cp:revision>1</cp:revision>
  <cp:lastPrinted>2026-05-11T21:04:52Z</cp:lastPrinted>
  <dcterms:created xsi:type="dcterms:W3CDTF">2013-01-27T09:14:16Z</dcterms:created>
  <dcterms:modified xsi:type="dcterms:W3CDTF">2026-07-23T17:14:16Z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0x010100C2A6E0E54D47614782D3A8A4D0A2E677</vt:lpwstr>
  </property>
  <property fmtid="{D5CDD505-2E9C-101B-9397-08002B2CF9AE}" pid="3" name="MSIP_Label_7edc8913-6360-4b9e-90c5-03ba899fdf86_Enabled">
    <vt:lpwstr>true</vt:lpwstr>
  </property>
  <property fmtid="{D5CDD505-2E9C-101B-9397-08002B2CF9AE}" pid="4" name="MSIP_Label_7edc8913-6360-4b9e-90c5-03ba899fdf86_SetDate">
    <vt:lpwstr>2026-01-26T22:18:20Z</vt:lpwstr>
  </property>
  <property fmtid="{D5CDD505-2E9C-101B-9397-08002B2CF9AE}" pid="5" name="MSIP_Label_7edc8913-6360-4b9e-90c5-03ba899fdf86_Method">
    <vt:lpwstr>Standard</vt:lpwstr>
  </property>
  <property fmtid="{D5CDD505-2E9C-101B-9397-08002B2CF9AE}" pid="6" name="MSIP_Label_7edc8913-6360-4b9e-90c5-03ba899fdf86_Name">
    <vt:lpwstr>defa4170-0d19-0005-0004-bc88714345d2</vt:lpwstr>
  </property>
  <property fmtid="{D5CDD505-2E9C-101B-9397-08002B2CF9AE}" pid="7" name="MSIP_Label_7edc8913-6360-4b9e-90c5-03ba899fdf86_SiteId">
    <vt:lpwstr>9e6d8a0e-86d7-4ef4-ac34-dd4aae172901</vt:lpwstr>
  </property>
  <property fmtid="{D5CDD505-2E9C-101B-9397-08002B2CF9AE}" pid="8" name="MSIP_Label_7edc8913-6360-4b9e-90c5-03ba899fdf86_ActionId">
    <vt:lpwstr>ad1e71fd-cad9-4979-94b2-fcf566ecef91</vt:lpwstr>
  </property>
  <property fmtid="{D5CDD505-2E9C-101B-9397-08002B2CF9AE}" pid="9" name="MSIP_Label_7edc8913-6360-4b9e-90c5-03ba899fdf86_ContentBits">
    <vt:lpwstr>0</vt:lpwstr>
  </property>
  <property fmtid="{D5CDD505-2E9C-101B-9397-08002B2CF9AE}" pid="10" name="MSIP_Label_7edc8913-6360-4b9e-90c5-03ba899fdf86_Tag">
    <vt:lpwstr>10, 3, 0, 1</vt:lpwstr>
  </property>
  <property fmtid="{D5CDD505-2E9C-101B-9397-08002B2CF9AE}" pid="11" name="MediaServiceImageTags">
    <vt:lpwstr/>
  </property>
</Properties>
</file>