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3"/>
  </p:notesMasterIdLst>
  <p:handoutMasterIdLst>
    <p:handoutMasterId r:id="rId14"/>
  </p:handoutMasterIdLst>
  <p:sldIdLst>
    <p:sldId id="275" r:id="rId5"/>
    <p:sldId id="285" r:id="rId6"/>
    <p:sldId id="2147473923" r:id="rId7"/>
    <p:sldId id="2147480806" r:id="rId8"/>
    <p:sldId id="2147480861" r:id="rId9"/>
    <p:sldId id="262" r:id="rId10"/>
    <p:sldId id="2147473856" r:id="rId11"/>
    <p:sldId id="2147480805" r:id="rId12"/>
  </p:sldIdLst>
  <p:sldSz cx="12192000" cy="6858000"/>
  <p:notesSz cx="7315200" cy="9601200"/>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4A0D590-BA3E-ECCE-43F4-389ED270872B}" name="Serre, Keith" initials="KS" userId="S::kserre@deloitte.ca::5440f960-5b6c-4a68-a526-373ef0cba89d" providerId="AD"/>
  <p188:author id="{251F73CE-33B2-8E58-C816-F290962AB2F5}" name="Amy Krueger" initials="AK" userId="S::amy.krueger@energysafetycanada.com::441a6959-3b47-4bea-93b1-46c7af9ae6e8" providerId="AD"/>
  <p188:author id="{ACE186E6-16C1-5867-176B-683C8FE791B2}" name="Gordon Walsh" initials="GW" userId="S::gordon.walsh@energysafetycanada.com::b17c2aca-311c-4a93-8925-1560bb79f0b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B81C"/>
    <a:srgbClr val="005D9C"/>
    <a:srgbClr val="005C9B"/>
    <a:srgbClr val="FF23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491728-666C-4546-A464-036B33949690}" v="3" dt="2026-07-23T16:53:22.1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369" autoAdjust="0"/>
  </p:normalViewPr>
  <p:slideViewPr>
    <p:cSldViewPr snapToGrid="0">
      <p:cViewPr varScale="1">
        <p:scale>
          <a:sx n="82" d="100"/>
          <a:sy n="82" d="100"/>
        </p:scale>
        <p:origin x="167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rdan Ignacio" userId="3b26b18f-ad4a-4819-8766-cdd4e91b9b93" providerId="ADAL" clId="{8464C882-D9B4-47C0-819E-13B50D01EEBF}"/>
    <pc:docChg chg="custSel modSld">
      <pc:chgData name="Jordan Ignacio" userId="3b26b18f-ad4a-4819-8766-cdd4e91b9b93" providerId="ADAL" clId="{8464C882-D9B4-47C0-819E-13B50D01EEBF}" dt="2026-07-23T14:01:22.368" v="59" actId="20577"/>
      <pc:docMkLst>
        <pc:docMk/>
      </pc:docMkLst>
      <pc:sldChg chg="modSp mod">
        <pc:chgData name="Jordan Ignacio" userId="3b26b18f-ad4a-4819-8766-cdd4e91b9b93" providerId="ADAL" clId="{8464C882-D9B4-47C0-819E-13B50D01EEBF}" dt="2026-07-23T14:00:12.436" v="41" actId="20577"/>
        <pc:sldMkLst>
          <pc:docMk/>
          <pc:sldMk cId="2696784492" sldId="2147473856"/>
        </pc:sldMkLst>
        <pc:spChg chg="mod">
          <ac:chgData name="Jordan Ignacio" userId="3b26b18f-ad4a-4819-8766-cdd4e91b9b93" providerId="ADAL" clId="{8464C882-D9B4-47C0-819E-13B50D01EEBF}" dt="2026-07-23T13:59:51.284" v="37" actId="20577"/>
          <ac:spMkLst>
            <pc:docMk/>
            <pc:sldMk cId="2696784492" sldId="2147473856"/>
            <ac:spMk id="8" creationId="{71106F36-E997-AC0A-0D35-017C0A2ECCF9}"/>
          </ac:spMkLst>
        </pc:spChg>
        <pc:spChg chg="mod">
          <ac:chgData name="Jordan Ignacio" userId="3b26b18f-ad4a-4819-8766-cdd4e91b9b93" providerId="ADAL" clId="{8464C882-D9B4-47C0-819E-13B50D01EEBF}" dt="2026-07-23T14:00:12.436" v="41" actId="20577"/>
          <ac:spMkLst>
            <pc:docMk/>
            <pc:sldMk cId="2696784492" sldId="2147473856"/>
            <ac:spMk id="19" creationId="{D27F5EE4-6685-8518-388E-D8AFA6358E54}"/>
          </ac:spMkLst>
        </pc:spChg>
      </pc:sldChg>
      <pc:sldChg chg="modSp mod">
        <pc:chgData name="Jordan Ignacio" userId="3b26b18f-ad4a-4819-8766-cdd4e91b9b93" providerId="ADAL" clId="{8464C882-D9B4-47C0-819E-13B50D01EEBF}" dt="2026-07-23T14:01:22.368" v="59" actId="20577"/>
        <pc:sldMkLst>
          <pc:docMk/>
          <pc:sldMk cId="2532899137" sldId="2147480805"/>
        </pc:sldMkLst>
        <pc:spChg chg="mod">
          <ac:chgData name="Jordan Ignacio" userId="3b26b18f-ad4a-4819-8766-cdd4e91b9b93" providerId="ADAL" clId="{8464C882-D9B4-47C0-819E-13B50D01EEBF}" dt="2026-07-23T14:00:38.403" v="50" actId="20577"/>
          <ac:spMkLst>
            <pc:docMk/>
            <pc:sldMk cId="2532899137" sldId="2147480805"/>
            <ac:spMk id="5" creationId="{C77F6A42-56F2-A0FA-4E15-BF6359096724}"/>
          </ac:spMkLst>
        </pc:spChg>
        <pc:spChg chg="mod">
          <ac:chgData name="Jordan Ignacio" userId="3b26b18f-ad4a-4819-8766-cdd4e91b9b93" providerId="ADAL" clId="{8464C882-D9B4-47C0-819E-13B50D01EEBF}" dt="2026-07-23T14:01:14.445" v="56" actId="20577"/>
          <ac:spMkLst>
            <pc:docMk/>
            <pc:sldMk cId="2532899137" sldId="2147480805"/>
            <ac:spMk id="26" creationId="{14186248-D6BB-41CB-A1F4-9984691580FA}"/>
          </ac:spMkLst>
        </pc:spChg>
        <pc:spChg chg="mod">
          <ac:chgData name="Jordan Ignacio" userId="3b26b18f-ad4a-4819-8766-cdd4e91b9b93" providerId="ADAL" clId="{8464C882-D9B4-47C0-819E-13B50D01EEBF}" dt="2026-07-23T14:01:22.368" v="59" actId="20577"/>
          <ac:spMkLst>
            <pc:docMk/>
            <pc:sldMk cId="2532899137" sldId="2147480805"/>
            <ac:spMk id="27" creationId="{8FE96FC7-5DE1-EEF6-3DED-FB5542444C80}"/>
          </ac:spMkLst>
        </pc:spChg>
      </pc:sldChg>
      <pc:sldChg chg="modSp mod">
        <pc:chgData name="Jordan Ignacio" userId="3b26b18f-ad4a-4819-8766-cdd4e91b9b93" providerId="ADAL" clId="{8464C882-D9B4-47C0-819E-13B50D01EEBF}" dt="2026-07-23T13:40:49.617" v="6" actId="20577"/>
        <pc:sldMkLst>
          <pc:docMk/>
          <pc:sldMk cId="3241502013" sldId="2147480806"/>
        </pc:sldMkLst>
        <pc:spChg chg="mod">
          <ac:chgData name="Jordan Ignacio" userId="3b26b18f-ad4a-4819-8766-cdd4e91b9b93" providerId="ADAL" clId="{8464C882-D9B4-47C0-819E-13B50D01EEBF}" dt="2026-07-23T13:40:49.617" v="6" actId="20577"/>
          <ac:spMkLst>
            <pc:docMk/>
            <pc:sldMk cId="3241502013" sldId="2147480806"/>
            <ac:spMk id="21" creationId="{61F6BC01-8652-A2DD-ACB4-C5D0A91E9380}"/>
          </ac:spMkLst>
        </pc:spChg>
      </pc:sldChg>
      <pc:sldChg chg="modSp mod">
        <pc:chgData name="Jordan Ignacio" userId="3b26b18f-ad4a-4819-8766-cdd4e91b9b93" providerId="ADAL" clId="{8464C882-D9B4-47C0-819E-13B50D01EEBF}" dt="2026-07-23T13:42:20.141" v="32" actId="20577"/>
        <pc:sldMkLst>
          <pc:docMk/>
          <pc:sldMk cId="3263830170" sldId="2147480861"/>
        </pc:sldMkLst>
        <pc:spChg chg="mod">
          <ac:chgData name="Jordan Ignacio" userId="3b26b18f-ad4a-4819-8766-cdd4e91b9b93" providerId="ADAL" clId="{8464C882-D9B4-47C0-819E-13B50D01EEBF}" dt="2026-07-23T13:42:20.141" v="32" actId="20577"/>
          <ac:spMkLst>
            <pc:docMk/>
            <pc:sldMk cId="3263830170" sldId="2147480861"/>
            <ac:spMk id="5" creationId="{81A150DF-BA46-D9BC-CDC9-FD6714C303C6}"/>
          </ac:spMkLst>
        </pc:spChg>
      </pc:sldChg>
    </pc:docChg>
  </pc:docChgLst>
  <pc:docChgLst>
    <pc:chgData name="Murray Evenson" userId="3f19bd76-2dfc-4c5f-a8c3-9fa274eb194b" providerId="ADAL" clId="{296AADF4-8F55-47EA-AF91-02DA71C0D10C}"/>
    <pc:docChg chg="modSld">
      <pc:chgData name="Murray Evenson" userId="3f19bd76-2dfc-4c5f-a8c3-9fa274eb194b" providerId="ADAL" clId="{296AADF4-8F55-47EA-AF91-02DA71C0D10C}" dt="2026-06-25T19:29:17.851" v="0" actId="14100"/>
      <pc:docMkLst>
        <pc:docMk/>
      </pc:docMkLst>
      <pc:sldChg chg="modSp mod">
        <pc:chgData name="Murray Evenson" userId="3f19bd76-2dfc-4c5f-a8c3-9fa274eb194b" providerId="ADAL" clId="{296AADF4-8F55-47EA-AF91-02DA71C0D10C}" dt="2026-06-25T19:29:17.851" v="0" actId="14100"/>
        <pc:sldMkLst>
          <pc:docMk/>
          <pc:sldMk cId="497148146" sldId="2147473923"/>
        </pc:sldMkLst>
        <pc:spChg chg="mod">
          <ac:chgData name="Murray Evenson" userId="3f19bd76-2dfc-4c5f-a8c3-9fa274eb194b" providerId="ADAL" clId="{296AADF4-8F55-47EA-AF91-02DA71C0D10C}" dt="2026-06-25T19:29:17.851" v="0" actId="14100"/>
          <ac:spMkLst>
            <pc:docMk/>
            <pc:sldMk cId="497148146" sldId="2147473923"/>
            <ac:spMk id="9" creationId="{8E53AA8D-0816-FC8B-97B8-BBDCF79F7F47}"/>
          </ac:spMkLst>
        </pc:spChg>
      </pc:sldChg>
    </pc:docChg>
  </pc:docChgLst>
  <pc:docChgLst>
    <pc:chgData name="Robert Waterhouse" userId="6ec7dc76-b5d8-4927-918b-70c3134d5201" providerId="ADAL" clId="{992CD4CE-BB0D-4D83-BCDC-43661EBD288E}"/>
    <pc:docChg chg="custSel addSld delSld modSld">
      <pc:chgData name="Robert Waterhouse" userId="6ec7dc76-b5d8-4927-918b-70c3134d5201" providerId="ADAL" clId="{992CD4CE-BB0D-4D83-BCDC-43661EBD288E}" dt="2026-06-25T22:40:37.829" v="31" actId="167"/>
      <pc:docMkLst>
        <pc:docMk/>
      </pc:docMkLst>
      <pc:sldChg chg="add">
        <pc:chgData name="Robert Waterhouse" userId="6ec7dc76-b5d8-4927-918b-70c3134d5201" providerId="ADAL" clId="{992CD4CE-BB0D-4D83-BCDC-43661EBD288E}" dt="2026-06-25T22:40:04.354" v="26"/>
        <pc:sldMkLst>
          <pc:docMk/>
          <pc:sldMk cId="1078881117" sldId="262"/>
        </pc:sldMkLst>
      </pc:sldChg>
      <pc:sldChg chg="addSp delSp modSp add mod">
        <pc:chgData name="Robert Waterhouse" userId="6ec7dc76-b5d8-4927-918b-70c3134d5201" providerId="ADAL" clId="{992CD4CE-BB0D-4D83-BCDC-43661EBD288E}" dt="2026-06-25T22:40:37.829" v="31" actId="167"/>
        <pc:sldMkLst>
          <pc:docMk/>
          <pc:sldMk cId="3263830170" sldId="2147480861"/>
        </pc:sldMkLst>
        <pc:spChg chg="add mod">
          <ac:chgData name="Robert Waterhouse" userId="6ec7dc76-b5d8-4927-918b-70c3134d5201" providerId="ADAL" clId="{992CD4CE-BB0D-4D83-BCDC-43661EBD288E}" dt="2026-06-25T22:40:26.818" v="29"/>
          <ac:spMkLst>
            <pc:docMk/>
            <pc:sldMk cId="3263830170" sldId="2147480861"/>
            <ac:spMk id="4" creationId="{F6032855-382E-479A-D632-073EF7B01E49}"/>
          </ac:spMkLst>
        </pc:spChg>
        <pc:spChg chg="mod">
          <ac:chgData name="Robert Waterhouse" userId="6ec7dc76-b5d8-4927-918b-70c3134d5201" providerId="ADAL" clId="{992CD4CE-BB0D-4D83-BCDC-43661EBD288E}" dt="2026-06-25T22:40:35.032" v="30"/>
          <ac:spMkLst>
            <pc:docMk/>
            <pc:sldMk cId="3263830170" sldId="2147480861"/>
            <ac:spMk id="10" creationId="{2C6777A1-CDA4-FB17-A9C6-59A5C08146FD}"/>
          </ac:spMkLst>
        </pc:spChg>
        <pc:spChg chg="mod">
          <ac:chgData name="Robert Waterhouse" userId="6ec7dc76-b5d8-4927-918b-70c3134d5201" providerId="ADAL" clId="{992CD4CE-BB0D-4D83-BCDC-43661EBD288E}" dt="2026-06-25T22:40:35.032" v="30"/>
          <ac:spMkLst>
            <pc:docMk/>
            <pc:sldMk cId="3263830170" sldId="2147480861"/>
            <ac:spMk id="11" creationId="{EF85B2E4-A1C6-E005-5FA2-D49209E43CA7}"/>
          </ac:spMkLst>
        </pc:spChg>
        <pc:spChg chg="mod">
          <ac:chgData name="Robert Waterhouse" userId="6ec7dc76-b5d8-4927-918b-70c3134d5201" providerId="ADAL" clId="{992CD4CE-BB0D-4D83-BCDC-43661EBD288E}" dt="2026-06-25T22:40:35.032" v="30"/>
          <ac:spMkLst>
            <pc:docMk/>
            <pc:sldMk cId="3263830170" sldId="2147480861"/>
            <ac:spMk id="12" creationId="{D0235A16-080F-E218-1431-9AA374E990D6}"/>
          </ac:spMkLst>
        </pc:spChg>
        <pc:grpChg chg="add mod ord">
          <ac:chgData name="Robert Waterhouse" userId="6ec7dc76-b5d8-4927-918b-70c3134d5201" providerId="ADAL" clId="{992CD4CE-BB0D-4D83-BCDC-43661EBD288E}" dt="2026-06-25T22:40:37.829" v="31" actId="167"/>
          <ac:grpSpMkLst>
            <pc:docMk/>
            <pc:sldMk cId="3263830170" sldId="2147480861"/>
            <ac:grpSpMk id="9" creationId="{202BB069-1791-6DE8-8B11-E142D364CE29}"/>
          </ac:grpSpMkLst>
        </pc:grpChg>
      </pc:sldChg>
    </pc:docChg>
  </pc:docChgLst>
  <pc:docChgLst>
    <pc:chgData name="Rahaf Hakimeh" userId="5d407a7e-ca8b-4097-9884-0184707c77e2" providerId="ADAL" clId="{B2E2206C-98C1-42BC-A0E7-D15ABD6CD87C}"/>
    <pc:docChg chg="undo custSel modSld">
      <pc:chgData name="Rahaf Hakimeh" userId="5d407a7e-ca8b-4097-9884-0184707c77e2" providerId="ADAL" clId="{B2E2206C-98C1-42BC-A0E7-D15ABD6CD87C}" dt="2026-07-23T16:54:17.682" v="20" actId="113"/>
      <pc:docMkLst>
        <pc:docMk/>
      </pc:docMkLst>
      <pc:sldChg chg="modSp mod">
        <pc:chgData name="Rahaf Hakimeh" userId="5d407a7e-ca8b-4097-9884-0184707c77e2" providerId="ADAL" clId="{B2E2206C-98C1-42BC-A0E7-D15ABD6CD87C}" dt="2026-07-23T16:54:17.682" v="20" actId="113"/>
        <pc:sldMkLst>
          <pc:docMk/>
          <pc:sldMk cId="2696784492" sldId="2147473856"/>
        </pc:sldMkLst>
        <pc:spChg chg="mod">
          <ac:chgData name="Rahaf Hakimeh" userId="5d407a7e-ca8b-4097-9884-0184707c77e2" providerId="ADAL" clId="{B2E2206C-98C1-42BC-A0E7-D15ABD6CD87C}" dt="2026-07-23T16:54:17.682" v="20" actId="113"/>
          <ac:spMkLst>
            <pc:docMk/>
            <pc:sldMk cId="2696784492" sldId="2147473856"/>
            <ac:spMk id="8" creationId="{71106F36-E997-AC0A-0D35-017C0A2ECCF9}"/>
          </ac:spMkLst>
        </pc:spChg>
      </pc:sldChg>
      <pc:sldChg chg="modSp mod">
        <pc:chgData name="Rahaf Hakimeh" userId="5d407a7e-ca8b-4097-9884-0184707c77e2" providerId="ADAL" clId="{B2E2206C-98C1-42BC-A0E7-D15ABD6CD87C}" dt="2026-07-23T16:53:45.825" v="15" actId="14100"/>
        <pc:sldMkLst>
          <pc:docMk/>
          <pc:sldMk cId="497148146" sldId="2147473923"/>
        </pc:sldMkLst>
        <pc:spChg chg="mod">
          <ac:chgData name="Rahaf Hakimeh" userId="5d407a7e-ca8b-4097-9884-0184707c77e2" providerId="ADAL" clId="{B2E2206C-98C1-42BC-A0E7-D15ABD6CD87C}" dt="2026-07-23T16:53:45.825" v="15" actId="14100"/>
          <ac:spMkLst>
            <pc:docMk/>
            <pc:sldMk cId="497148146" sldId="2147473923"/>
            <ac:spMk id="9" creationId="{8E53AA8D-0816-FC8B-97B8-BBDCF79F7F47}"/>
          </ac:spMkLst>
        </pc:spChg>
        <pc:spChg chg="mod">
          <ac:chgData name="Rahaf Hakimeh" userId="5d407a7e-ca8b-4097-9884-0184707c77e2" providerId="ADAL" clId="{B2E2206C-98C1-42BC-A0E7-D15ABD6CD87C}" dt="2026-07-23T16:53:22.163" v="10" actId="11530"/>
          <ac:spMkLst>
            <pc:docMk/>
            <pc:sldMk cId="497148146" sldId="2147473923"/>
            <ac:spMk id="10" creationId="{EF8A1DDA-5220-E897-EB2B-89150D4608E7}"/>
          </ac:spMkLst>
        </pc:spChg>
        <pc:spChg chg="mod">
          <ac:chgData name="Rahaf Hakimeh" userId="5d407a7e-ca8b-4097-9884-0184707c77e2" providerId="ADAL" clId="{B2E2206C-98C1-42BC-A0E7-D15ABD6CD87C}" dt="2026-07-23T16:53:22.163" v="10" actId="11530"/>
          <ac:spMkLst>
            <pc:docMk/>
            <pc:sldMk cId="497148146" sldId="2147473923"/>
            <ac:spMk id="11" creationId="{A9A74721-18F8-7248-200C-BBA5645A6153}"/>
          </ac:spMkLst>
        </pc:spChg>
        <pc:grpChg chg="mod">
          <ac:chgData name="Rahaf Hakimeh" userId="5d407a7e-ca8b-4097-9884-0184707c77e2" providerId="ADAL" clId="{B2E2206C-98C1-42BC-A0E7-D15ABD6CD87C}" dt="2026-07-23T16:53:14.009" v="7" actId="14100"/>
          <ac:grpSpMkLst>
            <pc:docMk/>
            <pc:sldMk cId="497148146" sldId="2147473923"/>
            <ac:grpSpMk id="4" creationId="{C020C193-963D-19F7-37D1-07A27AA2BE04}"/>
          </ac:grpSpMkLst>
        </pc:grpChg>
        <pc:cxnChg chg="mod">
          <ac:chgData name="Rahaf Hakimeh" userId="5d407a7e-ca8b-4097-9884-0184707c77e2" providerId="ADAL" clId="{B2E2206C-98C1-42BC-A0E7-D15ABD6CD87C}" dt="2026-07-23T16:53:14.850" v="9" actId="1076"/>
          <ac:cxnSpMkLst>
            <pc:docMk/>
            <pc:sldMk cId="497148146" sldId="2147473923"/>
            <ac:cxnSpMk id="13" creationId="{B6007905-CFBD-2450-5B03-D2BF54256F00}"/>
          </ac:cxnSpMkLst>
        </pc:cxnChg>
      </pc:sldChg>
      <pc:sldChg chg="modSp mod">
        <pc:chgData name="Rahaf Hakimeh" userId="5d407a7e-ca8b-4097-9884-0184707c77e2" providerId="ADAL" clId="{B2E2206C-98C1-42BC-A0E7-D15ABD6CD87C}" dt="2026-07-23T16:54:03.027" v="19" actId="113"/>
        <pc:sldMkLst>
          <pc:docMk/>
          <pc:sldMk cId="3263830170" sldId="2147480861"/>
        </pc:sldMkLst>
        <pc:spChg chg="mod">
          <ac:chgData name="Rahaf Hakimeh" userId="5d407a7e-ca8b-4097-9884-0184707c77e2" providerId="ADAL" clId="{B2E2206C-98C1-42BC-A0E7-D15ABD6CD87C}" dt="2026-07-23T16:54:03.027" v="19" actId="113"/>
          <ac:spMkLst>
            <pc:docMk/>
            <pc:sldMk cId="3263830170" sldId="2147480861"/>
            <ac:spMk id="5" creationId="{81A150DF-BA46-D9BC-CDC9-FD6714C303C6}"/>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6E5AD4-D208-4EBD-8A0D-E3AAE7BA6533}"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CA"/>
        </a:p>
      </dgm:t>
    </dgm:pt>
    <dgm:pt modelId="{C025B09E-87A7-40AD-A457-6BCF8C8B751E}">
      <dgm:prSet phldrT="[Text]" phldr="0"/>
      <dgm:spPr>
        <a:solidFill>
          <a:srgbClr val="005D9C"/>
        </a:solidFill>
      </dgm:spPr>
      <dgm:t>
        <a:bodyPr/>
        <a:lstStyle/>
        <a:p>
          <a:r>
            <a:rPr lang="en-CA"/>
            <a:t>Q1 2026</a:t>
          </a:r>
        </a:p>
      </dgm:t>
    </dgm:pt>
    <dgm:pt modelId="{847AB0B8-6883-4181-B1D6-6E2C1515F97F}" type="parTrans" cxnId="{6116C7EE-2F6A-447A-8502-7AA20B2744EE}">
      <dgm:prSet/>
      <dgm:spPr/>
      <dgm:t>
        <a:bodyPr/>
        <a:lstStyle/>
        <a:p>
          <a:endParaRPr lang="en-CA"/>
        </a:p>
      </dgm:t>
    </dgm:pt>
    <dgm:pt modelId="{3B701DFB-163B-4D34-9AFA-10091E7126FD}" type="sibTrans" cxnId="{6116C7EE-2F6A-447A-8502-7AA20B2744EE}">
      <dgm:prSet/>
      <dgm:spPr/>
      <dgm:t>
        <a:bodyPr/>
        <a:lstStyle/>
        <a:p>
          <a:endParaRPr lang="en-CA"/>
        </a:p>
      </dgm:t>
    </dgm:pt>
    <dgm:pt modelId="{F98EF8B2-743C-44C0-9D22-6106F13B4B58}">
      <dgm:prSet phldrT="[Text]" phldr="0"/>
      <dgm:spPr>
        <a:solidFill>
          <a:schemeClr val="bg1">
            <a:lumMod val="75000"/>
          </a:schemeClr>
        </a:solidFill>
      </dgm:spPr>
      <dgm:t>
        <a:bodyPr/>
        <a:lstStyle/>
        <a:p>
          <a:pPr rtl="0"/>
          <a:r>
            <a:rPr lang="en-CA">
              <a:latin typeface="Trebuchet MS"/>
            </a:rPr>
            <a:t>Q4 2026-Q1 2027</a:t>
          </a:r>
          <a:endParaRPr lang="en-CA"/>
        </a:p>
      </dgm:t>
    </dgm:pt>
    <dgm:pt modelId="{AFD49CB8-9A35-4AFE-B3A6-D2BC1FFBF040}" type="parTrans" cxnId="{21FACE5A-040F-4D08-8E78-FF717D3460C7}">
      <dgm:prSet/>
      <dgm:spPr/>
      <dgm:t>
        <a:bodyPr/>
        <a:lstStyle/>
        <a:p>
          <a:endParaRPr lang="en-CA"/>
        </a:p>
      </dgm:t>
    </dgm:pt>
    <dgm:pt modelId="{BF8E4E3E-1F35-4BA9-8A0B-1D471B60D1DE}" type="sibTrans" cxnId="{21FACE5A-040F-4D08-8E78-FF717D3460C7}">
      <dgm:prSet/>
      <dgm:spPr/>
      <dgm:t>
        <a:bodyPr/>
        <a:lstStyle/>
        <a:p>
          <a:endParaRPr lang="en-CA"/>
        </a:p>
      </dgm:t>
    </dgm:pt>
    <dgm:pt modelId="{880B8DAB-22A7-461C-907F-AE54F091EA1A}">
      <dgm:prSet/>
      <dgm:spPr>
        <a:solidFill>
          <a:schemeClr val="bg1">
            <a:lumMod val="75000"/>
          </a:schemeClr>
        </a:solidFill>
      </dgm:spPr>
      <dgm:t>
        <a:bodyPr/>
        <a:lstStyle/>
        <a:p>
          <a:r>
            <a:rPr lang="en-CA"/>
            <a:t>Q3 2026</a:t>
          </a:r>
        </a:p>
      </dgm:t>
    </dgm:pt>
    <dgm:pt modelId="{661173A0-D05E-44A6-8147-C00EF29BB099}" type="parTrans" cxnId="{861B35E1-196C-4622-BA45-072BB2838B5C}">
      <dgm:prSet/>
      <dgm:spPr/>
      <dgm:t>
        <a:bodyPr/>
        <a:lstStyle/>
        <a:p>
          <a:endParaRPr lang="en-CA"/>
        </a:p>
      </dgm:t>
    </dgm:pt>
    <dgm:pt modelId="{9EB26C78-3E4D-4FC4-9970-934EC062047A}" type="sibTrans" cxnId="{861B35E1-196C-4622-BA45-072BB2838B5C}">
      <dgm:prSet/>
      <dgm:spPr/>
      <dgm:t>
        <a:bodyPr/>
        <a:lstStyle/>
        <a:p>
          <a:endParaRPr lang="en-CA"/>
        </a:p>
      </dgm:t>
    </dgm:pt>
    <dgm:pt modelId="{F628FD5E-8D64-42E3-8A47-04E6ADDDF18F}">
      <dgm:prSet phldrT="[Text]" phldr="0"/>
      <dgm:spPr>
        <a:solidFill>
          <a:schemeClr val="accent1">
            <a:hueOff val="0"/>
            <a:satOff val="0"/>
            <a:lumOff val="0"/>
            <a:alpha val="55000"/>
          </a:schemeClr>
        </a:solidFill>
      </dgm:spPr>
      <dgm:t>
        <a:bodyPr/>
        <a:lstStyle/>
        <a:p>
          <a:pPr rtl="0"/>
          <a:r>
            <a:rPr lang="en-CA">
              <a:latin typeface="Trebuchet MS"/>
            </a:rPr>
            <a:t>Q2 2026</a:t>
          </a:r>
          <a:endParaRPr lang="en-CA"/>
        </a:p>
      </dgm:t>
    </dgm:pt>
    <dgm:pt modelId="{374CDA92-9BFC-4423-956F-C1110D0CF66D}" type="sibTrans" cxnId="{E03B140F-F657-4E98-94BD-CC213F9B1057}">
      <dgm:prSet/>
      <dgm:spPr/>
      <dgm:t>
        <a:bodyPr/>
        <a:lstStyle/>
        <a:p>
          <a:endParaRPr lang="en-CA"/>
        </a:p>
      </dgm:t>
    </dgm:pt>
    <dgm:pt modelId="{AFE73602-DBED-4DB5-A331-DD6571BF3074}" type="parTrans" cxnId="{E03B140F-F657-4E98-94BD-CC213F9B1057}">
      <dgm:prSet/>
      <dgm:spPr/>
      <dgm:t>
        <a:bodyPr/>
        <a:lstStyle/>
        <a:p>
          <a:endParaRPr lang="en-CA"/>
        </a:p>
      </dgm:t>
    </dgm:pt>
    <dgm:pt modelId="{147BA0DB-ABCE-421C-9090-F8A2CEB7D014}" type="pres">
      <dgm:prSet presAssocID="{C66E5AD4-D208-4EBD-8A0D-E3AAE7BA6533}" presName="Name0" presStyleCnt="0">
        <dgm:presLayoutVars>
          <dgm:dir/>
          <dgm:animLvl val="lvl"/>
          <dgm:resizeHandles val="exact"/>
        </dgm:presLayoutVars>
      </dgm:prSet>
      <dgm:spPr/>
    </dgm:pt>
    <dgm:pt modelId="{14A25722-AB9A-40F2-A64B-966C2CA82BC0}" type="pres">
      <dgm:prSet presAssocID="{C025B09E-87A7-40AD-A457-6BCF8C8B751E}" presName="parTxOnly" presStyleLbl="node1" presStyleIdx="0" presStyleCnt="4">
        <dgm:presLayoutVars>
          <dgm:chMax val="0"/>
          <dgm:chPref val="0"/>
          <dgm:bulletEnabled val="1"/>
        </dgm:presLayoutVars>
      </dgm:prSet>
      <dgm:spPr/>
    </dgm:pt>
    <dgm:pt modelId="{FD260456-6FF5-4607-9B44-96CE14A84490}" type="pres">
      <dgm:prSet presAssocID="{3B701DFB-163B-4D34-9AFA-10091E7126FD}" presName="parTxOnlySpace" presStyleCnt="0"/>
      <dgm:spPr/>
    </dgm:pt>
    <dgm:pt modelId="{BF8F6FA3-77C7-42CE-856E-AF7349ADE0D4}" type="pres">
      <dgm:prSet presAssocID="{F628FD5E-8D64-42E3-8A47-04E6ADDDF18F}" presName="parTxOnly" presStyleLbl="node1" presStyleIdx="1" presStyleCnt="4" custLinFactNeighborX="32156" custLinFactNeighborY="38">
        <dgm:presLayoutVars>
          <dgm:chMax val="0"/>
          <dgm:chPref val="0"/>
          <dgm:bulletEnabled val="1"/>
        </dgm:presLayoutVars>
      </dgm:prSet>
      <dgm:spPr/>
    </dgm:pt>
    <dgm:pt modelId="{A5A2409A-78BB-407B-93DD-4B203EC10FEB}" type="pres">
      <dgm:prSet presAssocID="{374CDA92-9BFC-4423-956F-C1110D0CF66D}" presName="parTxOnlySpace" presStyleCnt="0"/>
      <dgm:spPr/>
    </dgm:pt>
    <dgm:pt modelId="{4710C240-0AE1-4268-923B-147FF2FA4061}" type="pres">
      <dgm:prSet presAssocID="{880B8DAB-22A7-461C-907F-AE54F091EA1A}" presName="parTxOnly" presStyleLbl="node1" presStyleIdx="2" presStyleCnt="4">
        <dgm:presLayoutVars>
          <dgm:chMax val="0"/>
          <dgm:chPref val="0"/>
          <dgm:bulletEnabled val="1"/>
        </dgm:presLayoutVars>
      </dgm:prSet>
      <dgm:spPr/>
    </dgm:pt>
    <dgm:pt modelId="{BC283F46-67A0-4507-99BD-3CDAE26FD008}" type="pres">
      <dgm:prSet presAssocID="{9EB26C78-3E4D-4FC4-9970-934EC062047A}" presName="parTxOnlySpace" presStyleCnt="0"/>
      <dgm:spPr/>
    </dgm:pt>
    <dgm:pt modelId="{DAD5A23A-7C7A-48F2-B14E-F44F6D31B6B2}" type="pres">
      <dgm:prSet presAssocID="{F98EF8B2-743C-44C0-9D22-6106F13B4B58}" presName="parTxOnly" presStyleLbl="node1" presStyleIdx="3" presStyleCnt="4">
        <dgm:presLayoutVars>
          <dgm:chMax val="0"/>
          <dgm:chPref val="0"/>
          <dgm:bulletEnabled val="1"/>
        </dgm:presLayoutVars>
      </dgm:prSet>
      <dgm:spPr/>
    </dgm:pt>
  </dgm:ptLst>
  <dgm:cxnLst>
    <dgm:cxn modelId="{73AD0705-C84F-4D42-9343-798E89BD8115}" type="presOf" srcId="{F628FD5E-8D64-42E3-8A47-04E6ADDDF18F}" destId="{BF8F6FA3-77C7-42CE-856E-AF7349ADE0D4}" srcOrd="0" destOrd="0" presId="urn:microsoft.com/office/officeart/2005/8/layout/chevron1"/>
    <dgm:cxn modelId="{E03B140F-F657-4E98-94BD-CC213F9B1057}" srcId="{C66E5AD4-D208-4EBD-8A0D-E3AAE7BA6533}" destId="{F628FD5E-8D64-42E3-8A47-04E6ADDDF18F}" srcOrd="1" destOrd="0" parTransId="{AFE73602-DBED-4DB5-A331-DD6571BF3074}" sibTransId="{374CDA92-9BFC-4423-956F-C1110D0CF66D}"/>
    <dgm:cxn modelId="{065EE565-F510-4724-BA7D-AF2B314A41BE}" type="presOf" srcId="{F98EF8B2-743C-44C0-9D22-6106F13B4B58}" destId="{DAD5A23A-7C7A-48F2-B14E-F44F6D31B6B2}" srcOrd="0" destOrd="0" presId="urn:microsoft.com/office/officeart/2005/8/layout/chevron1"/>
    <dgm:cxn modelId="{149CD246-895F-4D01-AC5F-A98306147D04}" type="presOf" srcId="{C66E5AD4-D208-4EBD-8A0D-E3AAE7BA6533}" destId="{147BA0DB-ABCE-421C-9090-F8A2CEB7D014}" srcOrd="0" destOrd="0" presId="urn:microsoft.com/office/officeart/2005/8/layout/chevron1"/>
    <dgm:cxn modelId="{21FACE5A-040F-4D08-8E78-FF717D3460C7}" srcId="{C66E5AD4-D208-4EBD-8A0D-E3AAE7BA6533}" destId="{F98EF8B2-743C-44C0-9D22-6106F13B4B58}" srcOrd="3" destOrd="0" parTransId="{AFD49CB8-9A35-4AFE-B3A6-D2BC1FFBF040}" sibTransId="{BF8E4E3E-1F35-4BA9-8A0B-1D471B60D1DE}"/>
    <dgm:cxn modelId="{C6B68BCE-2CC6-46D7-84CB-9737231E95C2}" type="presOf" srcId="{C025B09E-87A7-40AD-A457-6BCF8C8B751E}" destId="{14A25722-AB9A-40F2-A64B-966C2CA82BC0}" srcOrd="0" destOrd="0" presId="urn:microsoft.com/office/officeart/2005/8/layout/chevron1"/>
    <dgm:cxn modelId="{199579D1-6453-4D49-A2B6-3B450ABFD1B5}" type="presOf" srcId="{880B8DAB-22A7-461C-907F-AE54F091EA1A}" destId="{4710C240-0AE1-4268-923B-147FF2FA4061}" srcOrd="0" destOrd="0" presId="urn:microsoft.com/office/officeart/2005/8/layout/chevron1"/>
    <dgm:cxn modelId="{861B35E1-196C-4622-BA45-072BB2838B5C}" srcId="{C66E5AD4-D208-4EBD-8A0D-E3AAE7BA6533}" destId="{880B8DAB-22A7-461C-907F-AE54F091EA1A}" srcOrd="2" destOrd="0" parTransId="{661173A0-D05E-44A6-8147-C00EF29BB099}" sibTransId="{9EB26C78-3E4D-4FC4-9970-934EC062047A}"/>
    <dgm:cxn modelId="{6116C7EE-2F6A-447A-8502-7AA20B2744EE}" srcId="{C66E5AD4-D208-4EBD-8A0D-E3AAE7BA6533}" destId="{C025B09E-87A7-40AD-A457-6BCF8C8B751E}" srcOrd="0" destOrd="0" parTransId="{847AB0B8-6883-4181-B1D6-6E2C1515F97F}" sibTransId="{3B701DFB-163B-4D34-9AFA-10091E7126FD}"/>
    <dgm:cxn modelId="{F1F42811-A1FE-48C0-8E87-F9595BC9560E}" type="presParOf" srcId="{147BA0DB-ABCE-421C-9090-F8A2CEB7D014}" destId="{14A25722-AB9A-40F2-A64B-966C2CA82BC0}" srcOrd="0" destOrd="0" presId="urn:microsoft.com/office/officeart/2005/8/layout/chevron1"/>
    <dgm:cxn modelId="{82AC347F-A1B7-47E7-8268-94DE9C083CC4}" type="presParOf" srcId="{147BA0DB-ABCE-421C-9090-F8A2CEB7D014}" destId="{FD260456-6FF5-4607-9B44-96CE14A84490}" srcOrd="1" destOrd="0" presId="urn:microsoft.com/office/officeart/2005/8/layout/chevron1"/>
    <dgm:cxn modelId="{EA371E33-8370-4FD5-94EA-D092268A1308}" type="presParOf" srcId="{147BA0DB-ABCE-421C-9090-F8A2CEB7D014}" destId="{BF8F6FA3-77C7-42CE-856E-AF7349ADE0D4}" srcOrd="2" destOrd="0" presId="urn:microsoft.com/office/officeart/2005/8/layout/chevron1"/>
    <dgm:cxn modelId="{25D82E22-CB8E-40EF-BEDF-83AA17A2971C}" type="presParOf" srcId="{147BA0DB-ABCE-421C-9090-F8A2CEB7D014}" destId="{A5A2409A-78BB-407B-93DD-4B203EC10FEB}" srcOrd="3" destOrd="0" presId="urn:microsoft.com/office/officeart/2005/8/layout/chevron1"/>
    <dgm:cxn modelId="{AFC3065B-788A-4701-8081-45AAC802FEA7}" type="presParOf" srcId="{147BA0DB-ABCE-421C-9090-F8A2CEB7D014}" destId="{4710C240-0AE1-4268-923B-147FF2FA4061}" srcOrd="4" destOrd="0" presId="urn:microsoft.com/office/officeart/2005/8/layout/chevron1"/>
    <dgm:cxn modelId="{69DB05A1-75B1-4A1F-9C20-767C87B8D138}" type="presParOf" srcId="{147BA0DB-ABCE-421C-9090-F8A2CEB7D014}" destId="{BC283F46-67A0-4507-99BD-3CDAE26FD008}" srcOrd="5" destOrd="0" presId="urn:microsoft.com/office/officeart/2005/8/layout/chevron1"/>
    <dgm:cxn modelId="{E6D5DA82-B61C-4EAE-9800-29278F19A974}" type="presParOf" srcId="{147BA0DB-ABCE-421C-9090-F8A2CEB7D014}" destId="{DAD5A23A-7C7A-48F2-B14E-F44F6D31B6B2}"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A25722-AB9A-40F2-A64B-966C2CA82BC0}">
      <dsp:nvSpPr>
        <dsp:cNvPr id="0" name=""/>
        <dsp:cNvSpPr/>
      </dsp:nvSpPr>
      <dsp:spPr>
        <a:xfrm>
          <a:off x="4509" y="0"/>
          <a:ext cx="2624921" cy="369332"/>
        </a:xfrm>
        <a:prstGeom prst="chevron">
          <a:avLst/>
        </a:prstGeom>
        <a:solidFill>
          <a:srgbClr val="005D9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en-CA" sz="2200" kern="1200"/>
            <a:t>Q1 2026</a:t>
          </a:r>
        </a:p>
      </dsp:txBody>
      <dsp:txXfrm>
        <a:off x="189175" y="0"/>
        <a:ext cx="2255589" cy="369332"/>
      </dsp:txXfrm>
    </dsp:sp>
    <dsp:sp modelId="{BF8F6FA3-77C7-42CE-856E-AF7349ADE0D4}">
      <dsp:nvSpPr>
        <dsp:cNvPr id="0" name=""/>
        <dsp:cNvSpPr/>
      </dsp:nvSpPr>
      <dsp:spPr>
        <a:xfrm>
          <a:off x="2451345" y="0"/>
          <a:ext cx="2624921" cy="369332"/>
        </a:xfrm>
        <a:prstGeom prst="chevron">
          <a:avLst/>
        </a:prstGeom>
        <a:solidFill>
          <a:schemeClr val="accent1">
            <a:hueOff val="0"/>
            <a:satOff val="0"/>
            <a:lumOff val="0"/>
            <a:alpha val="5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rtl="0">
            <a:lnSpc>
              <a:spcPct val="90000"/>
            </a:lnSpc>
            <a:spcBef>
              <a:spcPct val="0"/>
            </a:spcBef>
            <a:spcAft>
              <a:spcPct val="35000"/>
            </a:spcAft>
            <a:buNone/>
          </a:pPr>
          <a:r>
            <a:rPr lang="en-CA" sz="2200" kern="1200">
              <a:latin typeface="Trebuchet MS"/>
            </a:rPr>
            <a:t>Q2 2026</a:t>
          </a:r>
          <a:endParaRPr lang="en-CA" sz="2200" kern="1200"/>
        </a:p>
      </dsp:txBody>
      <dsp:txXfrm>
        <a:off x="2636011" y="0"/>
        <a:ext cx="2255589" cy="369332"/>
      </dsp:txXfrm>
    </dsp:sp>
    <dsp:sp modelId="{4710C240-0AE1-4268-923B-147FF2FA4061}">
      <dsp:nvSpPr>
        <dsp:cNvPr id="0" name=""/>
        <dsp:cNvSpPr/>
      </dsp:nvSpPr>
      <dsp:spPr>
        <a:xfrm>
          <a:off x="4729367" y="0"/>
          <a:ext cx="2624921" cy="369332"/>
        </a:xfrm>
        <a:prstGeom prst="chevron">
          <a:avLst/>
        </a:prstGeom>
        <a:solidFill>
          <a:schemeClr val="bg1">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en-CA" sz="2200" kern="1200"/>
            <a:t>Q3 2026</a:t>
          </a:r>
        </a:p>
      </dsp:txBody>
      <dsp:txXfrm>
        <a:off x="4914033" y="0"/>
        <a:ext cx="2255589" cy="369332"/>
      </dsp:txXfrm>
    </dsp:sp>
    <dsp:sp modelId="{DAD5A23A-7C7A-48F2-B14E-F44F6D31B6B2}">
      <dsp:nvSpPr>
        <dsp:cNvPr id="0" name=""/>
        <dsp:cNvSpPr/>
      </dsp:nvSpPr>
      <dsp:spPr>
        <a:xfrm>
          <a:off x="7091797" y="0"/>
          <a:ext cx="2624921" cy="369332"/>
        </a:xfrm>
        <a:prstGeom prst="chevron">
          <a:avLst/>
        </a:prstGeom>
        <a:solidFill>
          <a:schemeClr val="bg1">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rtl="0">
            <a:lnSpc>
              <a:spcPct val="90000"/>
            </a:lnSpc>
            <a:spcBef>
              <a:spcPct val="0"/>
            </a:spcBef>
            <a:spcAft>
              <a:spcPct val="35000"/>
            </a:spcAft>
            <a:buNone/>
          </a:pPr>
          <a:r>
            <a:rPr lang="en-CA" sz="2200" kern="1200">
              <a:latin typeface="Trebuchet MS"/>
            </a:rPr>
            <a:t>Q4 2026-Q1 2027</a:t>
          </a:r>
          <a:endParaRPr lang="en-CA" sz="2200" kern="1200"/>
        </a:p>
      </dsp:txBody>
      <dsp:txXfrm>
        <a:off x="7276463" y="0"/>
        <a:ext cx="2255589" cy="369332"/>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F7A3C59-FEC6-19D3-F897-3BDD38F0F0CD}"/>
              </a:ext>
            </a:extLst>
          </p:cNvPr>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CA"/>
          </a:p>
        </p:txBody>
      </p:sp>
      <p:sp>
        <p:nvSpPr>
          <p:cNvPr id="3" name="Date Placeholder 2">
            <a:extLst>
              <a:ext uri="{FF2B5EF4-FFF2-40B4-BE49-F238E27FC236}">
                <a16:creationId xmlns:a16="http://schemas.microsoft.com/office/drawing/2014/main" id="{A20175AD-4F80-559C-3E1F-C883280D2CF3}"/>
              </a:ext>
            </a:extLst>
          </p:cNvPr>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913F46F5-2F41-4F45-80E0-4F7CC13473EA}" type="datetimeFigureOut">
              <a:rPr lang="en-CA" smtClean="0"/>
              <a:t>2026-07-23</a:t>
            </a:fld>
            <a:endParaRPr lang="en-CA"/>
          </a:p>
        </p:txBody>
      </p:sp>
      <p:sp>
        <p:nvSpPr>
          <p:cNvPr id="4" name="Footer Placeholder 3">
            <a:extLst>
              <a:ext uri="{FF2B5EF4-FFF2-40B4-BE49-F238E27FC236}">
                <a16:creationId xmlns:a16="http://schemas.microsoft.com/office/drawing/2014/main" id="{1E677A00-F818-D2CC-56FE-A74092C86B99}"/>
              </a:ext>
            </a:extLst>
          </p:cNvPr>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CA"/>
          </a:p>
        </p:txBody>
      </p:sp>
      <p:sp>
        <p:nvSpPr>
          <p:cNvPr id="5" name="Slide Number Placeholder 4">
            <a:extLst>
              <a:ext uri="{FF2B5EF4-FFF2-40B4-BE49-F238E27FC236}">
                <a16:creationId xmlns:a16="http://schemas.microsoft.com/office/drawing/2014/main" id="{23B9C4FD-7641-B155-6BDD-C2C97132B9E6}"/>
              </a:ext>
            </a:extLst>
          </p:cNvPr>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7A414EA7-7181-4CA1-A653-8E352A656D05}" type="slidenum">
              <a:rPr lang="en-CA" smtClean="0"/>
              <a:t>‹#›</a:t>
            </a:fld>
            <a:endParaRPr lang="en-CA"/>
          </a:p>
        </p:txBody>
      </p:sp>
    </p:spTree>
    <p:extLst>
      <p:ext uri="{BB962C8B-B14F-4D97-AF65-F5344CB8AC3E}">
        <p14:creationId xmlns:p14="http://schemas.microsoft.com/office/powerpoint/2010/main" val="34246049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8E4BE08A-5562-6E44-997C-22D672EF0D78}" type="datetimeFigureOut">
              <a:rPr lang="en-US" smtClean="0"/>
              <a:t>7/23/2026</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863ACA3C-9639-BD44-8DB0-FA07D351DFEB}" type="slidenum">
              <a:rPr lang="en-US" smtClean="0"/>
              <a:t>‹#›</a:t>
            </a:fld>
            <a:endParaRPr lang="en-US"/>
          </a:p>
        </p:txBody>
      </p:sp>
    </p:spTree>
    <p:extLst>
      <p:ext uri="{BB962C8B-B14F-4D97-AF65-F5344CB8AC3E}">
        <p14:creationId xmlns:p14="http://schemas.microsoft.com/office/powerpoint/2010/main" val="9986414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a:t>Training Excellence - ATPs across Canada</a:t>
            </a:r>
          </a:p>
          <a:p>
            <a:endParaRPr lang="en-CA"/>
          </a:p>
          <a:p>
            <a:r>
              <a:rPr lang="en-CA"/>
              <a:t>Industry Impact – SSC, Advisory Committees, CoPs</a:t>
            </a:r>
          </a:p>
          <a:p>
            <a:pPr>
              <a:spcAft>
                <a:spcPts val="1200"/>
              </a:spcAft>
            </a:pPr>
            <a:r>
              <a:rPr lang="en-US">
                <a:solidFill>
                  <a:srgbClr val="000000"/>
                </a:solidFill>
              </a:rPr>
              <a:t>ESC is recognized as Canada’s national safety association advancing SIF prevention, strengthening Canada’s role in global safety collaboration, &amp; expanding training &amp; knowledge opportunities across established &amp; emerging markets.</a:t>
            </a:r>
          </a:p>
          <a:p>
            <a:pPr>
              <a:spcAft>
                <a:spcPts val="1200"/>
              </a:spcAft>
            </a:pPr>
            <a:r>
              <a:rPr lang="en-US">
                <a:solidFill>
                  <a:srgbClr val="000000"/>
                </a:solidFill>
              </a:rPr>
              <a:t>Our strategic drivers continue to resonate across the industry. They remain the foundation of how we create value for workers, companies &amp; the industry.</a:t>
            </a:r>
          </a:p>
          <a:p>
            <a:r>
              <a:rPr lang="en-US">
                <a:solidFill>
                  <a:srgbClr val="005C9B"/>
                </a:solidFill>
              </a:rPr>
              <a:t>In 2026, ESC will further optimize training systems &amp; collaboration with a focus on SIF prevention.</a:t>
            </a:r>
          </a:p>
          <a:p>
            <a:endParaRPr lang="en-CA"/>
          </a:p>
        </p:txBody>
      </p:sp>
      <p:sp>
        <p:nvSpPr>
          <p:cNvPr id="4" name="Slide Number Placeholder 3"/>
          <p:cNvSpPr>
            <a:spLocks noGrp="1"/>
          </p:cNvSpPr>
          <p:nvPr>
            <p:ph type="sldNum" sz="quarter" idx="5"/>
          </p:nvPr>
        </p:nvSpPr>
        <p:spPr/>
        <p:txBody>
          <a:bodyPr/>
          <a:lstStyle/>
          <a:p>
            <a:fld id="{863ACA3C-9639-BD44-8DB0-FA07D351DFEB}" type="slidenum">
              <a:rPr lang="en-US" smtClean="0"/>
              <a:t>2</a:t>
            </a:fld>
            <a:endParaRPr lang="en-US"/>
          </a:p>
        </p:txBody>
      </p:sp>
    </p:spTree>
    <p:extLst>
      <p:ext uri="{BB962C8B-B14F-4D97-AF65-F5344CB8AC3E}">
        <p14:creationId xmlns:p14="http://schemas.microsoft.com/office/powerpoint/2010/main" val="10769193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D0E09-7090-7C20-4D2A-674F4725BE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6AC329-7C9A-885D-48FD-9BBC19DC0C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B3B83E-A01A-DA01-A1A8-F0F47C7E87FA}"/>
              </a:ext>
            </a:extLst>
          </p:cNvPr>
          <p:cNvSpPr>
            <a:spLocks noGrp="1"/>
          </p:cNvSpPr>
          <p:nvPr>
            <p:ph type="body" idx="1"/>
          </p:nvPr>
        </p:nvSpPr>
        <p:spPr/>
        <p:txBody>
          <a:bodyPr/>
          <a:lstStyle/>
          <a:p>
            <a:endParaRPr lang="en-US">
              <a:solidFill>
                <a:schemeClr val="tx1"/>
              </a:solidFill>
            </a:endParaRPr>
          </a:p>
        </p:txBody>
      </p:sp>
      <p:sp>
        <p:nvSpPr>
          <p:cNvPr id="4" name="Slide Number Placeholder 3">
            <a:extLst>
              <a:ext uri="{FF2B5EF4-FFF2-40B4-BE49-F238E27FC236}">
                <a16:creationId xmlns:a16="http://schemas.microsoft.com/office/drawing/2014/main" id="{CEC1F2CC-A8F6-6DF4-55C7-19867281A5C4}"/>
              </a:ext>
            </a:extLst>
          </p:cNvPr>
          <p:cNvSpPr>
            <a:spLocks noGrp="1"/>
          </p:cNvSpPr>
          <p:nvPr>
            <p:ph type="sldNum" sz="quarter" idx="5"/>
          </p:nvPr>
        </p:nvSpPr>
        <p:spPr/>
        <p:txBody>
          <a:bodyPr/>
          <a:lstStyle/>
          <a:p>
            <a:fld id="{5BB939CF-9D94-4E62-A7D9-6E5ABAD68BEF}" type="slidenum">
              <a:rPr lang="en-CA" smtClean="0"/>
              <a:t>4</a:t>
            </a:fld>
            <a:endParaRPr lang="en-CA"/>
          </a:p>
        </p:txBody>
      </p:sp>
    </p:spTree>
    <p:extLst>
      <p:ext uri="{BB962C8B-B14F-4D97-AF65-F5344CB8AC3E}">
        <p14:creationId xmlns:p14="http://schemas.microsoft.com/office/powerpoint/2010/main" val="4109457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D194C-7723-ADFE-AD30-81EB7AB1AC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623A07-1890-F9F1-B090-A98F80E35717}"/>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B11F4FC5-0044-A810-A401-9CAA597D0BF1}"/>
              </a:ext>
            </a:extLst>
          </p:cNvPr>
          <p:cNvSpPr>
            <a:spLocks noGrp="1"/>
          </p:cNvSpPr>
          <p:nvPr>
            <p:ph type="body" idx="1"/>
          </p:nvPr>
        </p:nvSpPr>
        <p:spPr/>
        <p:txBody>
          <a:bodyPr/>
          <a:lstStyle/>
          <a:p>
            <a:pPr fontAlgn="t"/>
            <a:r>
              <a:rPr lang="en-US" dirty="0"/>
              <a:t>In early 2026, ESC undertook an initiative to focus industry on a standardized definition of SIF. A committee of more than 32 companies and 49 representatives was established from across industry to stack hands on publicly available SIF definition. The committee stacked hands on two criteria, the Edison Electric SIF Criteria and the Internation Association of Oil and Gas Producers  Fatality and Permanent Impairment criteria. These two model are both valid and will be used within industry to help aid in the prevention of SIF.</a:t>
            </a:r>
          </a:p>
        </p:txBody>
      </p:sp>
    </p:spTree>
    <p:extLst>
      <p:ext uri="{BB962C8B-B14F-4D97-AF65-F5344CB8AC3E}">
        <p14:creationId xmlns:p14="http://schemas.microsoft.com/office/powerpoint/2010/main" val="3221255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45E79-96AE-F5CE-1AD0-518C285EED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052194-92CB-895A-2322-CB8C2BD96E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531F04-137C-3278-EE08-BFCD126330A1}"/>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This slide compares two different approaches to understanding serious injuries.</a:t>
            </a:r>
          </a:p>
          <a:p>
            <a:pPr fontAlgn="t"/>
            <a:r>
              <a:rPr lang="en-US" sz="1200" b="0" i="0" kern="1200" dirty="0">
                <a:solidFill>
                  <a:schemeClr val="tx1"/>
                </a:solidFill>
                <a:effectLst/>
                <a:latin typeface="+mn-lt"/>
                <a:ea typeface="+mn-ea"/>
                <a:cs typeface="+mn-cs"/>
              </a:rPr>
              <a:t>On the left is the EEI Serious Injury and Fatality model, and on the right is the IOGP Fatality and Permanent Impairment model.</a:t>
            </a:r>
          </a:p>
          <a:p>
            <a:pPr fontAlgn="t"/>
            <a:r>
              <a:rPr lang="en-US" sz="1200" b="0" i="0" kern="1200" dirty="0">
                <a:solidFill>
                  <a:schemeClr val="tx1"/>
                </a:solidFill>
                <a:effectLst/>
                <a:latin typeface="+mn-lt"/>
                <a:ea typeface="+mn-ea"/>
                <a:cs typeface="+mn-cs"/>
              </a:rPr>
              <a:t>At a high level, the key difference is </a:t>
            </a:r>
            <a:r>
              <a:rPr lang="en-US" sz="1200" b="1" i="0" kern="1200" dirty="0">
                <a:solidFill>
                  <a:schemeClr val="tx1"/>
                </a:solidFill>
                <a:effectLst/>
                <a:latin typeface="+mn-lt"/>
                <a:ea typeface="+mn-ea"/>
                <a:cs typeface="+mn-cs"/>
              </a:rPr>
              <a:t>timing</a:t>
            </a:r>
            <a:r>
              <a:rPr lang="en-US" sz="1200" b="0" i="0" kern="1200" dirty="0">
                <a:solidFill>
                  <a:schemeClr val="tx1"/>
                </a:solidFill>
                <a:effectLst/>
                <a:latin typeface="+mn-lt"/>
                <a:ea typeface="+mn-ea"/>
                <a:cs typeface="+mn-cs"/>
              </a:rPr>
              <a:t> — one focuses on </a:t>
            </a:r>
            <a:r>
              <a:rPr lang="en-US" sz="1200" b="0" i="1" kern="1200" dirty="0">
                <a:solidFill>
                  <a:schemeClr val="tx1"/>
                </a:solidFill>
                <a:effectLst/>
                <a:latin typeface="+mn-lt"/>
                <a:ea typeface="+mn-ea"/>
                <a:cs typeface="+mn-cs"/>
              </a:rPr>
              <a:t>early detection</a:t>
            </a:r>
            <a:r>
              <a:rPr lang="en-US" sz="1200" b="0" i="0" kern="1200" dirty="0">
                <a:solidFill>
                  <a:schemeClr val="tx1"/>
                </a:solidFill>
                <a:effectLst/>
                <a:latin typeface="+mn-lt"/>
                <a:ea typeface="+mn-ea"/>
                <a:cs typeface="+mn-cs"/>
              </a:rPr>
              <a:t>, the other on </a:t>
            </a:r>
            <a:r>
              <a:rPr lang="en-US" sz="1200" b="0" i="1" kern="1200" dirty="0">
                <a:solidFill>
                  <a:schemeClr val="tx1"/>
                </a:solidFill>
                <a:effectLst/>
                <a:latin typeface="+mn-lt"/>
                <a:ea typeface="+mn-ea"/>
                <a:cs typeface="+mn-cs"/>
              </a:rPr>
              <a:t>confirmed long-term outcomes</a:t>
            </a:r>
            <a:r>
              <a:rPr lang="en-US" sz="1200" b="0" i="0" kern="1200" dirty="0">
                <a:solidFill>
                  <a:schemeClr val="tx1"/>
                </a:solidFill>
                <a:effectLst/>
                <a:latin typeface="+mn-lt"/>
                <a:ea typeface="+mn-ea"/>
                <a:cs typeface="+mn-cs"/>
              </a:rPr>
              <a:t>.</a:t>
            </a:r>
          </a:p>
          <a:p>
            <a:pPr fontAlgn="t"/>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fontAlgn="t"/>
            <a:r>
              <a:rPr lang="en-US" sz="1200" b="1" i="0" kern="1200" dirty="0">
                <a:solidFill>
                  <a:schemeClr val="tx1"/>
                </a:solidFill>
                <a:effectLst/>
                <a:latin typeface="+mn-lt"/>
                <a:ea typeface="+mn-ea"/>
                <a:cs typeface="+mn-cs"/>
              </a:rPr>
              <a:t>🔵 Left Side – EEI SIF Model (Early Detection)</a:t>
            </a:r>
          </a:p>
          <a:p>
            <a:pPr fontAlgn="t"/>
            <a:r>
              <a:rPr lang="en-US" sz="1200" b="0" i="0" kern="1200" dirty="0">
                <a:solidFill>
                  <a:schemeClr val="tx1"/>
                </a:solidFill>
                <a:effectLst/>
                <a:latin typeface="+mn-lt"/>
                <a:ea typeface="+mn-ea"/>
                <a:cs typeface="+mn-cs"/>
              </a:rPr>
              <a:t>Starting with the EEI SIF model…</a:t>
            </a:r>
          </a:p>
          <a:p>
            <a:pPr fontAlgn="t"/>
            <a:r>
              <a:rPr lang="en-US" sz="1200" b="0" i="0" kern="1200" dirty="0">
                <a:solidFill>
                  <a:schemeClr val="tx1"/>
                </a:solidFill>
                <a:effectLst/>
                <a:latin typeface="+mn-lt"/>
                <a:ea typeface="+mn-ea"/>
                <a:cs typeface="+mn-cs"/>
              </a:rPr>
              <a:t>This approach asks: </a:t>
            </a:r>
            <a:r>
              <a:rPr lang="en-US" sz="1200" b="0" i="1" kern="1200" dirty="0">
                <a:solidFill>
                  <a:schemeClr val="tx1"/>
                </a:solidFill>
                <a:effectLst/>
                <a:latin typeface="+mn-lt"/>
                <a:ea typeface="+mn-ea"/>
                <a:cs typeface="+mn-cs"/>
              </a:rPr>
              <a:t>‘Was this serious at the time it happened?’</a:t>
            </a:r>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It aims to detect seriousness </a:t>
            </a:r>
            <a:r>
              <a:rPr lang="en-US" sz="1200" b="1" i="0" kern="1200" dirty="0">
                <a:solidFill>
                  <a:schemeClr val="tx1"/>
                </a:solidFill>
                <a:effectLst/>
                <a:latin typeface="+mn-lt"/>
                <a:ea typeface="+mn-ea"/>
                <a:cs typeface="+mn-cs"/>
              </a:rPr>
              <a:t>within 24 to 72 hours of the incident</a:t>
            </a:r>
            <a:r>
              <a:rPr lang="en-US" sz="1200" b="0" i="0" kern="1200" dirty="0">
                <a:solidFill>
                  <a:schemeClr val="tx1"/>
                </a:solidFill>
                <a:effectLst/>
                <a:latin typeface="+mn-lt"/>
                <a:ea typeface="+mn-ea"/>
                <a:cs typeface="+mn-cs"/>
              </a:rPr>
              <a:t>.</a:t>
            </a:r>
            <a:endParaRPr lang="en-US" sz="1200" b="1"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It uses a higher injury threshold and identifies potentially life-altering events very soon after they occur. Because it captures more events early, you get a </a:t>
            </a:r>
            <a:r>
              <a:rPr lang="en-US" sz="1200" b="1" i="0" kern="1200" dirty="0">
                <a:solidFill>
                  <a:schemeClr val="tx1"/>
                </a:solidFill>
                <a:effectLst/>
                <a:latin typeface="+mn-lt"/>
                <a:ea typeface="+mn-ea"/>
                <a:cs typeface="+mn-cs"/>
              </a:rPr>
              <a:t>larger dataset</a:t>
            </a:r>
            <a:r>
              <a:rPr lang="en-US" sz="1200" b="0" i="0" kern="1200" dirty="0">
                <a:solidFill>
                  <a:schemeClr val="tx1"/>
                </a:solidFill>
                <a:effectLst/>
                <a:latin typeface="+mn-lt"/>
                <a:ea typeface="+mn-ea"/>
                <a:cs typeface="+mn-cs"/>
              </a:rPr>
              <a:t>, which improves trend visibility and statistical confidence.</a:t>
            </a:r>
          </a:p>
          <a:p>
            <a:pPr fontAlgn="t"/>
            <a:r>
              <a:rPr lang="en-US" sz="1200" b="0" i="0" kern="1200" dirty="0">
                <a:solidFill>
                  <a:schemeClr val="tx1"/>
                </a:solidFill>
                <a:effectLst/>
                <a:latin typeface="+mn-lt"/>
                <a:ea typeface="+mn-ea"/>
                <a:cs typeface="+mn-cs"/>
              </a:rPr>
              <a:t>It uses </a:t>
            </a:r>
            <a:r>
              <a:rPr lang="en-US" sz="1200" b="1" i="0" kern="1200" dirty="0">
                <a:solidFill>
                  <a:schemeClr val="tx1"/>
                </a:solidFill>
                <a:effectLst/>
                <a:latin typeface="+mn-lt"/>
                <a:ea typeface="+mn-ea"/>
                <a:cs typeface="+mn-cs"/>
              </a:rPr>
              <a:t>15 criteria</a:t>
            </a:r>
            <a:r>
              <a:rPr lang="en-US" sz="1200" b="0" i="0" kern="1200" dirty="0">
                <a:solidFill>
                  <a:schemeClr val="tx1"/>
                </a:solidFill>
                <a:effectLst/>
                <a:latin typeface="+mn-lt"/>
                <a:ea typeface="+mn-ea"/>
                <a:cs typeface="+mn-cs"/>
              </a:rPr>
              <a:t>, making it relatively efficient and practical to apply.</a:t>
            </a:r>
          </a:p>
          <a:p>
            <a:pPr fontAlgn="t"/>
            <a:r>
              <a:rPr lang="en-US" sz="1200" b="0" i="0" kern="1200" dirty="0">
                <a:solidFill>
                  <a:schemeClr val="tx1"/>
                </a:solidFill>
                <a:effectLst/>
                <a:latin typeface="+mn-lt"/>
                <a:ea typeface="+mn-ea"/>
                <a:cs typeface="+mn-cs"/>
              </a:rPr>
              <a:t>The big advantage is a </a:t>
            </a:r>
            <a:r>
              <a:rPr lang="en-US" sz="1200" b="1" i="0" kern="1200" dirty="0">
                <a:solidFill>
                  <a:schemeClr val="tx1"/>
                </a:solidFill>
                <a:effectLst/>
                <a:latin typeface="+mn-lt"/>
                <a:ea typeface="+mn-ea"/>
                <a:cs typeface="+mn-cs"/>
              </a:rPr>
              <a:t>fast feedback loop</a:t>
            </a:r>
            <a:r>
              <a:rPr lang="en-US" sz="1200" b="0" i="0" kern="1200" dirty="0">
                <a:solidFill>
                  <a:schemeClr val="tx1"/>
                </a:solidFill>
                <a:effectLst/>
                <a:latin typeface="+mn-lt"/>
                <a:ea typeface="+mn-ea"/>
                <a:cs typeface="+mn-cs"/>
              </a:rPr>
              <a:t>—more events, quicker learning, and faster action.</a:t>
            </a:r>
          </a:p>
          <a:p>
            <a:pPr fontAlgn="t"/>
            <a:r>
              <a:rPr lang="en-US" sz="1200" b="0" i="0" kern="1200" dirty="0">
                <a:solidFill>
                  <a:schemeClr val="tx1"/>
                </a:solidFill>
                <a:effectLst/>
                <a:latin typeface="+mn-lt"/>
                <a:ea typeface="+mn-ea"/>
                <a:cs typeface="+mn-cs"/>
              </a:rPr>
              <a:t>So overall, this model is designed to drive </a:t>
            </a:r>
            <a:r>
              <a:rPr lang="en-US" sz="1200" b="1" i="0" kern="1200" dirty="0">
                <a:solidFill>
                  <a:schemeClr val="tx1"/>
                </a:solidFill>
                <a:effectLst/>
                <a:latin typeface="+mn-lt"/>
                <a:ea typeface="+mn-ea"/>
                <a:cs typeface="+mn-cs"/>
              </a:rPr>
              <a:t>immediate action through early detection</a:t>
            </a:r>
            <a:r>
              <a:rPr lang="en-US" sz="1200" b="0" i="0" kern="1200" dirty="0">
                <a:solidFill>
                  <a:schemeClr val="tx1"/>
                </a:solidFill>
                <a:effectLst/>
                <a:latin typeface="+mn-lt"/>
                <a:ea typeface="+mn-ea"/>
                <a:cs typeface="+mn-cs"/>
              </a:rPr>
              <a:t>.</a:t>
            </a:r>
          </a:p>
          <a:p>
            <a:pPr fontAlgn="t"/>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fontAlgn="t"/>
            <a:r>
              <a:rPr lang="en-US" sz="1200" b="1" i="0" kern="1200" dirty="0">
                <a:solidFill>
                  <a:schemeClr val="tx1"/>
                </a:solidFill>
                <a:effectLst/>
                <a:latin typeface="+mn-lt"/>
                <a:ea typeface="+mn-ea"/>
                <a:cs typeface="+mn-cs"/>
              </a:rPr>
              <a:t>🟠 Right Side – IOGP FPI Model (Outcome-Based)</a:t>
            </a:r>
          </a:p>
          <a:p>
            <a:pPr fontAlgn="t"/>
            <a:r>
              <a:rPr lang="en-US" sz="1200" b="0" i="0" kern="1200" dirty="0">
                <a:solidFill>
                  <a:schemeClr val="tx1"/>
                </a:solidFill>
                <a:effectLst/>
                <a:latin typeface="+mn-lt"/>
                <a:ea typeface="+mn-ea"/>
                <a:cs typeface="+mn-cs"/>
              </a:rPr>
              <a:t>Now looking at the IOGP Fatality and Permanent Impairment model…</a:t>
            </a:r>
          </a:p>
          <a:p>
            <a:pPr fontAlgn="t"/>
            <a:r>
              <a:rPr lang="en-US" sz="1200" b="0" i="0" kern="1200" dirty="0">
                <a:solidFill>
                  <a:schemeClr val="tx1"/>
                </a:solidFill>
                <a:effectLst/>
                <a:latin typeface="+mn-lt"/>
                <a:ea typeface="+mn-ea"/>
                <a:cs typeface="+mn-cs"/>
              </a:rPr>
              <a:t>This approach asks a different question: </a:t>
            </a:r>
            <a:r>
              <a:rPr lang="en-US" sz="1200" b="0" i="1" kern="1200" dirty="0">
                <a:solidFill>
                  <a:schemeClr val="tx1"/>
                </a:solidFill>
                <a:effectLst/>
                <a:latin typeface="+mn-lt"/>
                <a:ea typeface="+mn-ea"/>
                <a:cs typeface="+mn-cs"/>
              </a:rPr>
              <a:t>‘Did this become life-altering?’</a:t>
            </a:r>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Instead of early detection, it confirms outcomes </a:t>
            </a:r>
            <a:r>
              <a:rPr lang="en-US" sz="1200" b="1" i="0" kern="1200" dirty="0">
                <a:solidFill>
                  <a:schemeClr val="tx1"/>
                </a:solidFill>
                <a:effectLst/>
                <a:latin typeface="+mn-lt"/>
                <a:ea typeface="+mn-ea"/>
                <a:cs typeface="+mn-cs"/>
              </a:rPr>
              <a:t>over time—up to 180 days</a:t>
            </a:r>
            <a:r>
              <a:rPr lang="en-US" sz="1200" b="0" i="0" kern="1200" dirty="0">
                <a:solidFill>
                  <a:schemeClr val="tx1"/>
                </a:solidFill>
                <a:effectLst/>
                <a:latin typeface="+mn-lt"/>
                <a:ea typeface="+mn-ea"/>
                <a:cs typeface="+mn-cs"/>
              </a:rPr>
              <a:t>.</a:t>
            </a:r>
          </a:p>
          <a:p>
            <a:pPr fontAlgn="t"/>
            <a:r>
              <a:rPr lang="en-US" sz="1200" b="0" i="0" kern="1200" dirty="0">
                <a:solidFill>
                  <a:schemeClr val="tx1"/>
                </a:solidFill>
                <a:effectLst/>
                <a:latin typeface="+mn-lt"/>
                <a:ea typeface="+mn-ea"/>
                <a:cs typeface="+mn-cs"/>
              </a:rPr>
              <a:t>It uses a lower initial threshold but waits to determine if the injury results in permanent impairment.”</a:t>
            </a:r>
          </a:p>
          <a:p>
            <a:pPr fontAlgn="t"/>
            <a:r>
              <a:rPr lang="en-US" sz="1200" b="0" i="0" kern="1200" dirty="0">
                <a:solidFill>
                  <a:schemeClr val="tx1"/>
                </a:solidFill>
                <a:effectLst/>
                <a:latin typeface="+mn-lt"/>
                <a:ea typeface="+mn-ea"/>
                <a:cs typeface="+mn-cs"/>
              </a:rPr>
              <a:t>Because of this, there are </a:t>
            </a:r>
            <a:r>
              <a:rPr lang="en-US" sz="1200" b="1" i="0" kern="1200" dirty="0">
                <a:solidFill>
                  <a:schemeClr val="tx1"/>
                </a:solidFill>
                <a:effectLst/>
                <a:latin typeface="+mn-lt"/>
                <a:ea typeface="+mn-ea"/>
                <a:cs typeface="+mn-cs"/>
              </a:rPr>
              <a:t>fewer actual cases</a:t>
            </a:r>
            <a:r>
              <a:rPr lang="en-US" sz="1200" b="0" i="0" kern="1200" dirty="0">
                <a:solidFill>
                  <a:schemeClr val="tx1"/>
                </a:solidFill>
                <a:effectLst/>
                <a:latin typeface="+mn-lt"/>
                <a:ea typeface="+mn-ea"/>
                <a:cs typeface="+mn-cs"/>
              </a:rPr>
              <a:t>, and more statistical variability.</a:t>
            </a:r>
          </a:p>
          <a:p>
            <a:pPr fontAlgn="t"/>
            <a:r>
              <a:rPr lang="en-US" sz="1200" b="0" i="0" kern="1200" dirty="0">
                <a:solidFill>
                  <a:schemeClr val="tx1"/>
                </a:solidFill>
                <a:effectLst/>
                <a:latin typeface="+mn-lt"/>
                <a:ea typeface="+mn-ea"/>
                <a:cs typeface="+mn-cs"/>
              </a:rPr>
              <a:t>It includes </a:t>
            </a:r>
            <a:r>
              <a:rPr lang="en-US" sz="1200" b="1" i="0" kern="1200" dirty="0">
                <a:solidFill>
                  <a:schemeClr val="tx1"/>
                </a:solidFill>
                <a:effectLst/>
                <a:latin typeface="+mn-lt"/>
                <a:ea typeface="+mn-ea"/>
                <a:cs typeface="+mn-cs"/>
              </a:rPr>
              <a:t>24 criteria</a:t>
            </a:r>
            <a:r>
              <a:rPr lang="en-US" sz="1200" b="0" i="0" kern="1200" dirty="0">
                <a:solidFill>
                  <a:schemeClr val="tx1"/>
                </a:solidFill>
                <a:effectLst/>
                <a:latin typeface="+mn-lt"/>
                <a:ea typeface="+mn-ea"/>
                <a:cs typeface="+mn-cs"/>
              </a:rPr>
              <a:t>, making it more detailed and granular.”</a:t>
            </a: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You get </a:t>
            </a:r>
            <a:r>
              <a:rPr lang="en-US" sz="1200" b="1" i="0" kern="1200" dirty="0">
                <a:solidFill>
                  <a:schemeClr val="tx1"/>
                </a:solidFill>
                <a:effectLst/>
                <a:latin typeface="+mn-lt"/>
                <a:ea typeface="+mn-ea"/>
                <a:cs typeface="+mn-cs"/>
              </a:rPr>
              <a:t>higher medical certainty</a:t>
            </a:r>
            <a:r>
              <a:rPr lang="en-US" sz="1200" b="0" i="0" kern="1200" dirty="0">
                <a:solidFill>
                  <a:schemeClr val="tx1"/>
                </a:solidFill>
                <a:effectLst/>
                <a:latin typeface="+mn-lt"/>
                <a:ea typeface="+mn-ea"/>
                <a:cs typeface="+mn-cs"/>
              </a:rPr>
              <a:t>, but learning comes later due to fewer and delayed confirmed events.”</a:t>
            </a:r>
          </a:p>
          <a:p>
            <a:pPr fontAlgn="t"/>
            <a:endParaRPr lang="en-US" sz="1200" b="1"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So this model prioritizes </a:t>
            </a:r>
            <a:r>
              <a:rPr lang="en-US" sz="1200" b="1" i="0" kern="1200" dirty="0">
                <a:solidFill>
                  <a:schemeClr val="tx1"/>
                </a:solidFill>
                <a:effectLst/>
                <a:latin typeface="+mn-lt"/>
                <a:ea typeface="+mn-ea"/>
                <a:cs typeface="+mn-cs"/>
              </a:rPr>
              <a:t>accuracy and certainty of long-term outcomes</a:t>
            </a:r>
            <a:r>
              <a:rPr lang="en-US" sz="1200" b="0" i="0" kern="1200" dirty="0">
                <a:solidFill>
                  <a:schemeClr val="tx1"/>
                </a:solidFill>
                <a:effectLst/>
                <a:latin typeface="+mn-lt"/>
                <a:ea typeface="+mn-ea"/>
                <a:cs typeface="+mn-cs"/>
              </a:rPr>
              <a:t>.”</a:t>
            </a: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In simple terms: </a:t>
            </a:r>
          </a:p>
          <a:p>
            <a:pPr lvl="1" fontAlgn="t"/>
            <a:r>
              <a:rPr lang="en-US" sz="1200" b="0" i="0" kern="1200" dirty="0">
                <a:solidFill>
                  <a:schemeClr val="tx1"/>
                </a:solidFill>
                <a:effectLst/>
                <a:latin typeface="+mn-lt"/>
                <a:ea typeface="+mn-ea"/>
                <a:cs typeface="+mn-cs"/>
              </a:rPr>
              <a:t>EEI SIF = </a:t>
            </a:r>
            <a:r>
              <a:rPr lang="en-US" sz="1200" b="1" i="0" kern="1200" dirty="0">
                <a:solidFill>
                  <a:schemeClr val="tx1"/>
                </a:solidFill>
                <a:effectLst/>
                <a:latin typeface="+mn-lt"/>
                <a:ea typeface="+mn-ea"/>
                <a:cs typeface="+mn-cs"/>
              </a:rPr>
              <a:t>early signal, more data, faster action</a:t>
            </a:r>
            <a:endParaRPr lang="en-US" sz="1200" b="0" i="0" kern="1200" dirty="0">
              <a:solidFill>
                <a:schemeClr val="tx1"/>
              </a:solidFill>
              <a:effectLst/>
              <a:latin typeface="+mn-lt"/>
              <a:ea typeface="+mn-ea"/>
              <a:cs typeface="+mn-cs"/>
            </a:endParaRPr>
          </a:p>
          <a:p>
            <a:pPr lvl="1" fontAlgn="t"/>
            <a:r>
              <a:rPr lang="en-US" sz="1200" b="0" i="0" kern="1200" dirty="0">
                <a:solidFill>
                  <a:schemeClr val="tx1"/>
                </a:solidFill>
                <a:effectLst/>
                <a:latin typeface="+mn-lt"/>
                <a:ea typeface="+mn-ea"/>
                <a:cs typeface="+mn-cs"/>
              </a:rPr>
              <a:t>IOGP FPI = </a:t>
            </a:r>
            <a:r>
              <a:rPr lang="en-US" sz="1200" b="1" i="0" kern="1200" dirty="0">
                <a:solidFill>
                  <a:schemeClr val="tx1"/>
                </a:solidFill>
                <a:effectLst/>
                <a:latin typeface="+mn-lt"/>
                <a:ea typeface="+mn-ea"/>
                <a:cs typeface="+mn-cs"/>
              </a:rPr>
              <a:t>confirmed outcome, fewer cases, higher certainty</a:t>
            </a:r>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Neither approach is ‘better’—they serve </a:t>
            </a:r>
            <a:r>
              <a:rPr lang="en-US" sz="1200" b="1" i="0" kern="1200" dirty="0">
                <a:solidFill>
                  <a:schemeClr val="tx1"/>
                </a:solidFill>
                <a:effectLst/>
                <a:latin typeface="+mn-lt"/>
                <a:ea typeface="+mn-ea"/>
                <a:cs typeface="+mn-cs"/>
              </a:rPr>
              <a:t>different purposes</a:t>
            </a:r>
            <a:r>
              <a:rPr lang="en-US" sz="1200" b="0" i="0" kern="1200" dirty="0">
                <a:solidFill>
                  <a:schemeClr val="tx1"/>
                </a:solidFill>
                <a:effectLst/>
                <a:latin typeface="+mn-lt"/>
                <a:ea typeface="+mn-ea"/>
                <a:cs typeface="+mn-cs"/>
              </a:rPr>
              <a:t> depending on what you’re trying to achieve.</a:t>
            </a:r>
          </a:p>
          <a:p>
            <a:pPr fontAlgn="t"/>
            <a:endParaRPr lang="en-US" sz="1200" b="1"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The key takeaway is that organizations often need to </a:t>
            </a:r>
            <a:r>
              <a:rPr lang="en-US" sz="1200" b="1" i="0" kern="1200" dirty="0">
                <a:solidFill>
                  <a:schemeClr val="tx1"/>
                </a:solidFill>
                <a:effectLst/>
                <a:latin typeface="+mn-lt"/>
                <a:ea typeface="+mn-ea"/>
                <a:cs typeface="+mn-cs"/>
              </a:rPr>
              <a:t>balance both</a:t>
            </a:r>
            <a:r>
              <a:rPr lang="en-US" sz="1200" b="0" i="0" kern="1200" dirty="0">
                <a:solidFill>
                  <a:schemeClr val="tx1"/>
                </a:solidFill>
                <a:effectLst/>
                <a:latin typeface="+mn-lt"/>
                <a:ea typeface="+mn-ea"/>
                <a:cs typeface="+mn-cs"/>
              </a:rPr>
              <a:t>—acting early on potential serious events while also tracking confirmed long-term impacts.</a:t>
            </a:r>
          </a:p>
        </p:txBody>
      </p:sp>
      <p:sp>
        <p:nvSpPr>
          <p:cNvPr id="4" name="Slide Number Placeholder 3">
            <a:extLst>
              <a:ext uri="{FF2B5EF4-FFF2-40B4-BE49-F238E27FC236}">
                <a16:creationId xmlns:a16="http://schemas.microsoft.com/office/drawing/2014/main" id="{DD3164E5-F2BB-CC91-A4F5-11E00386E32A}"/>
              </a:ext>
            </a:extLst>
          </p:cNvPr>
          <p:cNvSpPr>
            <a:spLocks noGrp="1"/>
          </p:cNvSpPr>
          <p:nvPr>
            <p:ph type="sldNum" sz="quarter" idx="5"/>
          </p:nvPr>
        </p:nvSpPr>
        <p:spPr/>
        <p:txBody>
          <a:bodyPr/>
          <a:lstStyle/>
          <a:p>
            <a:fld id="{82896180-CC48-4CC8-9620-E3D395276243}" type="slidenum">
              <a:rPr lang="en-CA" smtClean="0"/>
              <a:t>6</a:t>
            </a:fld>
            <a:endParaRPr lang="en-CA"/>
          </a:p>
        </p:txBody>
      </p:sp>
    </p:spTree>
    <p:extLst>
      <p:ext uri="{BB962C8B-B14F-4D97-AF65-F5344CB8AC3E}">
        <p14:creationId xmlns:p14="http://schemas.microsoft.com/office/powerpoint/2010/main" val="27811635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59938-C7D3-017C-6027-81FA60F722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658616-CF9E-0F88-D92E-B4C30A46B1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73582B-178A-E1B8-636E-34EDE3E8FE90}"/>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9E1EDA74-26C6-FF80-F782-12E61D453092}"/>
              </a:ext>
            </a:extLst>
          </p:cNvPr>
          <p:cNvSpPr>
            <a:spLocks noGrp="1"/>
          </p:cNvSpPr>
          <p:nvPr>
            <p:ph type="sldNum" sz="quarter" idx="5"/>
          </p:nvPr>
        </p:nvSpPr>
        <p:spPr/>
        <p:txBody>
          <a:bodyPr/>
          <a:lstStyle/>
          <a:p>
            <a:fld id="{863ACA3C-9639-BD44-8DB0-FA07D351DFEB}" type="slidenum">
              <a:rPr lang="en-US" smtClean="0"/>
              <a:t>7</a:t>
            </a:fld>
            <a:endParaRPr lang="en-US"/>
          </a:p>
        </p:txBody>
      </p:sp>
    </p:spTree>
    <p:extLst>
      <p:ext uri="{BB962C8B-B14F-4D97-AF65-F5344CB8AC3E}">
        <p14:creationId xmlns:p14="http://schemas.microsoft.com/office/powerpoint/2010/main" val="16154812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3D208-26E3-E938-EB1B-CF9F2B2FE8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BFF163-DFA5-4C70-7AE3-F719CF943177}"/>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26FE4E6F-8446-86BF-F6E5-13404616D611}"/>
              </a:ext>
            </a:extLst>
          </p:cNvPr>
          <p:cNvSpPr>
            <a:spLocks noGrp="1"/>
          </p:cNvSpPr>
          <p:nvPr>
            <p:ph type="body" idx="1"/>
          </p:nvPr>
        </p:nvSpPr>
        <p:spPr/>
        <p:txBody>
          <a:bodyPr/>
          <a:lstStyle/>
          <a:p>
            <a:pPr fontAlgn="t"/>
            <a:endParaRPr lang="en-US"/>
          </a:p>
        </p:txBody>
      </p:sp>
    </p:spTree>
    <p:extLst>
      <p:ext uri="{BB962C8B-B14F-4D97-AF65-F5344CB8AC3E}">
        <p14:creationId xmlns:p14="http://schemas.microsoft.com/office/powerpoint/2010/main" val="227214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age - White">
    <p:spTree>
      <p:nvGrpSpPr>
        <p:cNvPr id="1" name=""/>
        <p:cNvGrpSpPr/>
        <p:nvPr/>
      </p:nvGrpSpPr>
      <p:grpSpPr>
        <a:xfrm>
          <a:off x="0" y="0"/>
          <a:ext cx="0" cy="0"/>
          <a:chOff x="0" y="0"/>
          <a:chExt cx="0" cy="0"/>
        </a:xfrm>
      </p:grpSpPr>
      <p:sp>
        <p:nvSpPr>
          <p:cNvPr id="13" name="Subtitle 2">
            <a:extLst>
              <a:ext uri="{FF2B5EF4-FFF2-40B4-BE49-F238E27FC236}">
                <a16:creationId xmlns:a16="http://schemas.microsoft.com/office/drawing/2014/main" id="{CE37C92C-B26D-F8F4-F296-0C6C55614A12}"/>
              </a:ext>
            </a:extLst>
          </p:cNvPr>
          <p:cNvSpPr>
            <a:spLocks noGrp="1"/>
          </p:cNvSpPr>
          <p:nvPr>
            <p:ph type="subTitle" idx="1" hasCustomPrompt="1"/>
          </p:nvPr>
        </p:nvSpPr>
        <p:spPr>
          <a:xfrm>
            <a:off x="902061" y="733668"/>
            <a:ext cx="10375539" cy="799297"/>
          </a:xfrm>
          <a:prstGeom prst="rect">
            <a:avLst/>
          </a:prstGeom>
        </p:spPr>
        <p:txBody>
          <a:bodyPr/>
          <a:lstStyle>
            <a:lvl1pPr marL="0" indent="0" algn="l">
              <a:lnSpc>
                <a:spcPct val="100000"/>
              </a:lnSpc>
              <a:spcBef>
                <a:spcPts val="0"/>
              </a:spcBef>
              <a:buNone/>
              <a:defRPr sz="40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Header</a:t>
            </a:r>
          </a:p>
        </p:txBody>
      </p:sp>
      <p:sp>
        <p:nvSpPr>
          <p:cNvPr id="2" name="Text Placeholder 13">
            <a:extLst>
              <a:ext uri="{FF2B5EF4-FFF2-40B4-BE49-F238E27FC236}">
                <a16:creationId xmlns:a16="http://schemas.microsoft.com/office/drawing/2014/main" id="{3B5215B9-504E-DF06-4A6E-CDC6708B9D40}"/>
              </a:ext>
            </a:extLst>
          </p:cNvPr>
          <p:cNvSpPr>
            <a:spLocks noGrp="1"/>
          </p:cNvSpPr>
          <p:nvPr>
            <p:ph type="body" sz="quarter" idx="14" hasCustomPrompt="1"/>
          </p:nvPr>
        </p:nvSpPr>
        <p:spPr>
          <a:xfrm>
            <a:off x="908584" y="1739475"/>
            <a:ext cx="9703187" cy="985794"/>
          </a:xfrm>
          <a:prstGeom prst="rect">
            <a:avLst/>
          </a:prstGeom>
        </p:spPr>
        <p:txBody>
          <a:bodyPr/>
          <a:lstStyle>
            <a:lvl1pPr>
              <a:defRPr sz="2400" b="0">
                <a:solidFill>
                  <a:schemeClr val="accent1"/>
                </a:solidFill>
                <a:latin typeface="Trebuchet MS" panose="020B0703020202090204" pitchFamily="34" charset="0"/>
              </a:defRPr>
            </a:lvl1pPr>
            <a:lvl2pPr marL="457200" indent="0">
              <a:buNone/>
              <a:defRPr sz="1800"/>
            </a:lvl2pPr>
            <a:lvl3pPr>
              <a:defRPr sz="1800"/>
            </a:lvl3pPr>
            <a:lvl4pPr>
              <a:defRPr sz="1800"/>
            </a:lvl4pPr>
            <a:lvl5pPr>
              <a:defRPr sz="1800"/>
            </a:lvl5pPr>
          </a:lstStyle>
          <a:p>
            <a:r>
              <a:rPr lang="en-US"/>
              <a:t>Click to add </a:t>
            </a:r>
            <a:r>
              <a:rPr lang="en-US" err="1"/>
              <a:t>SubHeader</a:t>
            </a:r>
            <a:endParaRPr lang="en-US"/>
          </a:p>
        </p:txBody>
      </p:sp>
      <p:sp>
        <p:nvSpPr>
          <p:cNvPr id="8" name="Text Placeholder 13">
            <a:extLst>
              <a:ext uri="{FF2B5EF4-FFF2-40B4-BE49-F238E27FC236}">
                <a16:creationId xmlns:a16="http://schemas.microsoft.com/office/drawing/2014/main" id="{F8C1A2CF-513B-8DD1-DB11-5722C561D4B7}"/>
              </a:ext>
            </a:extLst>
          </p:cNvPr>
          <p:cNvSpPr>
            <a:spLocks noGrp="1"/>
          </p:cNvSpPr>
          <p:nvPr>
            <p:ph type="body" sz="quarter" idx="15" hasCustomPrompt="1"/>
          </p:nvPr>
        </p:nvSpPr>
        <p:spPr>
          <a:xfrm>
            <a:off x="908584" y="2866786"/>
            <a:ext cx="9696663" cy="2705878"/>
          </a:xfrm>
          <a:prstGeom prst="rect">
            <a:avLst/>
          </a:prstGeom>
        </p:spPr>
        <p:txBody>
          <a:bodyPr/>
          <a:lstStyle>
            <a:lvl1pPr marL="342900" indent="-342900">
              <a:buFont typeface="Arial" panose="020B0604020202020204" pitchFamily="34" charset="0"/>
              <a:buChar char="•"/>
              <a:defRPr sz="2000" b="0">
                <a:solidFill>
                  <a:srgbClr val="000000"/>
                </a:solidFill>
                <a:latin typeface="Trebuchet MS" panose="020B0703020202090204" pitchFamily="34" charset="0"/>
              </a:defRPr>
            </a:lvl1pPr>
            <a:lvl2pPr marL="742950" indent="-285750">
              <a:buFont typeface="Courier New" panose="02070309020205020404" pitchFamily="49" charset="0"/>
              <a:buChar char="o"/>
              <a:defRPr sz="1800">
                <a:solidFill>
                  <a:srgbClr val="000000"/>
                </a:solidFill>
              </a:defRPr>
            </a:lvl2pPr>
            <a:lvl3pPr marL="1143000" indent="-228600">
              <a:buFont typeface="Wingdings" panose="05000000000000000000" pitchFamily="2" charset="2"/>
              <a:buChar char="Ø"/>
              <a:defRPr sz="1800">
                <a:solidFill>
                  <a:srgbClr val="000000"/>
                </a:solidFill>
              </a:defRPr>
            </a:lvl3pPr>
            <a:lvl4pPr>
              <a:defRPr sz="1800"/>
            </a:lvl4pPr>
            <a:lvl5pPr>
              <a:defRPr sz="1800"/>
            </a:lvl5pPr>
          </a:lstStyle>
          <a:p>
            <a:pPr lvl="0"/>
            <a:r>
              <a:rPr lang="en-US"/>
              <a:t>Click to add text</a:t>
            </a:r>
          </a:p>
          <a:p>
            <a:pPr lvl="0"/>
            <a:r>
              <a:rPr lang="en-US"/>
              <a:t>1</a:t>
            </a:r>
          </a:p>
          <a:p>
            <a:pPr lvl="1"/>
            <a:r>
              <a:rPr lang="en-US"/>
              <a:t>2</a:t>
            </a:r>
          </a:p>
          <a:p>
            <a:pPr lvl="1"/>
            <a:r>
              <a:rPr lang="en-US"/>
              <a:t>2</a:t>
            </a:r>
          </a:p>
          <a:p>
            <a:pPr lvl="2"/>
            <a:r>
              <a:rPr lang="en-US"/>
              <a:t>3</a:t>
            </a:r>
          </a:p>
        </p:txBody>
      </p:sp>
    </p:spTree>
    <p:extLst>
      <p:ext uri="{BB962C8B-B14F-4D97-AF65-F5344CB8AC3E}">
        <p14:creationId xmlns:p14="http://schemas.microsoft.com/office/powerpoint/2010/main" val="73953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0F11D-83A3-F1E8-18A8-0C43C79DBB1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8D011272-1113-30EA-19CF-D8B7CF021F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DA54B839-32BD-89A9-275E-D4109A20642C}"/>
              </a:ext>
            </a:extLst>
          </p:cNvPr>
          <p:cNvSpPr>
            <a:spLocks noGrp="1"/>
          </p:cNvSpPr>
          <p:nvPr>
            <p:ph type="dt" sz="half" idx="10"/>
          </p:nvPr>
        </p:nvSpPr>
        <p:spPr/>
        <p:txBody>
          <a:bodyPr/>
          <a:lstStyle/>
          <a:p>
            <a:fld id="{52D04FB5-AD29-43CE-8808-5833DC2F469E}" type="datetimeFigureOut">
              <a:rPr lang="en-CA" smtClean="0"/>
              <a:t>2026-07-23</a:t>
            </a:fld>
            <a:endParaRPr lang="en-CA"/>
          </a:p>
        </p:txBody>
      </p:sp>
      <p:sp>
        <p:nvSpPr>
          <p:cNvPr id="5" name="Footer Placeholder 4">
            <a:extLst>
              <a:ext uri="{FF2B5EF4-FFF2-40B4-BE49-F238E27FC236}">
                <a16:creationId xmlns:a16="http://schemas.microsoft.com/office/drawing/2014/main" id="{8A7E727C-E5A2-B60D-BDAA-C6D224652F9B}"/>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5172560B-C115-368B-0578-2AE6686743E3}"/>
              </a:ext>
            </a:extLst>
          </p:cNvPr>
          <p:cNvSpPr>
            <a:spLocks noGrp="1"/>
          </p:cNvSpPr>
          <p:nvPr>
            <p:ph type="sldNum" sz="quarter" idx="12"/>
          </p:nvPr>
        </p:nvSpPr>
        <p:spPr/>
        <p:txBody>
          <a:bodyPr/>
          <a:lstStyle/>
          <a:p>
            <a:fld id="{5C0AF5B6-DB72-44D6-9624-1CFB83233B49}" type="slidenum">
              <a:rPr lang="en-CA" smtClean="0"/>
              <a:t>‹#›</a:t>
            </a:fld>
            <a:endParaRPr lang="en-CA"/>
          </a:p>
        </p:txBody>
      </p:sp>
    </p:spTree>
    <p:extLst>
      <p:ext uri="{BB962C8B-B14F-4D97-AF65-F5344CB8AC3E}">
        <p14:creationId xmlns:p14="http://schemas.microsoft.com/office/powerpoint/2010/main" val="65555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Content Page - White">
    <p:spTree>
      <p:nvGrpSpPr>
        <p:cNvPr id="1" name=""/>
        <p:cNvGrpSpPr/>
        <p:nvPr/>
      </p:nvGrpSpPr>
      <p:grpSpPr>
        <a:xfrm>
          <a:off x="0" y="0"/>
          <a:ext cx="0" cy="0"/>
          <a:chOff x="0" y="0"/>
          <a:chExt cx="0" cy="0"/>
        </a:xfrm>
      </p:grpSpPr>
      <p:sp>
        <p:nvSpPr>
          <p:cNvPr id="13" name="Subtitle 2">
            <a:extLst>
              <a:ext uri="{FF2B5EF4-FFF2-40B4-BE49-F238E27FC236}">
                <a16:creationId xmlns:a16="http://schemas.microsoft.com/office/drawing/2014/main" id="{CE37C92C-B26D-F8F4-F296-0C6C55614A12}"/>
              </a:ext>
            </a:extLst>
          </p:cNvPr>
          <p:cNvSpPr>
            <a:spLocks noGrp="1"/>
          </p:cNvSpPr>
          <p:nvPr>
            <p:ph type="subTitle" idx="1" hasCustomPrompt="1"/>
          </p:nvPr>
        </p:nvSpPr>
        <p:spPr>
          <a:xfrm>
            <a:off x="902061" y="733668"/>
            <a:ext cx="10375539" cy="799297"/>
          </a:xfrm>
          <a:prstGeom prst="rect">
            <a:avLst/>
          </a:prstGeom>
        </p:spPr>
        <p:txBody>
          <a:bodyPr/>
          <a:lstStyle>
            <a:lvl1pPr marL="0" indent="0" algn="l">
              <a:lnSpc>
                <a:spcPct val="100000"/>
              </a:lnSpc>
              <a:spcBef>
                <a:spcPts val="0"/>
              </a:spcBef>
              <a:buNone/>
              <a:defRPr sz="40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Header</a:t>
            </a:r>
          </a:p>
        </p:txBody>
      </p:sp>
      <p:sp>
        <p:nvSpPr>
          <p:cNvPr id="2" name="Text Placeholder 13">
            <a:extLst>
              <a:ext uri="{FF2B5EF4-FFF2-40B4-BE49-F238E27FC236}">
                <a16:creationId xmlns:a16="http://schemas.microsoft.com/office/drawing/2014/main" id="{3B5215B9-504E-DF06-4A6E-CDC6708B9D40}"/>
              </a:ext>
            </a:extLst>
          </p:cNvPr>
          <p:cNvSpPr>
            <a:spLocks noGrp="1"/>
          </p:cNvSpPr>
          <p:nvPr>
            <p:ph type="body" sz="quarter" idx="14" hasCustomPrompt="1"/>
          </p:nvPr>
        </p:nvSpPr>
        <p:spPr>
          <a:xfrm>
            <a:off x="908584" y="1739475"/>
            <a:ext cx="9703187" cy="985794"/>
          </a:xfrm>
          <a:prstGeom prst="rect">
            <a:avLst/>
          </a:prstGeom>
        </p:spPr>
        <p:txBody>
          <a:bodyPr/>
          <a:lstStyle>
            <a:lvl1pPr>
              <a:defRPr sz="2400" b="0">
                <a:solidFill>
                  <a:schemeClr val="accent1"/>
                </a:solidFill>
                <a:latin typeface="Trebuchet MS" panose="020B0703020202090204" pitchFamily="34" charset="0"/>
              </a:defRPr>
            </a:lvl1pPr>
            <a:lvl2pPr marL="457200" indent="0">
              <a:buNone/>
              <a:defRPr sz="1800"/>
            </a:lvl2pPr>
            <a:lvl3pPr>
              <a:defRPr sz="1800"/>
            </a:lvl3pPr>
            <a:lvl4pPr>
              <a:defRPr sz="1800"/>
            </a:lvl4pPr>
            <a:lvl5pPr>
              <a:defRPr sz="1800"/>
            </a:lvl5pPr>
          </a:lstStyle>
          <a:p>
            <a:r>
              <a:rPr lang="en-US"/>
              <a:t>Click to add </a:t>
            </a:r>
            <a:r>
              <a:rPr lang="en-US" err="1"/>
              <a:t>SubHeader</a:t>
            </a:r>
            <a:endParaRPr lang="en-US"/>
          </a:p>
        </p:txBody>
      </p:sp>
      <p:sp>
        <p:nvSpPr>
          <p:cNvPr id="3" name="Text Placeholder 9">
            <a:extLst>
              <a:ext uri="{FF2B5EF4-FFF2-40B4-BE49-F238E27FC236}">
                <a16:creationId xmlns:a16="http://schemas.microsoft.com/office/drawing/2014/main" id="{E2B3ACE7-B482-2624-4926-7CE4C209A484}"/>
              </a:ext>
            </a:extLst>
          </p:cNvPr>
          <p:cNvSpPr>
            <a:spLocks noGrp="1"/>
          </p:cNvSpPr>
          <p:nvPr>
            <p:ph type="body" sz="quarter" idx="10" hasCustomPrompt="1"/>
          </p:nvPr>
        </p:nvSpPr>
        <p:spPr>
          <a:xfrm>
            <a:off x="2067953" y="6111680"/>
            <a:ext cx="3647047" cy="222446"/>
          </a:xfrm>
          <a:prstGeom prst="rect">
            <a:avLst/>
          </a:prstGeom>
        </p:spPr>
        <p:txBody>
          <a:bodyPr/>
          <a:lstStyle>
            <a:lvl1pPr>
              <a:defRPr sz="1000" b="0">
                <a:solidFill>
                  <a:schemeClr val="accent6"/>
                </a:solidFill>
                <a:latin typeface="Trebuchet MS" panose="020B0703020202090204" pitchFamily="34" charset="0"/>
              </a:defRPr>
            </a:lvl1pPr>
          </a:lstStyle>
          <a:p>
            <a:pPr lvl="0"/>
            <a:r>
              <a:rPr lang="en-US"/>
              <a:t>Project Name</a:t>
            </a:r>
          </a:p>
        </p:txBody>
      </p:sp>
      <p:sp>
        <p:nvSpPr>
          <p:cNvPr id="4" name="Text Placeholder 9">
            <a:extLst>
              <a:ext uri="{FF2B5EF4-FFF2-40B4-BE49-F238E27FC236}">
                <a16:creationId xmlns:a16="http://schemas.microsoft.com/office/drawing/2014/main" id="{39EE217A-AF8F-9CE3-1A66-E5FCE25231C8}"/>
              </a:ext>
            </a:extLst>
          </p:cNvPr>
          <p:cNvSpPr>
            <a:spLocks noGrp="1"/>
          </p:cNvSpPr>
          <p:nvPr>
            <p:ph type="body" sz="quarter" idx="11" hasCustomPrompt="1"/>
          </p:nvPr>
        </p:nvSpPr>
        <p:spPr>
          <a:xfrm>
            <a:off x="9410499" y="6111680"/>
            <a:ext cx="1381751" cy="222446"/>
          </a:xfrm>
          <a:prstGeom prst="rect">
            <a:avLst/>
          </a:prstGeom>
        </p:spPr>
        <p:txBody>
          <a:bodyPr/>
          <a:lstStyle>
            <a:lvl1pPr algn="r">
              <a:defRPr sz="1000" b="0">
                <a:solidFill>
                  <a:schemeClr val="accent6"/>
                </a:solidFill>
                <a:latin typeface="Trebuchet MS" panose="020B0703020202090204" pitchFamily="34" charset="0"/>
              </a:defRPr>
            </a:lvl1pPr>
          </a:lstStyle>
          <a:p>
            <a:pPr lvl="0"/>
            <a:r>
              <a:rPr lang="en-US"/>
              <a:t>Month Day, Year</a:t>
            </a:r>
          </a:p>
        </p:txBody>
      </p:sp>
      <p:sp>
        <p:nvSpPr>
          <p:cNvPr id="5" name="Slide Number Placeholder 5">
            <a:extLst>
              <a:ext uri="{FF2B5EF4-FFF2-40B4-BE49-F238E27FC236}">
                <a16:creationId xmlns:a16="http://schemas.microsoft.com/office/drawing/2014/main" id="{C31F80CC-0B21-13C8-0670-9826A76EE637}"/>
              </a:ext>
            </a:extLst>
          </p:cNvPr>
          <p:cNvSpPr txBox="1">
            <a:spLocks/>
          </p:cNvSpPr>
          <p:nvPr userDrawn="1"/>
        </p:nvSpPr>
        <p:spPr>
          <a:xfrm>
            <a:off x="11384280" y="6111680"/>
            <a:ext cx="407088" cy="22244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4074851-32B1-D145-BE6E-B539F2078E0A}" type="slidenum">
              <a:rPr lang="en-US" sz="1000" smtClean="0">
                <a:solidFill>
                  <a:schemeClr val="accent6"/>
                </a:solidFill>
                <a:latin typeface="Trebuchet MS" panose="020B0703020202090204" pitchFamily="34" charset="0"/>
              </a:rPr>
              <a:pPr algn="r"/>
              <a:t>‹#›</a:t>
            </a:fld>
            <a:endParaRPr lang="en-US" sz="1000">
              <a:solidFill>
                <a:schemeClr val="accent6"/>
              </a:solidFill>
              <a:latin typeface="Trebuchet MS" panose="020B0703020202090204" pitchFamily="34" charset="0"/>
            </a:endParaRPr>
          </a:p>
        </p:txBody>
      </p:sp>
      <p:sp>
        <p:nvSpPr>
          <p:cNvPr id="8" name="Text Placeholder 13">
            <a:extLst>
              <a:ext uri="{FF2B5EF4-FFF2-40B4-BE49-F238E27FC236}">
                <a16:creationId xmlns:a16="http://schemas.microsoft.com/office/drawing/2014/main" id="{F8C1A2CF-513B-8DD1-DB11-5722C561D4B7}"/>
              </a:ext>
            </a:extLst>
          </p:cNvPr>
          <p:cNvSpPr>
            <a:spLocks noGrp="1"/>
          </p:cNvSpPr>
          <p:nvPr>
            <p:ph type="body" sz="quarter" idx="15" hasCustomPrompt="1"/>
          </p:nvPr>
        </p:nvSpPr>
        <p:spPr>
          <a:xfrm>
            <a:off x="908584" y="2866786"/>
            <a:ext cx="9696663" cy="2705878"/>
          </a:xfrm>
          <a:prstGeom prst="rect">
            <a:avLst/>
          </a:prstGeom>
        </p:spPr>
        <p:txBody>
          <a:bodyPr/>
          <a:lstStyle>
            <a:lvl1pPr marL="342900" indent="-342900">
              <a:buFont typeface="Arial" panose="020B0604020202020204" pitchFamily="34" charset="0"/>
              <a:buChar char="•"/>
              <a:defRPr sz="2000" b="0">
                <a:solidFill>
                  <a:srgbClr val="000000"/>
                </a:solidFill>
                <a:latin typeface="Trebuchet MS" panose="020B0703020202090204" pitchFamily="34" charset="0"/>
              </a:defRPr>
            </a:lvl1pPr>
            <a:lvl2pPr marL="742950" indent="-285750">
              <a:buFont typeface="Courier New" panose="02070309020205020404" pitchFamily="49" charset="0"/>
              <a:buChar char="o"/>
              <a:defRPr sz="1800">
                <a:solidFill>
                  <a:srgbClr val="000000"/>
                </a:solidFill>
              </a:defRPr>
            </a:lvl2pPr>
            <a:lvl3pPr marL="1143000" indent="-228600">
              <a:buFont typeface="Wingdings" panose="05000000000000000000" pitchFamily="2" charset="2"/>
              <a:buChar char="Ø"/>
              <a:defRPr sz="1800">
                <a:solidFill>
                  <a:srgbClr val="000000"/>
                </a:solidFill>
              </a:defRPr>
            </a:lvl3pPr>
            <a:lvl4pPr>
              <a:defRPr sz="1800"/>
            </a:lvl4pPr>
            <a:lvl5pPr>
              <a:defRPr sz="1800"/>
            </a:lvl5pPr>
          </a:lstStyle>
          <a:p>
            <a:pPr lvl="0"/>
            <a:r>
              <a:rPr lang="en-US"/>
              <a:t>Click to add text</a:t>
            </a:r>
          </a:p>
          <a:p>
            <a:pPr lvl="0"/>
            <a:r>
              <a:rPr lang="en-US"/>
              <a:t>1</a:t>
            </a:r>
          </a:p>
          <a:p>
            <a:pPr lvl="1"/>
            <a:r>
              <a:rPr lang="en-US"/>
              <a:t>2</a:t>
            </a:r>
          </a:p>
          <a:p>
            <a:pPr lvl="1"/>
            <a:r>
              <a:rPr lang="en-US"/>
              <a:t>2</a:t>
            </a:r>
          </a:p>
          <a:p>
            <a:pPr lvl="2"/>
            <a:r>
              <a:rPr lang="en-US"/>
              <a:t>3</a:t>
            </a:r>
          </a:p>
        </p:txBody>
      </p:sp>
    </p:spTree>
    <p:extLst>
      <p:ext uri="{BB962C8B-B14F-4D97-AF65-F5344CB8AC3E}">
        <p14:creationId xmlns:p14="http://schemas.microsoft.com/office/powerpoint/2010/main" val="1857879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itle Slide - Option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ubtitle 2">
            <a:extLst>
              <a:ext uri="{FF2B5EF4-FFF2-40B4-BE49-F238E27FC236}">
                <a16:creationId xmlns:a16="http://schemas.microsoft.com/office/drawing/2014/main" id="{975CF19D-5704-D2C7-3224-C30E40B24A4D}"/>
              </a:ext>
            </a:extLst>
          </p:cNvPr>
          <p:cNvSpPr>
            <a:spLocks noGrp="1"/>
          </p:cNvSpPr>
          <p:nvPr>
            <p:ph type="subTitle" idx="1" hasCustomPrompt="1"/>
          </p:nvPr>
        </p:nvSpPr>
        <p:spPr>
          <a:xfrm>
            <a:off x="666379" y="4343692"/>
            <a:ext cx="4561438" cy="1197562"/>
          </a:xfrm>
          <a:prstGeom prst="rect">
            <a:avLst/>
          </a:prstGeom>
        </p:spPr>
        <p:txBody>
          <a:bodyPr/>
          <a:lstStyle>
            <a:lvl1pPr marL="0" indent="0" algn="l">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Header - Generic</a:t>
            </a:r>
          </a:p>
        </p:txBody>
      </p:sp>
      <p:sp>
        <p:nvSpPr>
          <p:cNvPr id="6" name="Text Placeholder 13">
            <a:extLst>
              <a:ext uri="{FF2B5EF4-FFF2-40B4-BE49-F238E27FC236}">
                <a16:creationId xmlns:a16="http://schemas.microsoft.com/office/drawing/2014/main" id="{27CAD147-F733-125A-F0F7-D2E79240134A}"/>
              </a:ext>
            </a:extLst>
          </p:cNvPr>
          <p:cNvSpPr>
            <a:spLocks noGrp="1"/>
          </p:cNvSpPr>
          <p:nvPr>
            <p:ph type="body" sz="quarter" idx="10" hasCustomPrompt="1"/>
          </p:nvPr>
        </p:nvSpPr>
        <p:spPr>
          <a:xfrm>
            <a:off x="666929" y="5637465"/>
            <a:ext cx="4560888" cy="610084"/>
          </a:xfrm>
          <a:prstGeom prst="rect">
            <a:avLst/>
          </a:prstGeom>
        </p:spPr>
        <p:txBody>
          <a:bodyPr/>
          <a:lstStyle>
            <a:lvl1pPr>
              <a:defRPr sz="1400"/>
            </a:lvl1pPr>
            <a:lvl2pPr marL="457200" indent="0">
              <a:buNone/>
              <a:defRPr sz="1800"/>
            </a:lvl2pPr>
            <a:lvl3pPr>
              <a:defRPr sz="1800"/>
            </a:lvl3pPr>
            <a:lvl4pPr>
              <a:defRPr sz="1800"/>
            </a:lvl4pPr>
            <a:lvl5pPr>
              <a:defRPr sz="1800"/>
            </a:lvl5pPr>
          </a:lstStyle>
          <a:p>
            <a:pPr lvl="0"/>
            <a:r>
              <a:rPr lang="en-US"/>
              <a:t>Month Day, Year</a:t>
            </a:r>
          </a:p>
        </p:txBody>
      </p:sp>
    </p:spTree>
    <p:custDataLst>
      <p:tags r:id="rId1"/>
    </p:custDataLst>
    <p:extLst>
      <p:ext uri="{BB962C8B-B14F-4D97-AF65-F5344CB8AC3E}">
        <p14:creationId xmlns:p14="http://schemas.microsoft.com/office/powerpoint/2010/main" val="15111019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6742624"/>
      </p:ext>
    </p:extLst>
  </p:cSld>
  <p:clrMap bg1="lt1" tx1="dk1" bg2="lt2" tx2="dk2" accent1="accent1" accent2="accent2" accent3="accent3" accent4="accent4" accent5="accent5" accent6="accent6" hlink="hlink" folHlink="folHlink"/>
  <p:sldLayoutIdLst>
    <p:sldLayoutId id="2147483660" r:id="rId1"/>
    <p:sldLayoutId id="2147483691" r:id="rId2"/>
    <p:sldLayoutId id="2147483693" r:id="rId3"/>
    <p:sldLayoutId id="2147483695"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4000" b="1" kern="1200">
          <a:solidFill>
            <a:schemeClr val="accent3"/>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588E83F7-36E1-AD8B-D7DC-32C83DD98C35}"/>
              </a:ext>
            </a:extLst>
          </p:cNvPr>
          <p:cNvSpPr>
            <a:spLocks noGrp="1"/>
          </p:cNvSpPr>
          <p:nvPr>
            <p:ph type="subTitle" idx="1"/>
          </p:nvPr>
        </p:nvSpPr>
        <p:spPr>
          <a:xfrm>
            <a:off x="666928" y="2940777"/>
            <a:ext cx="5821554" cy="1197562"/>
          </a:xfrm>
        </p:spPr>
        <p:txBody>
          <a:bodyPr/>
          <a:lstStyle/>
          <a:p>
            <a:r>
              <a:rPr lang="en-US">
                <a:solidFill>
                  <a:srgbClr val="005C9B"/>
                </a:solidFill>
              </a:rPr>
              <a:t>The National Safety Association For Canada’s Energy Industry</a:t>
            </a:r>
            <a:endParaRPr lang="en-US" sz="3200">
              <a:solidFill>
                <a:srgbClr val="005C9B"/>
              </a:solidFill>
            </a:endParaRPr>
          </a:p>
          <a:p>
            <a:endParaRPr lang="en-CA"/>
          </a:p>
        </p:txBody>
      </p:sp>
      <p:sp>
        <p:nvSpPr>
          <p:cNvPr id="3" name="Text Placeholder 2">
            <a:extLst>
              <a:ext uri="{FF2B5EF4-FFF2-40B4-BE49-F238E27FC236}">
                <a16:creationId xmlns:a16="http://schemas.microsoft.com/office/drawing/2014/main" id="{440A7565-77E5-69BC-308D-0A80421F41DE}"/>
              </a:ext>
            </a:extLst>
          </p:cNvPr>
          <p:cNvSpPr>
            <a:spLocks noGrp="1"/>
          </p:cNvSpPr>
          <p:nvPr>
            <p:ph type="body" sz="quarter" idx="10"/>
          </p:nvPr>
        </p:nvSpPr>
        <p:spPr/>
        <p:txBody>
          <a:bodyPr/>
          <a:lstStyle/>
          <a:p>
            <a:r>
              <a:rPr lang="en-US">
                <a:solidFill>
                  <a:srgbClr val="005C9B"/>
                </a:solidFill>
              </a:rPr>
              <a:t>May 2026</a:t>
            </a:r>
            <a:endParaRPr lang="en-CA">
              <a:solidFill>
                <a:srgbClr val="005C9B"/>
              </a:solidFill>
            </a:endParaRPr>
          </a:p>
        </p:txBody>
      </p:sp>
    </p:spTree>
    <p:extLst>
      <p:ext uri="{BB962C8B-B14F-4D97-AF65-F5344CB8AC3E}">
        <p14:creationId xmlns:p14="http://schemas.microsoft.com/office/powerpoint/2010/main" val="2631033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E7F70C-496D-755F-49A1-D9A3730E98AD}"/>
              </a:ext>
            </a:extLst>
          </p:cNvPr>
          <p:cNvSpPr>
            <a:spLocks noGrp="1"/>
          </p:cNvSpPr>
          <p:nvPr>
            <p:ph type="body" sz="quarter" idx="14"/>
          </p:nvPr>
        </p:nvSpPr>
        <p:spPr>
          <a:xfrm>
            <a:off x="588275" y="1387168"/>
            <a:ext cx="10375539" cy="985794"/>
          </a:xfrm>
        </p:spPr>
        <p:txBody>
          <a:bodyPr/>
          <a:lstStyle/>
          <a:p>
            <a:r>
              <a:rPr lang="en-US" sz="1800" b="1">
                <a:solidFill>
                  <a:srgbClr val="000000"/>
                </a:solidFill>
              </a:rPr>
              <a:t>For over 75 years, Energy Safety Canada has been the national safety association for Canada’s energy industry. Created by industry, for industry, we are dedicated to keeping energy workers safe and driving safety performance. </a:t>
            </a:r>
            <a:endParaRPr lang="en-CA" sz="1800" b="1">
              <a:solidFill>
                <a:srgbClr val="000000"/>
              </a:solidFill>
            </a:endParaRPr>
          </a:p>
        </p:txBody>
      </p:sp>
      <p:pic>
        <p:nvPicPr>
          <p:cNvPr id="10" name="Graphic 9">
            <a:extLst>
              <a:ext uri="{FF2B5EF4-FFF2-40B4-BE49-F238E27FC236}">
                <a16:creationId xmlns:a16="http://schemas.microsoft.com/office/drawing/2014/main" id="{D04B398F-B777-637C-AD65-FDB7636DAEE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2937" y="2608445"/>
            <a:ext cx="433388" cy="2043115"/>
          </a:xfrm>
          <a:prstGeom prst="rect">
            <a:avLst/>
          </a:prstGeom>
        </p:spPr>
      </p:pic>
      <p:sp>
        <p:nvSpPr>
          <p:cNvPr id="16" name="TextBox 15">
            <a:extLst>
              <a:ext uri="{FF2B5EF4-FFF2-40B4-BE49-F238E27FC236}">
                <a16:creationId xmlns:a16="http://schemas.microsoft.com/office/drawing/2014/main" id="{F07E0ECC-E280-A5B4-BF14-D04E396EA7DA}"/>
              </a:ext>
            </a:extLst>
          </p:cNvPr>
          <p:cNvSpPr txBox="1"/>
          <p:nvPr/>
        </p:nvSpPr>
        <p:spPr>
          <a:xfrm>
            <a:off x="1096402" y="2651136"/>
            <a:ext cx="6715125" cy="369332"/>
          </a:xfrm>
          <a:prstGeom prst="rect">
            <a:avLst/>
          </a:prstGeom>
          <a:noFill/>
        </p:spPr>
        <p:txBody>
          <a:bodyPr wrap="square">
            <a:spAutoFit/>
          </a:bodyPr>
          <a:lstStyle/>
          <a:p>
            <a:r>
              <a:rPr lang="en-US">
                <a:solidFill>
                  <a:srgbClr val="000000"/>
                </a:solidFill>
              </a:rPr>
              <a:t>Deliver industry-recognized training to meet industry needs.</a:t>
            </a:r>
          </a:p>
        </p:txBody>
      </p:sp>
      <p:sp>
        <p:nvSpPr>
          <p:cNvPr id="17" name="TextBox 16">
            <a:extLst>
              <a:ext uri="{FF2B5EF4-FFF2-40B4-BE49-F238E27FC236}">
                <a16:creationId xmlns:a16="http://schemas.microsoft.com/office/drawing/2014/main" id="{8E8F2C9A-3EBC-D32F-2C1D-6FE42F901DA2}"/>
              </a:ext>
            </a:extLst>
          </p:cNvPr>
          <p:cNvSpPr txBox="1"/>
          <p:nvPr/>
        </p:nvSpPr>
        <p:spPr>
          <a:xfrm>
            <a:off x="1076325" y="3182036"/>
            <a:ext cx="7243763" cy="369332"/>
          </a:xfrm>
          <a:prstGeom prst="rect">
            <a:avLst/>
          </a:prstGeom>
          <a:noFill/>
        </p:spPr>
        <p:txBody>
          <a:bodyPr wrap="square">
            <a:spAutoFit/>
          </a:bodyPr>
          <a:lstStyle/>
          <a:p>
            <a:r>
              <a:rPr lang="en-US">
                <a:solidFill>
                  <a:srgbClr val="000000"/>
                </a:solidFill>
              </a:rPr>
              <a:t>Collaborate with industry to drive continuous safety improvements.</a:t>
            </a:r>
          </a:p>
        </p:txBody>
      </p:sp>
      <p:sp>
        <p:nvSpPr>
          <p:cNvPr id="18" name="TextBox 17">
            <a:extLst>
              <a:ext uri="{FF2B5EF4-FFF2-40B4-BE49-F238E27FC236}">
                <a16:creationId xmlns:a16="http://schemas.microsoft.com/office/drawing/2014/main" id="{FAE9FD24-7907-F721-F19C-BC347787AB76}"/>
              </a:ext>
            </a:extLst>
          </p:cNvPr>
          <p:cNvSpPr txBox="1"/>
          <p:nvPr/>
        </p:nvSpPr>
        <p:spPr>
          <a:xfrm>
            <a:off x="1096403" y="3712936"/>
            <a:ext cx="6715125" cy="369332"/>
          </a:xfrm>
          <a:prstGeom prst="rect">
            <a:avLst/>
          </a:prstGeom>
          <a:noFill/>
        </p:spPr>
        <p:txBody>
          <a:bodyPr wrap="square">
            <a:spAutoFit/>
          </a:bodyPr>
          <a:lstStyle/>
          <a:p>
            <a:r>
              <a:rPr lang="en-US">
                <a:solidFill>
                  <a:srgbClr val="000000"/>
                </a:solidFill>
              </a:rPr>
              <a:t>Provide safety and </a:t>
            </a:r>
            <a:r>
              <a:rPr lang="en-US" err="1">
                <a:solidFill>
                  <a:srgbClr val="000000"/>
                </a:solidFill>
              </a:rPr>
              <a:t>labour</a:t>
            </a:r>
            <a:r>
              <a:rPr lang="en-US">
                <a:solidFill>
                  <a:srgbClr val="000000"/>
                </a:solidFill>
              </a:rPr>
              <a:t> market data, insights and tools.</a:t>
            </a:r>
          </a:p>
        </p:txBody>
      </p:sp>
      <p:sp>
        <p:nvSpPr>
          <p:cNvPr id="19" name="TextBox 18">
            <a:extLst>
              <a:ext uri="{FF2B5EF4-FFF2-40B4-BE49-F238E27FC236}">
                <a16:creationId xmlns:a16="http://schemas.microsoft.com/office/drawing/2014/main" id="{F41C2CFF-E2D4-2A84-2425-D23E8A21DD01}"/>
              </a:ext>
            </a:extLst>
          </p:cNvPr>
          <p:cNvSpPr txBox="1"/>
          <p:nvPr/>
        </p:nvSpPr>
        <p:spPr>
          <a:xfrm>
            <a:off x="1076325" y="4243837"/>
            <a:ext cx="9043988" cy="369332"/>
          </a:xfrm>
          <a:prstGeom prst="rect">
            <a:avLst/>
          </a:prstGeom>
          <a:noFill/>
        </p:spPr>
        <p:txBody>
          <a:bodyPr wrap="square">
            <a:spAutoFit/>
          </a:bodyPr>
          <a:lstStyle/>
          <a:p>
            <a:r>
              <a:rPr lang="en-US">
                <a:solidFill>
                  <a:srgbClr val="000000"/>
                </a:solidFill>
              </a:rPr>
              <a:t>Serve as the industry certifying partner for the Certificate of Recognition program.</a:t>
            </a:r>
          </a:p>
        </p:txBody>
      </p:sp>
      <p:sp>
        <p:nvSpPr>
          <p:cNvPr id="20" name="TextBox 19">
            <a:extLst>
              <a:ext uri="{FF2B5EF4-FFF2-40B4-BE49-F238E27FC236}">
                <a16:creationId xmlns:a16="http://schemas.microsoft.com/office/drawing/2014/main" id="{063BD827-4E96-6F27-6934-8905BBB7D35F}"/>
              </a:ext>
            </a:extLst>
          </p:cNvPr>
          <p:cNvSpPr txBox="1"/>
          <p:nvPr/>
        </p:nvSpPr>
        <p:spPr>
          <a:xfrm>
            <a:off x="569145" y="5009111"/>
            <a:ext cx="9043988" cy="369332"/>
          </a:xfrm>
          <a:prstGeom prst="rect">
            <a:avLst/>
          </a:prstGeom>
          <a:noFill/>
        </p:spPr>
        <p:txBody>
          <a:bodyPr wrap="square">
            <a:spAutoFit/>
          </a:bodyPr>
          <a:lstStyle/>
          <a:p>
            <a:r>
              <a:rPr lang="en-US" b="1">
                <a:solidFill>
                  <a:srgbClr val="000000"/>
                </a:solidFill>
              </a:rPr>
              <a:t>We are proud to work on behalf of Canada’s energy industry associations.</a:t>
            </a:r>
          </a:p>
        </p:txBody>
      </p:sp>
      <p:pic>
        <p:nvPicPr>
          <p:cNvPr id="22" name="Graphic 21">
            <a:extLst>
              <a:ext uri="{FF2B5EF4-FFF2-40B4-BE49-F238E27FC236}">
                <a16:creationId xmlns:a16="http://schemas.microsoft.com/office/drawing/2014/main" id="{AC3EF06E-C608-1F69-C14C-B01238587571}"/>
              </a:ext>
            </a:extLst>
          </p:cNvPr>
          <p:cNvPicPr>
            <a:picLocks noChangeAspect="1"/>
          </p:cNvPicPr>
          <p:nvPr/>
        </p:nvPicPr>
        <p:blipFill>
          <a:blip r:embed="rId4"/>
          <a:srcRect/>
          <a:stretch/>
        </p:blipFill>
        <p:spPr>
          <a:xfrm>
            <a:off x="642937" y="5482857"/>
            <a:ext cx="8127534" cy="528680"/>
          </a:xfrm>
          <a:prstGeom prst="rect">
            <a:avLst/>
          </a:prstGeom>
        </p:spPr>
      </p:pic>
      <p:sp>
        <p:nvSpPr>
          <p:cNvPr id="2" name="Subtitle 1">
            <a:extLst>
              <a:ext uri="{FF2B5EF4-FFF2-40B4-BE49-F238E27FC236}">
                <a16:creationId xmlns:a16="http://schemas.microsoft.com/office/drawing/2014/main" id="{02462DFB-956D-033C-F8F2-BC6E928C1E13}"/>
              </a:ext>
            </a:extLst>
          </p:cNvPr>
          <p:cNvSpPr>
            <a:spLocks noGrp="1"/>
          </p:cNvSpPr>
          <p:nvPr>
            <p:ph type="subTitle" idx="1"/>
          </p:nvPr>
        </p:nvSpPr>
        <p:spPr>
          <a:xfrm>
            <a:off x="569145" y="107189"/>
            <a:ext cx="10375539" cy="799297"/>
          </a:xfrm>
        </p:spPr>
        <p:txBody>
          <a:bodyPr/>
          <a:lstStyle/>
          <a:p>
            <a:r>
              <a:rPr lang="en-CA">
                <a:solidFill>
                  <a:schemeClr val="bg1"/>
                </a:solidFill>
              </a:rPr>
              <a:t>Who is ESC</a:t>
            </a:r>
          </a:p>
        </p:txBody>
      </p:sp>
      <p:grpSp>
        <p:nvGrpSpPr>
          <p:cNvPr id="4" name="Group 3">
            <a:extLst>
              <a:ext uri="{FF2B5EF4-FFF2-40B4-BE49-F238E27FC236}">
                <a16:creationId xmlns:a16="http://schemas.microsoft.com/office/drawing/2014/main" id="{B9CCD555-F531-8D86-CA8A-4D6A1A9D857E}"/>
              </a:ext>
            </a:extLst>
          </p:cNvPr>
          <p:cNvGrpSpPr/>
          <p:nvPr/>
        </p:nvGrpSpPr>
        <p:grpSpPr>
          <a:xfrm>
            <a:off x="0" y="-9189"/>
            <a:ext cx="12192001" cy="876300"/>
            <a:chOff x="959730" y="0"/>
            <a:chExt cx="3561470" cy="1028700"/>
          </a:xfrm>
          <a:solidFill>
            <a:srgbClr val="005D9C"/>
          </a:solidFill>
        </p:grpSpPr>
        <p:sp>
          <p:nvSpPr>
            <p:cNvPr id="5" name="Rectangle 4">
              <a:extLst>
                <a:ext uri="{FF2B5EF4-FFF2-40B4-BE49-F238E27FC236}">
                  <a16:creationId xmlns:a16="http://schemas.microsoft.com/office/drawing/2014/main" id="{23AAD089-34B9-86A9-A2D3-C5D87D9C29BA}"/>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14">
              <a:extLst>
                <a:ext uri="{FF2B5EF4-FFF2-40B4-BE49-F238E27FC236}">
                  <a16:creationId xmlns:a16="http://schemas.microsoft.com/office/drawing/2014/main" id="{915A0D6F-E743-B27D-9EA2-CF2BC02D55BA}"/>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2E412AC-111E-B0B8-2905-74FBF93FDF20}"/>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a:extLst>
              <a:ext uri="{FF2B5EF4-FFF2-40B4-BE49-F238E27FC236}">
                <a16:creationId xmlns:a16="http://schemas.microsoft.com/office/drawing/2014/main" id="{0B1ADA6E-42E5-989F-252D-F291E643558B}"/>
              </a:ext>
            </a:extLst>
          </p:cNvPr>
          <p:cNvSpPr txBox="1"/>
          <p:nvPr/>
        </p:nvSpPr>
        <p:spPr>
          <a:xfrm>
            <a:off x="296537" y="75018"/>
            <a:ext cx="11242501" cy="584775"/>
          </a:xfrm>
          <a:prstGeom prst="rect">
            <a:avLst/>
          </a:prstGeom>
          <a:noFill/>
        </p:spPr>
        <p:txBody>
          <a:bodyPr wrap="square">
            <a:spAutoFit/>
          </a:bodyPr>
          <a:lstStyle/>
          <a:p>
            <a:r>
              <a:rPr lang="en-US" sz="3200" b="1">
                <a:solidFill>
                  <a:srgbClr val="FFFFFF"/>
                </a:solidFill>
                <a:latin typeface="Verdana" panose="020B0604030504040204" pitchFamily="34" charset="0"/>
                <a:ea typeface="Verdana" panose="020B0604030504040204" pitchFamily="34" charset="0"/>
                <a:cs typeface="+mj-cs"/>
              </a:rPr>
              <a:t>Who is ESC | </a:t>
            </a:r>
            <a:r>
              <a:rPr lang="en-US" sz="3200" b="1">
                <a:solidFill>
                  <a:schemeClr val="accent2"/>
                </a:solidFill>
                <a:latin typeface="Verdana" panose="020B0604030504040204" pitchFamily="34" charset="0"/>
                <a:ea typeface="Verdana" panose="020B0604030504040204" pitchFamily="34" charset="0"/>
                <a:cs typeface="+mj-cs"/>
              </a:rPr>
              <a:t>Energy Industry’s Safety Ally  </a:t>
            </a:r>
            <a:endParaRPr lang="en-CA">
              <a:solidFill>
                <a:schemeClr val="accent2"/>
              </a:solidFill>
            </a:endParaRPr>
          </a:p>
        </p:txBody>
      </p:sp>
    </p:spTree>
    <p:extLst>
      <p:ext uri="{BB962C8B-B14F-4D97-AF65-F5344CB8AC3E}">
        <p14:creationId xmlns:p14="http://schemas.microsoft.com/office/powerpoint/2010/main" val="20607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8804078-4983-DE4E-FD7F-4C3850E0B613}"/>
              </a:ext>
            </a:extLst>
          </p:cNvPr>
          <p:cNvSpPr>
            <a:spLocks noGrp="1"/>
          </p:cNvSpPr>
          <p:nvPr>
            <p:ph type="subTitle" idx="1"/>
          </p:nvPr>
        </p:nvSpPr>
        <p:spPr>
          <a:xfrm>
            <a:off x="1457325" y="4840288"/>
            <a:ext cx="9144000" cy="1655762"/>
          </a:xfrm>
        </p:spPr>
        <p:txBody>
          <a:bodyPr/>
          <a:lstStyle/>
          <a:p>
            <a:br>
              <a:rPr lang="en-CA"/>
            </a:br>
            <a:endParaRPr lang="en-CA"/>
          </a:p>
        </p:txBody>
      </p:sp>
      <p:grpSp>
        <p:nvGrpSpPr>
          <p:cNvPr id="4" name="Group 3">
            <a:extLst>
              <a:ext uri="{FF2B5EF4-FFF2-40B4-BE49-F238E27FC236}">
                <a16:creationId xmlns:a16="http://schemas.microsoft.com/office/drawing/2014/main" id="{C020C193-963D-19F7-37D1-07A27AA2BE04}"/>
              </a:ext>
            </a:extLst>
          </p:cNvPr>
          <p:cNvGrpSpPr/>
          <p:nvPr/>
        </p:nvGrpSpPr>
        <p:grpSpPr>
          <a:xfrm>
            <a:off x="942979" y="1155333"/>
            <a:ext cx="10979880" cy="5526821"/>
            <a:chOff x="5396537" y="596745"/>
            <a:chExt cx="7268379" cy="7369097"/>
          </a:xfrm>
        </p:grpSpPr>
        <p:grpSp>
          <p:nvGrpSpPr>
            <p:cNvPr id="7" name="Group 6">
              <a:extLst>
                <a:ext uri="{FF2B5EF4-FFF2-40B4-BE49-F238E27FC236}">
                  <a16:creationId xmlns:a16="http://schemas.microsoft.com/office/drawing/2014/main" id="{507BBE98-F826-3989-7F83-4C5D4D5858DE}"/>
                </a:ext>
              </a:extLst>
            </p:cNvPr>
            <p:cNvGrpSpPr/>
            <p:nvPr/>
          </p:nvGrpSpPr>
          <p:grpSpPr>
            <a:xfrm>
              <a:off x="5396537" y="596745"/>
              <a:ext cx="7268379" cy="7369097"/>
              <a:chOff x="6479930" y="1169377"/>
              <a:chExt cx="4821314" cy="7369097"/>
            </a:xfrm>
          </p:grpSpPr>
          <p:cxnSp>
            <p:nvCxnSpPr>
              <p:cNvPr id="12" name="Straight Connector 11">
                <a:extLst>
                  <a:ext uri="{FF2B5EF4-FFF2-40B4-BE49-F238E27FC236}">
                    <a16:creationId xmlns:a16="http://schemas.microsoft.com/office/drawing/2014/main" id="{6269DA3E-DA6D-3D4B-CFA5-06C7F1ECB34F}"/>
                  </a:ext>
                </a:extLst>
              </p:cNvPr>
              <p:cNvCxnSpPr>
                <a:cxnSpLocks/>
              </p:cNvCxnSpPr>
              <p:nvPr/>
            </p:nvCxnSpPr>
            <p:spPr>
              <a:xfrm>
                <a:off x="7640515" y="2670478"/>
                <a:ext cx="545864" cy="0"/>
              </a:xfrm>
              <a:prstGeom prst="line">
                <a:avLst/>
              </a:prstGeom>
              <a:ln w="15875">
                <a:solidFill>
                  <a:srgbClr val="000000"/>
                </a:solidFill>
                <a:prstDash val="dashDot"/>
              </a:ln>
            </p:spPr>
            <p:style>
              <a:lnRef idx="1">
                <a:schemeClr val="accent1"/>
              </a:lnRef>
              <a:fillRef idx="0">
                <a:schemeClr val="accent1"/>
              </a:fillRef>
              <a:effectRef idx="0">
                <a:schemeClr val="accent1"/>
              </a:effectRef>
              <a:fontRef idx="minor">
                <a:schemeClr val="tx1"/>
              </a:fontRef>
            </p:style>
          </p:cxnSp>
          <p:sp>
            <p:nvSpPr>
              <p:cNvPr id="9" name="Rectangle: Diagonal Corners Rounded 8">
                <a:extLst>
                  <a:ext uri="{FF2B5EF4-FFF2-40B4-BE49-F238E27FC236}">
                    <a16:creationId xmlns:a16="http://schemas.microsoft.com/office/drawing/2014/main" id="{8E53AA8D-0816-FC8B-97B8-BBDCF79F7F47}"/>
                  </a:ext>
                </a:extLst>
              </p:cNvPr>
              <p:cNvSpPr/>
              <p:nvPr/>
            </p:nvSpPr>
            <p:spPr>
              <a:xfrm>
                <a:off x="8186379" y="1169377"/>
                <a:ext cx="3114865" cy="7369097"/>
              </a:xfrm>
              <a:prstGeom prst="round2DiagRect">
                <a:avLst/>
              </a:prstGeom>
              <a:noFill/>
              <a:ln>
                <a:solidFill>
                  <a:srgbClr val="005D9C"/>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a:spcBef>
                    <a:spcPts val="600"/>
                  </a:spcBef>
                  <a:spcAft>
                    <a:spcPts val="600"/>
                  </a:spcAft>
                  <a:buFont typeface="Arial" panose="020B0604020202020204" pitchFamily="34" charset="0"/>
                  <a:buChar char="•"/>
                </a:pPr>
                <a:r>
                  <a:rPr lang="en-US" sz="1600" b="1" dirty="0">
                    <a:solidFill>
                      <a:srgbClr val="000000"/>
                    </a:solidFill>
                    <a:latin typeface="Trebuchet MS" panose="020B0603020202020204" pitchFamily="34" charset="0"/>
                    <a:cs typeface="Arial" panose="020B0604020202020204" pitchFamily="34" charset="0"/>
                  </a:rPr>
                  <a:t>Safety Standards Council</a:t>
                </a:r>
              </a:p>
              <a:p>
                <a:pPr marL="171450" indent="-171450">
                  <a:spcAft>
                    <a:spcPts val="600"/>
                  </a:spcAft>
                  <a:buFont typeface="Arial" panose="020B0604020202020204" pitchFamily="34" charset="0"/>
                  <a:buChar char="•"/>
                </a:pPr>
                <a:r>
                  <a:rPr lang="en-US" sz="1600" dirty="0">
                    <a:solidFill>
                      <a:srgbClr val="000000"/>
                    </a:solidFill>
                    <a:latin typeface="Trebuchet MS" panose="020B0603020202020204" pitchFamily="34" charset="0"/>
                    <a:cs typeface="Arial" panose="020B0604020202020204" pitchFamily="34" charset="0"/>
                  </a:rPr>
                  <a:t>Energy Safety Canada Advisory Committees </a:t>
                </a:r>
                <a:br>
                  <a:rPr lang="en-US" sz="1600" dirty="0">
                    <a:solidFill>
                      <a:srgbClr val="000000"/>
                    </a:solidFill>
                    <a:latin typeface="Trebuchet MS" panose="020B0603020202020204" pitchFamily="34" charset="0"/>
                    <a:cs typeface="Arial" panose="020B0604020202020204" pitchFamily="34" charset="0"/>
                  </a:rPr>
                </a:br>
                <a:r>
                  <a:rPr lang="en-US" sz="1600" dirty="0">
                    <a:solidFill>
                      <a:srgbClr val="000000"/>
                    </a:solidFill>
                    <a:latin typeface="Trebuchet MS" panose="020B0603020202020204" pitchFamily="34" charset="0"/>
                    <a:cs typeface="Arial" panose="020B0604020202020204" pitchFamily="34" charset="0"/>
                  </a:rPr>
                  <a:t>(Corporate, BC, SK)</a:t>
                </a:r>
              </a:p>
              <a:p>
                <a:pPr marL="171450" indent="-171450">
                  <a:spcAft>
                    <a:spcPts val="600"/>
                  </a:spcAft>
                  <a:buFont typeface="Arial" panose="020B0604020202020204" pitchFamily="34" charset="0"/>
                  <a:buChar char="•"/>
                </a:pPr>
                <a:r>
                  <a:rPr lang="en-US" sz="1600" dirty="0">
                    <a:solidFill>
                      <a:srgbClr val="000000"/>
                    </a:solidFill>
                    <a:latin typeface="Trebuchet MS" panose="020B0603020202020204" pitchFamily="34" charset="0"/>
                    <a:cs typeface="Arial" panose="020B0604020202020204" pitchFamily="34" charset="0"/>
                  </a:rPr>
                  <a:t>Industry Committees</a:t>
                </a:r>
              </a:p>
              <a:p>
                <a:pPr marL="539750" lvl="1" indent="-273050">
                  <a:spcAft>
                    <a:spcPts val="300"/>
                  </a:spcAft>
                  <a:buFont typeface="+mj-lt"/>
                  <a:buAutoNum type="arabicPeriod"/>
                </a:pPr>
                <a:r>
                  <a:rPr lang="en-US" sz="1600" dirty="0">
                    <a:solidFill>
                      <a:srgbClr val="000000"/>
                    </a:solidFill>
                    <a:latin typeface="Trebuchet MS" panose="020B0603020202020204" pitchFamily="34" charset="0"/>
                    <a:cs typeface="Arial" panose="020B0604020202020204" pitchFamily="34" charset="0"/>
                  </a:rPr>
                  <a:t>Oil Sands Safety Committee</a:t>
                </a:r>
              </a:p>
              <a:p>
                <a:pPr marL="539750" lvl="1" indent="-273050">
                  <a:spcAft>
                    <a:spcPts val="300"/>
                  </a:spcAft>
                  <a:buFont typeface="+mj-lt"/>
                  <a:buAutoNum type="arabicPeriod"/>
                </a:pPr>
                <a:r>
                  <a:rPr lang="en-US" sz="1600" dirty="0">
                    <a:solidFill>
                      <a:srgbClr val="000000"/>
                    </a:solidFill>
                    <a:latin typeface="Trebuchet MS" panose="020B0603020202020204" pitchFamily="34" charset="0"/>
                    <a:cs typeface="Arial" panose="020B0604020202020204" pitchFamily="34" charset="0"/>
                  </a:rPr>
                  <a:t>Communities of Practice</a:t>
                </a:r>
              </a:p>
              <a:p>
                <a:pPr marL="717550" lvl="2" indent="-177800">
                  <a:spcAft>
                    <a:spcPts val="300"/>
                  </a:spcAft>
                  <a:buSzPct val="75000"/>
                  <a:buFont typeface="Courier New" panose="02070309020205020404" pitchFamily="49" charset="0"/>
                  <a:buChar char="o"/>
                </a:pPr>
                <a:r>
                  <a:rPr lang="en-US" sz="1600" dirty="0">
                    <a:solidFill>
                      <a:srgbClr val="000000"/>
                    </a:solidFill>
                    <a:latin typeface="Trebuchet MS" panose="020B0603020202020204" pitchFamily="34" charset="0"/>
                    <a:cs typeface="Arial" panose="020B0604020202020204" pitchFamily="34" charset="0"/>
                  </a:rPr>
                  <a:t>DROPS Canada, HOP, Workplace Exposures, Pipeline, Process Safety</a:t>
                </a:r>
              </a:p>
              <a:p>
                <a:pPr marL="539750" lvl="1" indent="-273050">
                  <a:spcAft>
                    <a:spcPts val="300"/>
                  </a:spcAft>
                  <a:buFont typeface="+mj-lt"/>
                  <a:buAutoNum type="arabicPeriod"/>
                </a:pPr>
                <a:r>
                  <a:rPr lang="en-US" sz="1600" dirty="0">
                    <a:solidFill>
                      <a:srgbClr val="000000"/>
                    </a:solidFill>
                    <a:latin typeface="Trebuchet MS" panose="020B0603020202020204" pitchFamily="34" charset="0"/>
                    <a:cs typeface="Arial" panose="020B0604020202020204" pitchFamily="34" charset="0"/>
                  </a:rPr>
                  <a:t>COR Program Committee</a:t>
                </a:r>
              </a:p>
              <a:p>
                <a:pPr marL="539750" lvl="1" indent="-273050">
                  <a:spcAft>
                    <a:spcPts val="300"/>
                  </a:spcAft>
                  <a:buFont typeface="+mj-lt"/>
                  <a:buAutoNum type="arabicPeriod"/>
                </a:pPr>
                <a:r>
                  <a:rPr lang="en-US" sz="1600" dirty="0">
                    <a:solidFill>
                      <a:srgbClr val="000000"/>
                    </a:solidFill>
                    <a:latin typeface="Trebuchet MS" panose="020B0603020202020204" pitchFamily="34" charset="0"/>
                    <a:cs typeface="Arial" panose="020B0604020202020204" pitchFamily="34" charset="0"/>
                  </a:rPr>
                  <a:t>Training Program Committees (E.g., H</a:t>
                </a:r>
                <a:r>
                  <a:rPr lang="en-US" sz="1600" baseline="-25000" dirty="0">
                    <a:solidFill>
                      <a:srgbClr val="000000"/>
                    </a:solidFill>
                    <a:latin typeface="Trebuchet MS" panose="020B0603020202020204" pitchFamily="34" charset="0"/>
                    <a:cs typeface="Arial" panose="020B0604020202020204" pitchFamily="34" charset="0"/>
                  </a:rPr>
                  <a:t>2</a:t>
                </a:r>
                <a:r>
                  <a:rPr lang="en-US" sz="1600" dirty="0">
                    <a:solidFill>
                      <a:srgbClr val="000000"/>
                    </a:solidFill>
                    <a:latin typeface="Trebuchet MS" panose="020B0603020202020204" pitchFamily="34" charset="0"/>
                    <a:cs typeface="Arial" panose="020B0604020202020204" pitchFamily="34" charset="0"/>
                  </a:rPr>
                  <a:t>S Alive)</a:t>
                </a:r>
              </a:p>
              <a:p>
                <a:pPr marL="539750" lvl="1" indent="-273050">
                  <a:spcAft>
                    <a:spcPts val="300"/>
                  </a:spcAft>
                  <a:buFont typeface="+mj-lt"/>
                  <a:buAutoNum type="arabicPeriod"/>
                </a:pPr>
                <a:r>
                  <a:rPr lang="en-US" sz="1600" dirty="0">
                    <a:solidFill>
                      <a:srgbClr val="000000"/>
                    </a:solidFill>
                    <a:latin typeface="Trebuchet MS" panose="020B0603020202020204" pitchFamily="34" charset="0"/>
                    <a:cs typeface="Arial" panose="020B0604020202020204" pitchFamily="34" charset="0"/>
                  </a:rPr>
                  <a:t>Industry Associations &amp; DACC</a:t>
                </a:r>
              </a:p>
              <a:p>
                <a:pPr marL="539750" lvl="1" indent="-273050">
                  <a:spcAft>
                    <a:spcPts val="300"/>
                  </a:spcAft>
                  <a:buFont typeface="+mj-lt"/>
                  <a:buAutoNum type="arabicPeriod"/>
                </a:pPr>
                <a:r>
                  <a:rPr lang="en-US" sz="1600" dirty="0">
                    <a:solidFill>
                      <a:srgbClr val="000000"/>
                    </a:solidFill>
                    <a:latin typeface="Trebuchet MS" panose="020B0603020202020204" pitchFamily="34" charset="0"/>
                    <a:cs typeface="Arial" panose="020B0604020202020204" pitchFamily="34" charset="0"/>
                  </a:rPr>
                  <a:t>CSA Standards Committees </a:t>
                </a:r>
              </a:p>
              <a:p>
                <a:pPr marL="539750" lvl="1" indent="-273050">
                  <a:spcAft>
                    <a:spcPts val="300"/>
                  </a:spcAft>
                  <a:buFont typeface="+mj-lt"/>
                  <a:buAutoNum type="arabicPeriod"/>
                </a:pPr>
                <a:r>
                  <a:rPr lang="en-US" sz="1600" dirty="0">
                    <a:solidFill>
                      <a:srgbClr val="000000"/>
                    </a:solidFill>
                    <a:latin typeface="Trebuchet MS" panose="020B0603020202020204" pitchFamily="34" charset="0"/>
                    <a:cs typeface="Arial" panose="020B0604020202020204" pitchFamily="34" charset="0"/>
                  </a:rPr>
                  <a:t>Provincial Committees</a:t>
                </a:r>
              </a:p>
              <a:p>
                <a:pPr marL="717550" lvl="2" indent="-177800">
                  <a:spcAft>
                    <a:spcPts val="300"/>
                  </a:spcAft>
                  <a:buSzPct val="75000"/>
                  <a:buFont typeface="Courier New" panose="02070309020205020404" pitchFamily="49" charset="0"/>
                  <a:buChar char="o"/>
                </a:pPr>
                <a:r>
                  <a:rPr lang="en-US" sz="1600" dirty="0">
                    <a:solidFill>
                      <a:srgbClr val="000000"/>
                    </a:solidFill>
                    <a:latin typeface="Trebuchet MS" panose="020B0603020202020204" pitchFamily="34" charset="0"/>
                    <a:cs typeface="Arial" panose="020B0604020202020204" pitchFamily="34" charset="0"/>
                  </a:rPr>
                  <a:t>E.g., AB OH&amp;S, WCB</a:t>
                </a:r>
              </a:p>
              <a:p>
                <a:pPr marL="539750" lvl="1" indent="-273050">
                  <a:spcAft>
                    <a:spcPts val="300"/>
                  </a:spcAft>
                  <a:buFont typeface="+mj-lt"/>
                  <a:buAutoNum type="arabicPeriod"/>
                </a:pPr>
                <a:r>
                  <a:rPr lang="en-US" sz="1600" dirty="0">
                    <a:solidFill>
                      <a:srgbClr val="000000"/>
                    </a:solidFill>
                    <a:latin typeface="Trebuchet MS" panose="020B0603020202020204" pitchFamily="34" charset="0"/>
                    <a:cs typeface="Arial" panose="020B0604020202020204" pitchFamily="34" charset="0"/>
                  </a:rPr>
                  <a:t>Industry Project Groups as required</a:t>
                </a:r>
              </a:p>
              <a:p>
                <a:pPr marL="717550" lvl="2" indent="-177800">
                  <a:spcAft>
                    <a:spcPts val="300"/>
                  </a:spcAft>
                  <a:buSzPct val="75000"/>
                  <a:buFont typeface="Courier New" panose="02070309020205020404" pitchFamily="49" charset="0"/>
                  <a:buChar char="o"/>
                </a:pPr>
                <a:r>
                  <a:rPr lang="en-US" sz="1600" dirty="0">
                    <a:solidFill>
                      <a:srgbClr val="000000"/>
                    </a:solidFill>
                    <a:latin typeface="Trebuchet MS" panose="020B0603020202020204" pitchFamily="34" charset="0"/>
                    <a:cs typeface="Arial" panose="020B0604020202020204" pitchFamily="34" charset="0"/>
                  </a:rPr>
                  <a:t>E.g., Creative Sentencing, CSO</a:t>
                </a:r>
              </a:p>
              <a:p>
                <a:pPr marL="539750" lvl="1" indent="-273050">
                  <a:spcAft>
                    <a:spcPts val="300"/>
                  </a:spcAft>
                  <a:buFont typeface="+mj-lt"/>
                  <a:buAutoNum type="arabicPeriod"/>
                </a:pPr>
                <a:r>
                  <a:rPr lang="en-US" sz="1600" dirty="0">
                    <a:solidFill>
                      <a:srgbClr val="000000"/>
                    </a:solidFill>
                    <a:latin typeface="Trebuchet MS" panose="020B0603020202020204" pitchFamily="34" charset="0"/>
                    <a:cs typeface="Arial" panose="020B0604020202020204" pitchFamily="34" charset="0"/>
                  </a:rPr>
                  <a:t>International Committees </a:t>
                </a:r>
              </a:p>
              <a:p>
                <a:pPr marL="717550" lvl="2" indent="-177800">
                  <a:spcAft>
                    <a:spcPts val="300"/>
                  </a:spcAft>
                  <a:buSzPct val="75000"/>
                  <a:buFont typeface="Courier New" panose="02070309020205020404" pitchFamily="49" charset="0"/>
                  <a:buChar char="o"/>
                </a:pPr>
                <a:r>
                  <a:rPr lang="en-US" sz="1600" dirty="0">
                    <a:solidFill>
                      <a:srgbClr val="000000"/>
                    </a:solidFill>
                    <a:latin typeface="Trebuchet MS" panose="020B0603020202020204" pitchFamily="34" charset="0"/>
                    <a:cs typeface="Arial" panose="020B0604020202020204" pitchFamily="34" charset="0"/>
                  </a:rPr>
                  <a:t>E.g., Safe Work Together, Energy Institute, IOGP, CRSA</a:t>
                </a:r>
              </a:p>
            </p:txBody>
          </p:sp>
          <p:sp>
            <p:nvSpPr>
              <p:cNvPr id="10" name="Rectangle: Diagonal Corners Rounded 9">
                <a:extLst>
                  <a:ext uri="{FF2B5EF4-FFF2-40B4-BE49-F238E27FC236}">
                    <a16:creationId xmlns:a16="http://schemas.microsoft.com/office/drawing/2014/main" id="{EF8A1DDA-5220-E897-EB2B-89150D4608E7}"/>
                  </a:ext>
                </a:extLst>
              </p:cNvPr>
              <p:cNvSpPr/>
              <p:nvPr/>
            </p:nvSpPr>
            <p:spPr>
              <a:xfrm>
                <a:off x="6479931" y="1169377"/>
                <a:ext cx="1160585" cy="738554"/>
              </a:xfrm>
              <a:prstGeom prst="round2DiagRect">
                <a:avLst/>
              </a:prstGeom>
              <a:noFill/>
              <a:ln>
                <a:solidFill>
                  <a:srgbClr val="005D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000000"/>
                    </a:solidFill>
                    <a:latin typeface="Trebuchet MS" panose="020B0603020202020204" pitchFamily="34" charset="0"/>
                    <a:cs typeface="Arial" panose="020B0604020202020204" pitchFamily="34" charset="0"/>
                  </a:rPr>
                  <a:t>Energy Safety Canada Board of Directors</a:t>
                </a:r>
              </a:p>
            </p:txBody>
          </p:sp>
          <p:sp>
            <p:nvSpPr>
              <p:cNvPr id="11" name="Rectangle: Diagonal Corners Rounded 10">
                <a:extLst>
                  <a:ext uri="{FF2B5EF4-FFF2-40B4-BE49-F238E27FC236}">
                    <a16:creationId xmlns:a16="http://schemas.microsoft.com/office/drawing/2014/main" id="{A9A74721-18F8-7248-200C-BBA5645A6153}"/>
                  </a:ext>
                </a:extLst>
              </p:cNvPr>
              <p:cNvSpPr/>
              <p:nvPr/>
            </p:nvSpPr>
            <p:spPr>
              <a:xfrm>
                <a:off x="6479930" y="2315308"/>
                <a:ext cx="1160585" cy="738554"/>
              </a:xfrm>
              <a:prstGeom prst="round2DiagRect">
                <a:avLst/>
              </a:prstGeom>
              <a:noFill/>
              <a:ln>
                <a:solidFill>
                  <a:srgbClr val="005D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0000"/>
                    </a:solidFill>
                    <a:latin typeface="Trebuchet MS" panose="020B0603020202020204" pitchFamily="34" charset="0"/>
                    <a:cs typeface="Arial" panose="020B0604020202020204" pitchFamily="34" charset="0"/>
                  </a:rPr>
                  <a:t> Energy Safety Canada</a:t>
                </a:r>
              </a:p>
            </p:txBody>
          </p:sp>
          <p:cxnSp>
            <p:nvCxnSpPr>
              <p:cNvPr id="13" name="Straight Connector 12">
                <a:extLst>
                  <a:ext uri="{FF2B5EF4-FFF2-40B4-BE49-F238E27FC236}">
                    <a16:creationId xmlns:a16="http://schemas.microsoft.com/office/drawing/2014/main" id="{B6007905-CFBD-2450-5B03-D2BF54256F00}"/>
                  </a:ext>
                </a:extLst>
              </p:cNvPr>
              <p:cNvCxnSpPr>
                <a:cxnSpLocks/>
              </p:cNvCxnSpPr>
              <p:nvPr/>
            </p:nvCxnSpPr>
            <p:spPr>
              <a:xfrm flipH="1">
                <a:off x="7060223" y="1907931"/>
                <a:ext cx="1" cy="407377"/>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grpSp>
        <p:sp>
          <p:nvSpPr>
            <p:cNvPr id="6" name="TextBox 5">
              <a:extLst>
                <a:ext uri="{FF2B5EF4-FFF2-40B4-BE49-F238E27FC236}">
                  <a16:creationId xmlns:a16="http://schemas.microsoft.com/office/drawing/2014/main" id="{9C25927E-A68D-FEF8-7EE7-39E886B124F5}"/>
                </a:ext>
              </a:extLst>
            </p:cNvPr>
            <p:cNvSpPr txBox="1"/>
            <p:nvPr/>
          </p:nvSpPr>
          <p:spPr>
            <a:xfrm>
              <a:off x="10094418" y="6330105"/>
              <a:ext cx="1617290" cy="492443"/>
            </a:xfrm>
            <a:prstGeom prst="rect">
              <a:avLst/>
            </a:prstGeom>
            <a:noFill/>
          </p:spPr>
          <p:txBody>
            <a:bodyPr wrap="square" rtlCol="0">
              <a:spAutoFit/>
            </a:bodyPr>
            <a:lstStyle/>
            <a:p>
              <a:pPr algn="ctr"/>
              <a:endParaRPr lang="en-US" b="1">
                <a:latin typeface="Trebuchet MS" panose="020B0603020202020204" pitchFamily="34" charset="0"/>
                <a:cs typeface="Arial" panose="020B0604020202020204" pitchFamily="34" charset="0"/>
              </a:endParaRPr>
            </a:p>
          </p:txBody>
        </p:sp>
      </p:grpSp>
      <p:grpSp>
        <p:nvGrpSpPr>
          <p:cNvPr id="17" name="Group 16">
            <a:extLst>
              <a:ext uri="{FF2B5EF4-FFF2-40B4-BE49-F238E27FC236}">
                <a16:creationId xmlns:a16="http://schemas.microsoft.com/office/drawing/2014/main" id="{A7C9F237-13B8-F6A5-550A-FB82267F03CB}"/>
              </a:ext>
            </a:extLst>
          </p:cNvPr>
          <p:cNvGrpSpPr/>
          <p:nvPr/>
        </p:nvGrpSpPr>
        <p:grpSpPr>
          <a:xfrm>
            <a:off x="0" y="-6922"/>
            <a:ext cx="12192001" cy="876300"/>
            <a:chOff x="959730" y="0"/>
            <a:chExt cx="3561470" cy="1028700"/>
          </a:xfrm>
          <a:solidFill>
            <a:srgbClr val="005D9C"/>
          </a:solidFill>
        </p:grpSpPr>
        <p:sp>
          <p:nvSpPr>
            <p:cNvPr id="18" name="Rectangle 17">
              <a:extLst>
                <a:ext uri="{FF2B5EF4-FFF2-40B4-BE49-F238E27FC236}">
                  <a16:creationId xmlns:a16="http://schemas.microsoft.com/office/drawing/2014/main" id="{2A0F55C8-77C6-0700-968A-947D07AFAC6E}"/>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4">
              <a:extLst>
                <a:ext uri="{FF2B5EF4-FFF2-40B4-BE49-F238E27FC236}">
                  <a16:creationId xmlns:a16="http://schemas.microsoft.com/office/drawing/2014/main" id="{87AD1ACD-DB57-3336-3728-B3FC4185C9B6}"/>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035FF79-4F34-6A38-C2A1-D15AB85EE930}"/>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TextBox 20">
            <a:extLst>
              <a:ext uri="{FF2B5EF4-FFF2-40B4-BE49-F238E27FC236}">
                <a16:creationId xmlns:a16="http://schemas.microsoft.com/office/drawing/2014/main" id="{8E05893F-D2AE-1696-10DC-2B9BA59E840A}"/>
              </a:ext>
            </a:extLst>
          </p:cNvPr>
          <p:cNvSpPr txBox="1"/>
          <p:nvPr/>
        </p:nvSpPr>
        <p:spPr>
          <a:xfrm>
            <a:off x="296537" y="75018"/>
            <a:ext cx="11242501" cy="584775"/>
          </a:xfrm>
          <a:prstGeom prst="rect">
            <a:avLst/>
          </a:prstGeom>
          <a:noFill/>
        </p:spPr>
        <p:txBody>
          <a:bodyPr wrap="square">
            <a:spAutoFit/>
          </a:bodyPr>
          <a:lstStyle/>
          <a:p>
            <a:r>
              <a:rPr lang="en-US" sz="3200" b="1">
                <a:solidFill>
                  <a:srgbClr val="FFFFFF"/>
                </a:solidFill>
                <a:latin typeface="Verdana" panose="020B0604030504040204" pitchFamily="34" charset="0"/>
                <a:ea typeface="Verdana" panose="020B0604030504040204" pitchFamily="34" charset="0"/>
                <a:cs typeface="+mj-cs"/>
              </a:rPr>
              <a:t>Who is ESC | </a:t>
            </a:r>
            <a:r>
              <a:rPr lang="en-US" sz="3200" b="1">
                <a:solidFill>
                  <a:schemeClr val="accent2"/>
                </a:solidFill>
                <a:latin typeface="Verdana" panose="020B0604030504040204" pitchFamily="34" charset="0"/>
                <a:ea typeface="Verdana" panose="020B0604030504040204" pitchFamily="34" charset="0"/>
                <a:cs typeface="+mj-cs"/>
              </a:rPr>
              <a:t>Built by Industry for Industry  </a:t>
            </a:r>
            <a:endParaRPr lang="en-CA">
              <a:solidFill>
                <a:schemeClr val="accent2"/>
              </a:solidFill>
            </a:endParaRPr>
          </a:p>
        </p:txBody>
      </p:sp>
    </p:spTree>
    <p:extLst>
      <p:ext uri="{BB962C8B-B14F-4D97-AF65-F5344CB8AC3E}">
        <p14:creationId xmlns:p14="http://schemas.microsoft.com/office/powerpoint/2010/main" val="497148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DA49E-7A32-BCA6-C584-23B329369CEE}"/>
            </a:ext>
          </a:extLst>
        </p:cNvPr>
        <p:cNvGrpSpPr/>
        <p:nvPr/>
      </p:nvGrpSpPr>
      <p:grpSpPr>
        <a:xfrm>
          <a:off x="0" y="0"/>
          <a:ext cx="0" cy="0"/>
          <a:chOff x="0" y="0"/>
          <a:chExt cx="0" cy="0"/>
        </a:xfrm>
      </p:grpSpPr>
      <p:sp>
        <p:nvSpPr>
          <p:cNvPr id="21" name="TextBox 20">
            <a:extLst>
              <a:ext uri="{FF2B5EF4-FFF2-40B4-BE49-F238E27FC236}">
                <a16:creationId xmlns:a16="http://schemas.microsoft.com/office/drawing/2014/main" id="{61F6BC01-8652-A2DD-ACB4-C5D0A91E9380}"/>
              </a:ext>
            </a:extLst>
          </p:cNvPr>
          <p:cNvSpPr txBox="1"/>
          <p:nvPr/>
        </p:nvSpPr>
        <p:spPr>
          <a:xfrm>
            <a:off x="6571545" y="1401759"/>
            <a:ext cx="5620455" cy="1015663"/>
          </a:xfrm>
          <a:prstGeom prst="rect">
            <a:avLst/>
          </a:prstGeom>
          <a:noFill/>
          <a:ln>
            <a:noFill/>
          </a:ln>
        </p:spPr>
        <p:txBody>
          <a:bodyPr wrap="square" rtlCol="0">
            <a:spAutoFit/>
          </a:bodyPr>
          <a:lstStyle/>
          <a:p>
            <a:pPr>
              <a:spcAft>
                <a:spcPts val="600"/>
              </a:spcAft>
            </a:pPr>
            <a:r>
              <a:rPr lang="en-CA" sz="1100" dirty="0">
                <a:solidFill>
                  <a:schemeClr val="accent6"/>
                </a:solidFill>
                <a:latin typeface="Trebuchet MS" panose="020B0703020202090204" pitchFamily="34" charset="0"/>
                <a:ea typeface="Verdana" panose="020B0604030504040204" pitchFamily="34" charset="0"/>
              </a:rPr>
              <a:t>Drives the creation and adoption of standards and best practices </a:t>
            </a:r>
            <a:br>
              <a:rPr lang="en-CA" sz="1100" dirty="0">
                <a:latin typeface="Trebuchet MS" panose="020B0703020202090204" pitchFamily="34" charset="0"/>
                <a:ea typeface="Verdana" panose="020B0604030504040204" pitchFamily="34" charset="0"/>
              </a:rPr>
            </a:br>
            <a:r>
              <a:rPr lang="en-CA" sz="1100" dirty="0">
                <a:solidFill>
                  <a:schemeClr val="accent6"/>
                </a:solidFill>
                <a:latin typeface="Trebuchet MS" panose="020B0703020202090204" pitchFamily="34" charset="0"/>
                <a:ea typeface="Verdana" panose="020B0604030504040204" pitchFamily="34" charset="0"/>
              </a:rPr>
              <a:t>to facilitate safe operations and the reduction of injury and illness in the Canadian energy industry.</a:t>
            </a:r>
          </a:p>
          <a:p>
            <a:r>
              <a:rPr lang="en-CA" sz="1100" b="1" dirty="0">
                <a:solidFill>
                  <a:schemeClr val="accent6"/>
                </a:solidFill>
                <a:latin typeface="Trebuchet MS" panose="020B0703020202090204" pitchFamily="34" charset="0"/>
                <a:ea typeface="Verdana" panose="020B0604030504040204" pitchFamily="34" charset="0"/>
              </a:rPr>
              <a:t>Shelley Powell, SVP, Suncor Energy – Past Chair; Chair appointment under review</a:t>
            </a:r>
          </a:p>
          <a:p>
            <a:r>
              <a:rPr lang="en-CA" sz="1100" b="1" dirty="0">
                <a:solidFill>
                  <a:schemeClr val="accent6"/>
                </a:solidFill>
                <a:latin typeface="Trebuchet MS" panose="020B0703020202090204" pitchFamily="34" charset="0"/>
                <a:ea typeface="Verdana" panose="020B0604030504040204" pitchFamily="34" charset="0"/>
              </a:rPr>
              <a:t>Corey Lazar, VP, Precision Drilling – Vice Chair</a:t>
            </a:r>
          </a:p>
        </p:txBody>
      </p:sp>
      <p:sp>
        <p:nvSpPr>
          <p:cNvPr id="16" name="TextBox 15">
            <a:extLst>
              <a:ext uri="{FF2B5EF4-FFF2-40B4-BE49-F238E27FC236}">
                <a16:creationId xmlns:a16="http://schemas.microsoft.com/office/drawing/2014/main" id="{680C94B9-306D-B489-8835-37AB190D59FE}"/>
              </a:ext>
            </a:extLst>
          </p:cNvPr>
          <p:cNvSpPr txBox="1"/>
          <p:nvPr/>
        </p:nvSpPr>
        <p:spPr>
          <a:xfrm>
            <a:off x="6576011" y="1010204"/>
            <a:ext cx="5517299" cy="369332"/>
          </a:xfrm>
          <a:prstGeom prst="rect">
            <a:avLst/>
          </a:prstGeom>
          <a:noFill/>
          <a:ln>
            <a:noFill/>
          </a:ln>
        </p:spPr>
        <p:txBody>
          <a:bodyPr wrap="square" rtlCol="0">
            <a:spAutoFit/>
          </a:bodyPr>
          <a:lstStyle/>
          <a:p>
            <a:r>
              <a:rPr lang="en-CA" b="1">
                <a:solidFill>
                  <a:srgbClr val="005C9E"/>
                </a:solidFill>
                <a:latin typeface="Verdana" panose="020B0604030504040204" pitchFamily="34" charset="0"/>
                <a:ea typeface="Verdana" panose="020B0604030504040204" pitchFamily="34" charset="0"/>
              </a:rPr>
              <a:t>Safety Standards Council Members</a:t>
            </a:r>
          </a:p>
        </p:txBody>
      </p:sp>
      <p:sp>
        <p:nvSpPr>
          <p:cNvPr id="3" name="TextBox 2">
            <a:extLst>
              <a:ext uri="{FF2B5EF4-FFF2-40B4-BE49-F238E27FC236}">
                <a16:creationId xmlns:a16="http://schemas.microsoft.com/office/drawing/2014/main" id="{377B8AEB-86AE-312D-B051-636C35405C76}"/>
              </a:ext>
            </a:extLst>
          </p:cNvPr>
          <p:cNvSpPr txBox="1"/>
          <p:nvPr/>
        </p:nvSpPr>
        <p:spPr>
          <a:xfrm>
            <a:off x="308439" y="1010624"/>
            <a:ext cx="5983917" cy="369332"/>
          </a:xfrm>
          <a:prstGeom prst="rect">
            <a:avLst/>
          </a:prstGeom>
          <a:noFill/>
        </p:spPr>
        <p:txBody>
          <a:bodyPr wrap="square" lIns="91440" tIns="45720" rIns="91440" bIns="45720" rtlCol="0" anchor="t">
            <a:spAutoFit/>
          </a:bodyPr>
          <a:lstStyle/>
          <a:p>
            <a:pPr defTabSz="342900">
              <a:spcAft>
                <a:spcPts val="600"/>
              </a:spcAft>
              <a:tabLst>
                <a:tab pos="771525" algn="l"/>
              </a:tabLst>
            </a:pPr>
            <a:r>
              <a:rPr lang="en-CA" b="1">
                <a:solidFill>
                  <a:srgbClr val="005C9E"/>
                </a:solidFill>
                <a:latin typeface="Verdana" panose="020B0604030504040204" pitchFamily="34" charset="0"/>
                <a:ea typeface="Verdana" panose="020B0604030504040204" pitchFamily="34" charset="0"/>
              </a:rPr>
              <a:t>Board of Directors</a:t>
            </a:r>
            <a:endParaRPr lang="en-CA" sz="1100">
              <a:latin typeface="Trebuchet MS" panose="020B0603020202020204" pitchFamily="34" charset="0"/>
              <a:ea typeface="Verdana" panose="020B0604030504040204" pitchFamily="34" charset="0"/>
              <a:cs typeface="Verdana" panose="020B0604030504040204" pitchFamily="34" charset="0"/>
            </a:endParaRPr>
          </a:p>
        </p:txBody>
      </p:sp>
      <p:graphicFrame>
        <p:nvGraphicFramePr>
          <p:cNvPr id="8" name="Table 7">
            <a:extLst>
              <a:ext uri="{FF2B5EF4-FFF2-40B4-BE49-F238E27FC236}">
                <a16:creationId xmlns:a16="http://schemas.microsoft.com/office/drawing/2014/main" id="{F9AE1E7B-DCF4-A778-12A4-4AC0D55C3668}"/>
              </a:ext>
            </a:extLst>
          </p:cNvPr>
          <p:cNvGraphicFramePr>
            <a:graphicFrameLocks noGrp="1"/>
          </p:cNvGraphicFramePr>
          <p:nvPr/>
        </p:nvGraphicFramePr>
        <p:xfrm>
          <a:off x="332755" y="1429156"/>
          <a:ext cx="5889809" cy="4331046"/>
        </p:xfrm>
        <a:graphic>
          <a:graphicData uri="http://schemas.openxmlformats.org/drawingml/2006/table">
            <a:tbl>
              <a:tblPr firstRow="1" bandRow="1">
                <a:tableStyleId>{5C22544A-7EE6-4342-B048-85BDC9FD1C3A}</a:tableStyleId>
              </a:tblPr>
              <a:tblGrid>
                <a:gridCol w="1645452">
                  <a:extLst>
                    <a:ext uri="{9D8B030D-6E8A-4147-A177-3AD203B41FA5}">
                      <a16:colId xmlns:a16="http://schemas.microsoft.com/office/drawing/2014/main" val="1981065384"/>
                    </a:ext>
                  </a:extLst>
                </a:gridCol>
                <a:gridCol w="4244357">
                  <a:extLst>
                    <a:ext uri="{9D8B030D-6E8A-4147-A177-3AD203B41FA5}">
                      <a16:colId xmlns:a16="http://schemas.microsoft.com/office/drawing/2014/main" val="2995280781"/>
                    </a:ext>
                  </a:extLst>
                </a:gridCol>
              </a:tblGrid>
              <a:tr h="257934">
                <a:tc>
                  <a:txBody>
                    <a:bodyPr/>
                    <a:lstStyle/>
                    <a:p>
                      <a:pPr>
                        <a:spcAft>
                          <a:spcPts val="0"/>
                        </a:spcAft>
                      </a:pPr>
                      <a:r>
                        <a:rPr lang="en-CA" sz="1200" b="1">
                          <a:solidFill>
                            <a:schemeClr val="accent6"/>
                          </a:solidFill>
                          <a:latin typeface="Trebuchet MS" panose="020B0603020202020204" pitchFamily="34" charset="0"/>
                          <a:ea typeface="Verdana" panose="020B0604030504040204" pitchFamily="34" charset="0"/>
                          <a:cs typeface="Verdana" panose="020B0604030504040204" pitchFamily="34" charset="0"/>
                        </a:rPr>
                        <a:t>Peter Zebedee </a:t>
                      </a:r>
                      <a:endParaRPr lang="en-CA" sz="1200" b="1">
                        <a:solidFill>
                          <a:schemeClr val="accent6"/>
                        </a:solidFill>
                        <a:latin typeface="Trebuchet MS" panose="020B0603020202020204" pitchFamily="34" charset="0"/>
                        <a:ea typeface="Verdan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Aft>
                          <a:spcPts val="0"/>
                        </a:spcAft>
                      </a:pPr>
                      <a:r>
                        <a:rPr lang="en-CA" sz="1200" b="0">
                          <a:solidFill>
                            <a:schemeClr val="accent6"/>
                          </a:solidFill>
                          <a:latin typeface="Trebuchet MS" panose="020B0603020202020204" pitchFamily="34" charset="0"/>
                          <a:ea typeface="Verdana" panose="020B0604030504040204" pitchFamily="34" charset="0"/>
                        </a:rPr>
                        <a:t>Board Chair &amp; Executive Vice President, Oil Sands, Suncor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6230390"/>
                  </a:ext>
                </a:extLst>
              </a:tr>
              <a:tr h="257934">
                <a:tc>
                  <a:txBody>
                    <a:bodyPr/>
                    <a:lstStyle/>
                    <a:p>
                      <a:pPr marL="0" algn="l" defTabSz="914400" rtl="0" eaLnBrk="1" latinLnBrk="0" hangingPunct="1">
                        <a:spcAft>
                          <a:spcPts val="0"/>
                        </a:spcAft>
                      </a:pPr>
                      <a:r>
                        <a:rPr lang="en-CA" sz="1200" b="1" kern="1200">
                          <a:solidFill>
                            <a:schemeClr val="accent6"/>
                          </a:solidFill>
                          <a:latin typeface="Trebuchet MS" panose="020B0603020202020204" pitchFamily="34" charset="0"/>
                          <a:ea typeface="Verdana" panose="020B0604030504040204" pitchFamily="34" charset="0"/>
                        </a:rPr>
                        <a:t>Mary Cianchetti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kern="1200">
                          <a:solidFill>
                            <a:schemeClr val="accent6"/>
                          </a:solidFill>
                          <a:latin typeface="Trebuchet MS" panose="020B0603020202020204" pitchFamily="34" charset="0"/>
                          <a:ea typeface="Verdana" panose="020B0604030504040204" pitchFamily="34" charset="0"/>
                        </a:rPr>
                        <a:t>President, Standards, CSA Group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49078067"/>
                  </a:ext>
                </a:extLst>
              </a:tr>
              <a:tr h="257934">
                <a:tc>
                  <a:txBody>
                    <a:bodyPr/>
                    <a:lstStyle/>
                    <a:p>
                      <a:pPr marL="0" algn="l" defTabSz="914400" rtl="0" eaLnBrk="1" latinLnBrk="0" hangingPunct="1">
                        <a:spcAft>
                          <a:spcPts val="0"/>
                        </a:spcAft>
                      </a:pPr>
                      <a:r>
                        <a:rPr lang="en-CA" sz="1200" b="1" kern="1200">
                          <a:solidFill>
                            <a:schemeClr val="accent6"/>
                          </a:solidFill>
                          <a:latin typeface="Trebuchet MS" panose="020B0603020202020204" pitchFamily="34" charset="0"/>
                          <a:ea typeface="Verdana" panose="020B0604030504040204" pitchFamily="34" charset="0"/>
                        </a:rPr>
                        <a:t>Colin Dease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kern="1200">
                          <a:solidFill>
                            <a:schemeClr val="accent6"/>
                          </a:solidFill>
                          <a:latin typeface="Trebuchet MS" panose="020B0603020202020204" pitchFamily="34" charset="0"/>
                          <a:ea typeface="Verdana" panose="020B0604030504040204" pitchFamily="34" charset="0"/>
                        </a:rPr>
                        <a:t>President &amp; CEO, AKITA Drilling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9089737"/>
                  </a:ext>
                </a:extLst>
              </a:tr>
              <a:tr h="257934">
                <a:tc>
                  <a:txBody>
                    <a:bodyPr/>
                    <a:lstStyle/>
                    <a:p>
                      <a:pPr marL="0" algn="l" defTabSz="914400" rtl="0" eaLnBrk="1" latinLnBrk="0" hangingPunct="1">
                        <a:spcAft>
                          <a:spcPts val="0"/>
                        </a:spcAft>
                      </a:pPr>
                      <a:r>
                        <a:rPr lang="en-CA" sz="1200" b="1" kern="1200">
                          <a:solidFill>
                            <a:schemeClr val="accent6"/>
                          </a:solidFill>
                          <a:latin typeface="Trebuchet MS" panose="020B0603020202020204" pitchFamily="34" charset="0"/>
                          <a:ea typeface="Verdana" panose="020B0604030504040204" pitchFamily="34" charset="0"/>
                        </a:rPr>
                        <a:t>Mike Doyle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kern="1200">
                          <a:solidFill>
                            <a:schemeClr val="accent6"/>
                          </a:solidFill>
                          <a:latin typeface="Trebuchet MS" panose="020B0603020202020204" pitchFamily="34" charset="0"/>
                          <a:ea typeface="Verdana" panose="020B0604030504040204" pitchFamily="34" charset="0"/>
                        </a:rPr>
                        <a:t>President, CAGC</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7737222"/>
                  </a:ext>
                </a:extLst>
              </a:tr>
              <a:tr h="257934">
                <a:tc>
                  <a:txBody>
                    <a:bodyPr/>
                    <a:lstStyle/>
                    <a:p>
                      <a:pPr marL="0" algn="l" defTabSz="914400" rtl="0" eaLnBrk="1" latinLnBrk="0" hangingPunct="1">
                        <a:spcAft>
                          <a:spcPts val="0"/>
                        </a:spcAft>
                      </a:pPr>
                      <a:r>
                        <a:rPr lang="en-CA" sz="1200" b="1" kern="1200">
                          <a:solidFill>
                            <a:schemeClr val="accent6"/>
                          </a:solidFill>
                          <a:latin typeface="Trebuchet MS" panose="020B0603020202020204" pitchFamily="34" charset="0"/>
                          <a:ea typeface="Verdana" panose="020B0604030504040204" pitchFamily="34" charset="0"/>
                        </a:rPr>
                        <a:t>Céline Gerson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accent6"/>
                          </a:solidFill>
                          <a:latin typeface="Trebuchet MS" panose="020B0603020202020204" pitchFamily="34" charset="0"/>
                          <a:ea typeface="Verdana" panose="020B0604030504040204" pitchFamily="34" charset="0"/>
                        </a:rPr>
                        <a:t>President &amp; Group Director, Americas,</a:t>
                      </a:r>
                      <a:r>
                        <a:rPr lang="en-CA" sz="1200" b="0" kern="1200">
                          <a:solidFill>
                            <a:schemeClr val="accent6"/>
                          </a:solidFill>
                          <a:latin typeface="Trebuchet MS" panose="020B0603020202020204" pitchFamily="34" charset="0"/>
                          <a:ea typeface="Verdana" panose="020B0604030504040204" pitchFamily="34" charset="0"/>
                        </a:rPr>
                        <a:t> Fugro</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8454951"/>
                  </a:ext>
                </a:extLst>
              </a:tr>
              <a:tr h="257934">
                <a:tc>
                  <a:txBody>
                    <a:bodyPr/>
                    <a:lstStyle/>
                    <a:p>
                      <a:pPr marL="0" algn="l" defTabSz="914400" rtl="0" eaLnBrk="1" latinLnBrk="0" hangingPunct="1">
                        <a:spcAft>
                          <a:spcPts val="0"/>
                        </a:spcAft>
                      </a:pPr>
                      <a:r>
                        <a:rPr lang="en-US" sz="1200" b="1" kern="1200">
                          <a:solidFill>
                            <a:schemeClr val="accent6"/>
                          </a:solidFill>
                          <a:latin typeface="Trebuchet MS" panose="020B0603020202020204" pitchFamily="34" charset="0"/>
                          <a:ea typeface="Verdana" panose="020B0604030504040204" pitchFamily="34" charset="0"/>
                        </a:rPr>
                        <a:t>Cheryl Gomez-Smith</a:t>
                      </a:r>
                      <a:endParaRPr lang="en-CA" sz="1200" b="1" kern="1200">
                        <a:solidFill>
                          <a:schemeClr val="accent6"/>
                        </a:solidFill>
                        <a:latin typeface="Trebuchet MS" panose="020B0603020202020204" pitchFamily="34" charset="0"/>
                        <a:ea typeface="Verdan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accent6"/>
                          </a:solidFill>
                          <a:latin typeface="Trebuchet MS" panose="020B0603020202020204" pitchFamily="34" charset="0"/>
                          <a:ea typeface="Verdana" panose="020B0604030504040204" pitchFamily="34" charset="0"/>
                          <a:cs typeface="+mn-cs"/>
                        </a:rPr>
                        <a:t>Sr. Vice President, Upstream, Imperial Oil </a:t>
                      </a:r>
                      <a:endParaRPr lang="en-CA" sz="1200" b="0" kern="1200">
                        <a:solidFill>
                          <a:schemeClr val="accent6"/>
                        </a:solidFill>
                        <a:latin typeface="Trebuchet MS" panose="020B0603020202020204" pitchFamily="34" charset="0"/>
                        <a:ea typeface="Verdana" panose="020B0604030504040204" pitchFamily="34" charset="0"/>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2953195"/>
                  </a:ext>
                </a:extLst>
              </a:tr>
              <a:tr h="257934">
                <a:tc>
                  <a:txBody>
                    <a:bodyPr/>
                    <a:lstStyle/>
                    <a:p>
                      <a:pPr marL="0" algn="l" defTabSz="914400" rtl="0" eaLnBrk="1" latinLnBrk="0" hangingPunct="1">
                        <a:spcAft>
                          <a:spcPts val="0"/>
                        </a:spcAft>
                      </a:pPr>
                      <a:r>
                        <a:rPr lang="en-CA" sz="1200" b="1" kern="1200">
                          <a:solidFill>
                            <a:schemeClr val="accent6"/>
                          </a:solidFill>
                          <a:latin typeface="Trebuchet MS" panose="020B0603020202020204" pitchFamily="34" charset="0"/>
                          <a:ea typeface="Verdana" panose="020B0604030504040204" pitchFamily="34" charset="0"/>
                          <a:cs typeface="+mn-cs"/>
                        </a:rPr>
                        <a:t>Dean </a:t>
                      </a:r>
                      <a:r>
                        <a:rPr lang="en-CA" sz="1200" b="1" kern="1200" err="1">
                          <a:solidFill>
                            <a:schemeClr val="accent6"/>
                          </a:solidFill>
                          <a:latin typeface="Trebuchet MS" panose="020B0603020202020204" pitchFamily="34" charset="0"/>
                          <a:ea typeface="Verdana" panose="020B0604030504040204" pitchFamily="34" charset="0"/>
                          <a:cs typeface="+mn-cs"/>
                        </a:rPr>
                        <a:t>Halewich</a:t>
                      </a:r>
                      <a:endParaRPr lang="en-CA" sz="1200" b="1" kern="1200">
                        <a:solidFill>
                          <a:schemeClr val="accent6"/>
                        </a:solidFill>
                        <a:latin typeface="Trebuchet MS" panose="020B0603020202020204" pitchFamily="34" charset="0"/>
                        <a:ea typeface="Verdana" panose="020B0604030504040204" pitchFamily="34" charset="0"/>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accent6"/>
                          </a:solidFill>
                          <a:latin typeface="Trebuchet MS" panose="020B0603020202020204" pitchFamily="34" charset="0"/>
                          <a:ea typeface="Verdana" panose="020B0604030504040204" pitchFamily="34" charset="0"/>
                          <a:cs typeface="+mn-cs"/>
                        </a:rPr>
                        <a:t>SVP, Safety, Risk Management &amp; Innovation, </a:t>
                      </a:r>
                      <a:r>
                        <a:rPr lang="en-CA" sz="1200" b="0" kern="1200">
                          <a:solidFill>
                            <a:schemeClr val="accent6"/>
                          </a:solidFill>
                          <a:latin typeface="Trebuchet MS" panose="020B0603020202020204" pitchFamily="34" charset="0"/>
                          <a:ea typeface="Verdana" panose="020B0604030504040204" pitchFamily="34" charset="0"/>
                          <a:cs typeface="+mn-cs"/>
                        </a:rPr>
                        <a:t>Canadian Natural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0657420"/>
                  </a:ext>
                </a:extLst>
              </a:tr>
              <a:tr h="332847">
                <a:tc>
                  <a:txBody>
                    <a:bodyPr/>
                    <a:lstStyle/>
                    <a:p>
                      <a:pPr marL="0" algn="l" defTabSz="914400" rtl="0" eaLnBrk="1" latinLnBrk="0" hangingPunct="1">
                        <a:spcAft>
                          <a:spcPts val="0"/>
                        </a:spcAft>
                      </a:pPr>
                      <a:r>
                        <a:rPr lang="en-US" sz="1200" b="1" kern="1200">
                          <a:solidFill>
                            <a:schemeClr val="accent6"/>
                          </a:solidFill>
                          <a:latin typeface="Trebuchet MS" panose="020B0603020202020204" pitchFamily="34" charset="0"/>
                          <a:ea typeface="Verdana" panose="020B0604030504040204" pitchFamily="34" charset="0"/>
                          <a:cs typeface="+mn-cs"/>
                        </a:rPr>
                        <a:t>Tejay Haugen</a:t>
                      </a:r>
                      <a:endParaRPr lang="en-CA" sz="1200" b="1" kern="1200">
                        <a:solidFill>
                          <a:schemeClr val="accent6"/>
                        </a:solidFill>
                        <a:latin typeface="Trebuchet MS" panose="020B0603020202020204" pitchFamily="34" charset="0"/>
                        <a:ea typeface="Verdana" panose="020B0604030504040204" pitchFamily="34" charset="0"/>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accent6"/>
                          </a:solidFill>
                          <a:latin typeface="Trebuchet MS" panose="020B0603020202020204" pitchFamily="34" charset="0"/>
                          <a:ea typeface="Verdana" panose="020B0604030504040204" pitchFamily="34" charset="0"/>
                          <a:cs typeface="+mn-cs"/>
                        </a:rPr>
                        <a:t>Vice President, Operations Planning, ARC Resources (EPAC)</a:t>
                      </a:r>
                      <a:endParaRPr lang="en-CA" sz="1200" b="0" kern="1200">
                        <a:solidFill>
                          <a:schemeClr val="accent6"/>
                        </a:solidFill>
                        <a:latin typeface="Trebuchet MS" panose="020B0603020202020204" pitchFamily="34" charset="0"/>
                        <a:ea typeface="Verdana" panose="020B0604030504040204" pitchFamily="34" charset="0"/>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42878"/>
                  </a:ext>
                </a:extLst>
              </a:tr>
              <a:tr h="257934">
                <a:tc>
                  <a:txBody>
                    <a:bodyPr/>
                    <a:lstStyle/>
                    <a:p>
                      <a:pPr>
                        <a:spcAft>
                          <a:spcPts val="0"/>
                        </a:spcAft>
                      </a:pPr>
                      <a:r>
                        <a:rPr lang="en-CA" sz="1200" b="1">
                          <a:solidFill>
                            <a:schemeClr val="accent6"/>
                          </a:solidFill>
                          <a:latin typeface="Trebuchet MS" panose="020B0603020202020204" pitchFamily="34" charset="0"/>
                          <a:ea typeface="Verdana" panose="020B0604030504040204" pitchFamily="34" charset="0"/>
                        </a:rPr>
                        <a:t>Kevin Krausert </a:t>
                      </a:r>
                      <a:endParaRPr lang="en-CA" sz="1200" b="1">
                        <a:solidFill>
                          <a:schemeClr val="accent6"/>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a:solidFill>
                            <a:schemeClr val="accent6"/>
                          </a:solidFill>
                          <a:latin typeface="Trebuchet MS" panose="020B0603020202020204" pitchFamily="34" charset="0"/>
                          <a:ea typeface="Verdana" panose="020B0604030504040204" pitchFamily="34" charset="0"/>
                        </a:rPr>
                        <a:t>CEO &amp; Co-Founder, Avatar Innovations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54633324"/>
                  </a:ext>
                </a:extLst>
              </a:tr>
              <a:tr h="257934">
                <a:tc>
                  <a:txBody>
                    <a:bodyPr/>
                    <a:lstStyle/>
                    <a:p>
                      <a:pPr>
                        <a:spcAft>
                          <a:spcPts val="0"/>
                        </a:spcAft>
                      </a:pPr>
                      <a:r>
                        <a:rPr lang="en-CA" sz="1200" b="1">
                          <a:solidFill>
                            <a:schemeClr val="accent6"/>
                          </a:solidFill>
                          <a:latin typeface="Trebuchet MS" panose="020B0603020202020204" pitchFamily="34" charset="0"/>
                          <a:ea typeface="Verdana" panose="020B0604030504040204" pitchFamily="34" charset="0"/>
                        </a:rPr>
                        <a:t>Gurpreet Lail </a:t>
                      </a:r>
                      <a:endParaRPr lang="en-CA" sz="1200" b="1">
                        <a:solidFill>
                          <a:schemeClr val="accent6"/>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a:solidFill>
                            <a:schemeClr val="accent6"/>
                          </a:solidFill>
                          <a:latin typeface="Trebuchet MS" panose="020B0603020202020204" pitchFamily="34" charset="0"/>
                          <a:ea typeface="Verdana" panose="020B0604030504040204" pitchFamily="34" charset="0"/>
                        </a:rPr>
                        <a:t>President &amp; CEO, </a:t>
                      </a:r>
                      <a:r>
                        <a:rPr lang="en-CA" sz="1200" err="1">
                          <a:solidFill>
                            <a:schemeClr val="accent6"/>
                          </a:solidFill>
                          <a:latin typeface="Trebuchet MS" panose="020B0603020202020204" pitchFamily="34" charset="0"/>
                          <a:ea typeface="Verdana" panose="020B0604030504040204" pitchFamily="34" charset="0"/>
                        </a:rPr>
                        <a:t>Enserva</a:t>
                      </a:r>
                      <a:r>
                        <a:rPr lang="en-CA" sz="1200">
                          <a:solidFill>
                            <a:schemeClr val="accent6"/>
                          </a:solidFill>
                          <a:latin typeface="Trebuchet MS" panose="020B0603020202020204" pitchFamily="34" charset="0"/>
                          <a:ea typeface="Verdana" panose="020B0604030504040204" pitchFamily="34" charset="0"/>
                        </a:rPr>
                        <a:t>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3153731"/>
                  </a:ext>
                </a:extLst>
              </a:tr>
              <a:tr h="257934">
                <a:tc>
                  <a:txBody>
                    <a:bodyPr/>
                    <a:lstStyle/>
                    <a:p>
                      <a:pPr>
                        <a:spcAft>
                          <a:spcPts val="0"/>
                        </a:spcAft>
                      </a:pPr>
                      <a:r>
                        <a:rPr lang="en-US" sz="1200" b="1">
                          <a:solidFill>
                            <a:schemeClr val="accent6"/>
                          </a:solidFill>
                          <a:latin typeface="Trebuchet MS" panose="020B0603020202020204" pitchFamily="34" charset="0"/>
                        </a:rPr>
                        <a:t>Russell </a:t>
                      </a:r>
                      <a:r>
                        <a:rPr lang="en-US" sz="1200" b="1" err="1">
                          <a:solidFill>
                            <a:schemeClr val="accent6"/>
                          </a:solidFill>
                          <a:latin typeface="Trebuchet MS" panose="020B0603020202020204" pitchFamily="34" charset="0"/>
                        </a:rPr>
                        <a:t>Nibogie</a:t>
                      </a:r>
                      <a:endParaRPr lang="en-CA" sz="1200" b="1">
                        <a:solidFill>
                          <a:schemeClr val="accent6"/>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6"/>
                          </a:solidFill>
                          <a:latin typeface="Trebuchet MS" panose="020B0603020202020204" pitchFamily="34" charset="0"/>
                          <a:ea typeface="Verdana" panose="020B0604030504040204" pitchFamily="34" charset="0"/>
                        </a:rPr>
                        <a:t>Vice President, Operations, </a:t>
                      </a:r>
                      <a:r>
                        <a:rPr lang="en-CA" sz="1200">
                          <a:solidFill>
                            <a:schemeClr val="accent6"/>
                          </a:solidFill>
                          <a:latin typeface="Trebuchet MS" panose="020B0603020202020204" pitchFamily="34" charset="0"/>
                          <a:ea typeface="Verdana" panose="020B0604030504040204" pitchFamily="34" charset="0"/>
                          <a:cs typeface="Verdana" panose="020B0604030504040204" pitchFamily="34" charset="0"/>
                        </a:rPr>
                        <a:t>CAOEC</a:t>
                      </a:r>
                      <a:endParaRPr lang="en-CA" sz="1200">
                        <a:solidFill>
                          <a:schemeClr val="accent6"/>
                        </a:solidFill>
                        <a:latin typeface="Trebuchet MS" panose="020B0603020202020204" pitchFamily="34" charset="0"/>
                        <a:ea typeface="Verdan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5993006"/>
                  </a:ext>
                </a:extLst>
              </a:tr>
              <a:tr h="257934">
                <a:tc>
                  <a:txBody>
                    <a:bodyPr/>
                    <a:lstStyle/>
                    <a:p>
                      <a:pPr>
                        <a:spcAft>
                          <a:spcPts val="0"/>
                        </a:spcAft>
                      </a:pPr>
                      <a:r>
                        <a:rPr kumimoji="0" lang="en-CA" sz="1200" b="1" i="0" u="none" strike="noStrike" kern="1200" cap="none" spc="0" normalizeH="0" baseline="0" noProof="0">
                          <a:ln>
                            <a:noFill/>
                          </a:ln>
                          <a:solidFill>
                            <a:schemeClr val="accent6"/>
                          </a:solidFill>
                          <a:effectLst/>
                          <a:uLnTx/>
                          <a:uFillTx/>
                          <a:latin typeface="Trebuchet MS" panose="020B0603020202020204" pitchFamily="34" charset="0"/>
                          <a:ea typeface="Verdana" panose="020B0604030504040204" pitchFamily="34" charset="0"/>
                          <a:cs typeface="Verdana" panose="020B0604030504040204" pitchFamily="34" charset="0"/>
                        </a:rPr>
                        <a:t>Laura </a:t>
                      </a:r>
                      <a:r>
                        <a:rPr kumimoji="0" lang="en-CA" sz="1200" b="1" i="0" u="none" strike="noStrike" kern="1200" cap="none" spc="0" normalizeH="0" baseline="0" noProof="0" err="1">
                          <a:ln>
                            <a:noFill/>
                          </a:ln>
                          <a:solidFill>
                            <a:schemeClr val="accent6"/>
                          </a:solidFill>
                          <a:effectLst/>
                          <a:uLnTx/>
                          <a:uFillTx/>
                          <a:latin typeface="Trebuchet MS" panose="020B0603020202020204" pitchFamily="34" charset="0"/>
                          <a:ea typeface="Verdana" panose="020B0604030504040204" pitchFamily="34" charset="0"/>
                          <a:cs typeface="Verdana" panose="020B0604030504040204" pitchFamily="34" charset="0"/>
                        </a:rPr>
                        <a:t>Sayavedra</a:t>
                      </a:r>
                      <a:r>
                        <a:rPr lang="en-CA" sz="1200" b="1">
                          <a:solidFill>
                            <a:schemeClr val="accent6"/>
                          </a:solidFill>
                          <a:latin typeface="Trebuchet MS" panose="020B0603020202020204" pitchFamily="34" charset="0"/>
                          <a:ea typeface="Verdana" panose="020B0604030504040204" pitchFamily="34" charset="0"/>
                          <a:cs typeface="Verdana" panose="020B0604030504040204" pitchFamily="34" charset="0"/>
                        </a:rPr>
                        <a:t> </a:t>
                      </a:r>
                      <a:endParaRPr lang="en-CA" sz="1200" b="1">
                        <a:solidFill>
                          <a:schemeClr val="accent6"/>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i="0" u="none" strike="noStrike" kern="1200" cap="none" spc="0" normalizeH="0" baseline="0" noProof="0">
                          <a:ln>
                            <a:noFill/>
                          </a:ln>
                          <a:solidFill>
                            <a:schemeClr val="accent6"/>
                          </a:solidFill>
                          <a:effectLst/>
                          <a:uLnTx/>
                          <a:uFillTx/>
                          <a:latin typeface="Trebuchet MS" panose="020B0603020202020204" pitchFamily="34" charset="0"/>
                          <a:ea typeface="Verdana" panose="020B0604030504040204" pitchFamily="34" charset="0"/>
                          <a:cs typeface="Verdana" panose="020B0604030504040204" pitchFamily="34" charset="0"/>
                        </a:rPr>
                        <a:t>Senior Vice President, Safety &amp; Reliability, Projects &amp; Chief Administrative Officer,</a:t>
                      </a:r>
                      <a:r>
                        <a:rPr lang="en-CA" sz="1200">
                          <a:solidFill>
                            <a:schemeClr val="accent6"/>
                          </a:solidFill>
                          <a:latin typeface="Trebuchet MS" panose="020B0603020202020204" pitchFamily="34" charset="0"/>
                          <a:ea typeface="Verdana" panose="020B0604030504040204" pitchFamily="34" charset="0"/>
                          <a:cs typeface="Verdana" panose="020B0604030504040204" pitchFamily="34" charset="0"/>
                        </a:rPr>
                        <a:t> </a:t>
                      </a:r>
                      <a:r>
                        <a:rPr kumimoji="0" lang="en-CA" sz="1200" i="0" u="none" strike="noStrike" kern="1200" cap="none" spc="0" normalizeH="0" baseline="0" noProof="0">
                          <a:ln>
                            <a:noFill/>
                          </a:ln>
                          <a:solidFill>
                            <a:schemeClr val="accent6"/>
                          </a:solidFill>
                          <a:effectLst/>
                          <a:uLnTx/>
                          <a:uFillTx/>
                          <a:latin typeface="Trebuchet MS" panose="020B0603020202020204" pitchFamily="34" charset="0"/>
                          <a:ea typeface="Verdana" panose="020B0604030504040204" pitchFamily="34" charset="0"/>
                          <a:cs typeface="Verdana" panose="020B0604030504040204" pitchFamily="34" charset="0"/>
                        </a:rPr>
                        <a:t>Enbridge</a:t>
                      </a:r>
                      <a:endParaRPr lang="en-CA" sz="1200" i="0" u="none" strike="noStrike" kern="1200" cap="none" spc="0" normalizeH="0" baseline="0" noProof="0">
                        <a:ln>
                          <a:noFill/>
                        </a:ln>
                        <a:solidFill>
                          <a:schemeClr val="accent6"/>
                        </a:solidFill>
                        <a:effectLst/>
                        <a:uLnTx/>
                        <a:uFillTx/>
                        <a:latin typeface="Trebuchet MS" panose="020B0603020202020204" pitchFamily="34" charset="0"/>
                        <a:ea typeface="Verdana" panose="020B0604030504040204" pitchFamily="34" charset="0"/>
                        <a:cs typeface="Verdan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1760156"/>
                  </a:ext>
                </a:extLst>
              </a:tr>
              <a:tr h="315177">
                <a:tc>
                  <a:txBody>
                    <a:bodyPr/>
                    <a:lstStyle/>
                    <a:p>
                      <a:pPr>
                        <a:spcAft>
                          <a:spcPts val="0"/>
                        </a:spcAft>
                      </a:pPr>
                      <a:r>
                        <a:rPr lang="en-US" sz="1200" b="1">
                          <a:solidFill>
                            <a:schemeClr val="accent6"/>
                          </a:solidFill>
                          <a:latin typeface="Trebuchet MS" panose="020B0603020202020204" pitchFamily="34" charset="0"/>
                        </a:rPr>
                        <a:t>Luke </a:t>
                      </a:r>
                      <a:r>
                        <a:rPr lang="en-US" sz="1200" b="1" err="1">
                          <a:solidFill>
                            <a:schemeClr val="accent6"/>
                          </a:solidFill>
                          <a:latin typeface="Trebuchet MS" panose="020B0603020202020204" pitchFamily="34" charset="0"/>
                        </a:rPr>
                        <a:t>Schauerte</a:t>
                      </a:r>
                      <a:endParaRPr lang="en-CA" sz="1200" b="1">
                        <a:solidFill>
                          <a:schemeClr val="accent6"/>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Aft>
                          <a:spcPts val="0"/>
                        </a:spcAft>
                      </a:pPr>
                      <a:r>
                        <a:rPr lang="en-US" sz="1200">
                          <a:solidFill>
                            <a:schemeClr val="accent6"/>
                          </a:solidFill>
                          <a:latin typeface="Trebuchet MS" panose="020B0603020202020204" pitchFamily="34" charset="0"/>
                        </a:rPr>
                        <a:t>CEO, Woodfibre LNG</a:t>
                      </a:r>
                      <a:endParaRPr lang="en-CA" sz="1200">
                        <a:solidFill>
                          <a:schemeClr val="accent6"/>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7851270"/>
                  </a:ext>
                </a:extLst>
              </a:tr>
              <a:tr h="299742">
                <a:tc>
                  <a:txBody>
                    <a:bodyPr/>
                    <a:lstStyle/>
                    <a:p>
                      <a:pPr marL="0" algn="l" defTabSz="914400" rtl="0" eaLnBrk="1" latinLnBrk="0" hangingPunct="1">
                        <a:spcAft>
                          <a:spcPts val="0"/>
                        </a:spcAft>
                      </a:pPr>
                      <a:r>
                        <a:rPr lang="en-CA" sz="1200" b="1" kern="1200">
                          <a:solidFill>
                            <a:schemeClr val="accent6"/>
                          </a:solidFill>
                          <a:latin typeface="Trebuchet MS" panose="020B0603020202020204" pitchFamily="34" charset="0"/>
                          <a:ea typeface="+mn-ea"/>
                          <a:cs typeface="+mn-cs"/>
                        </a:rPr>
                        <a:t>Richard Wong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spcAft>
                          <a:spcPts val="0"/>
                        </a:spcAft>
                      </a:pPr>
                      <a:r>
                        <a:rPr lang="en-US" sz="1200" kern="1200">
                          <a:solidFill>
                            <a:schemeClr val="accent6"/>
                          </a:solidFill>
                          <a:latin typeface="Trebuchet MS" panose="020B0603020202020204" pitchFamily="34" charset="0"/>
                          <a:ea typeface="+mn-ea"/>
                          <a:cs typeface="+mn-cs"/>
                        </a:rPr>
                        <a:t>Vice President, Regulatory &amp; Operations, CAPP</a:t>
                      </a:r>
                      <a:endParaRPr lang="en-CA" sz="1200" kern="1200">
                        <a:solidFill>
                          <a:schemeClr val="accent6"/>
                        </a:solidFill>
                        <a:latin typeface="Trebuchet MS" panose="020B0603020202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1478023"/>
                  </a:ext>
                </a:extLst>
              </a:tr>
            </a:tbl>
          </a:graphicData>
        </a:graphic>
      </p:graphicFrame>
      <p:cxnSp>
        <p:nvCxnSpPr>
          <p:cNvPr id="18" name="Straight Connector 17">
            <a:extLst>
              <a:ext uri="{FF2B5EF4-FFF2-40B4-BE49-F238E27FC236}">
                <a16:creationId xmlns:a16="http://schemas.microsoft.com/office/drawing/2014/main" id="{8A883622-8848-2562-7FC5-FEC6B853E05B}"/>
              </a:ext>
            </a:extLst>
          </p:cNvPr>
          <p:cNvCxnSpPr/>
          <p:nvPr/>
        </p:nvCxnSpPr>
        <p:spPr>
          <a:xfrm>
            <a:off x="6374906" y="1362278"/>
            <a:ext cx="0" cy="4365418"/>
          </a:xfrm>
          <a:prstGeom prst="line">
            <a:avLst/>
          </a:prstGeom>
          <a:ln>
            <a:solidFill>
              <a:srgbClr val="005D9C"/>
            </a:solidFill>
          </a:ln>
        </p:spPr>
        <p:style>
          <a:lnRef idx="2">
            <a:schemeClr val="accent1"/>
          </a:lnRef>
          <a:fillRef idx="0">
            <a:schemeClr val="accent1"/>
          </a:fillRef>
          <a:effectRef idx="1">
            <a:schemeClr val="accent1"/>
          </a:effectRef>
          <a:fontRef idx="minor">
            <a:schemeClr val="tx1"/>
          </a:fontRef>
        </p:style>
      </p:cxnSp>
      <p:grpSp>
        <p:nvGrpSpPr>
          <p:cNvPr id="7" name="Group 6">
            <a:extLst>
              <a:ext uri="{FF2B5EF4-FFF2-40B4-BE49-F238E27FC236}">
                <a16:creationId xmlns:a16="http://schemas.microsoft.com/office/drawing/2014/main" id="{FA0920D9-D42A-7B8C-3945-0088756ED0BA}"/>
              </a:ext>
            </a:extLst>
          </p:cNvPr>
          <p:cNvGrpSpPr/>
          <p:nvPr/>
        </p:nvGrpSpPr>
        <p:grpSpPr>
          <a:xfrm>
            <a:off x="0" y="-9189"/>
            <a:ext cx="12192000" cy="876300"/>
            <a:chOff x="959730" y="0"/>
            <a:chExt cx="3561470" cy="1028700"/>
          </a:xfrm>
          <a:solidFill>
            <a:srgbClr val="005D9C"/>
          </a:solidFill>
        </p:grpSpPr>
        <p:sp>
          <p:nvSpPr>
            <p:cNvPr id="19" name="Rectangle 18">
              <a:extLst>
                <a:ext uri="{FF2B5EF4-FFF2-40B4-BE49-F238E27FC236}">
                  <a16:creationId xmlns:a16="http://schemas.microsoft.com/office/drawing/2014/main" id="{DD80A60B-8F5F-EDA1-92D1-FD6D380E3FE1}"/>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14">
              <a:extLst>
                <a:ext uri="{FF2B5EF4-FFF2-40B4-BE49-F238E27FC236}">
                  <a16:creationId xmlns:a16="http://schemas.microsoft.com/office/drawing/2014/main" id="{23ADB7FD-322D-860A-8413-36FCFE91FCF4}"/>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850462D-640D-F53A-EBD3-398D27F9D9D6}"/>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TextBox 23">
            <a:extLst>
              <a:ext uri="{FF2B5EF4-FFF2-40B4-BE49-F238E27FC236}">
                <a16:creationId xmlns:a16="http://schemas.microsoft.com/office/drawing/2014/main" id="{744B0EE5-5821-047F-23A7-84BA58DB67A0}"/>
              </a:ext>
            </a:extLst>
          </p:cNvPr>
          <p:cNvSpPr txBox="1"/>
          <p:nvPr/>
        </p:nvSpPr>
        <p:spPr>
          <a:xfrm>
            <a:off x="555618" y="73651"/>
            <a:ext cx="10802414" cy="584775"/>
          </a:xfrm>
          <a:prstGeom prst="rect">
            <a:avLst/>
          </a:prstGeom>
          <a:noFill/>
        </p:spPr>
        <p:txBody>
          <a:bodyPr wrap="square">
            <a:spAutoFit/>
          </a:bodyPr>
          <a:lstStyle/>
          <a:p>
            <a:r>
              <a:rPr lang="en-US" sz="3200" b="1">
                <a:solidFill>
                  <a:schemeClr val="bg1"/>
                </a:solidFill>
                <a:latin typeface="Verdana" panose="020B0604030504040204" pitchFamily="34" charset="0"/>
                <a:ea typeface="Verdana" panose="020B0604030504040204" pitchFamily="34" charset="0"/>
                <a:cs typeface="+mj-cs"/>
              </a:rPr>
              <a:t>By Industry </a:t>
            </a:r>
            <a:r>
              <a:rPr lang="en-US" sz="3200" b="1">
                <a:solidFill>
                  <a:schemeClr val="accent2"/>
                </a:solidFill>
                <a:latin typeface="Verdana" panose="020B0604030504040204" pitchFamily="34" charset="0"/>
                <a:ea typeface="Verdana" panose="020B0604030504040204" pitchFamily="34" charset="0"/>
                <a:cs typeface="+mj-cs"/>
              </a:rPr>
              <a:t>For Industry   </a:t>
            </a:r>
            <a:endParaRPr lang="en-CA" sz="3200">
              <a:solidFill>
                <a:schemeClr val="accent2"/>
              </a:solidFill>
            </a:endParaRPr>
          </a:p>
        </p:txBody>
      </p:sp>
      <p:pic>
        <p:nvPicPr>
          <p:cNvPr id="4" name="Picture 3" descr="The image displays a collection of logos representing various energy and construction companies, including CleanHarbors, Suncor, and Weatherford.&#10;&#10;AI-generated content may be incorrect.">
            <a:extLst>
              <a:ext uri="{FF2B5EF4-FFF2-40B4-BE49-F238E27FC236}">
                <a16:creationId xmlns:a16="http://schemas.microsoft.com/office/drawing/2014/main" id="{4764F319-8697-EAAA-8844-8B2BBE4BFBE0}"/>
              </a:ext>
            </a:extLst>
          </p:cNvPr>
          <p:cNvPicPr>
            <a:picLocks noChangeAspect="1"/>
          </p:cNvPicPr>
          <p:nvPr/>
        </p:nvPicPr>
        <p:blipFill>
          <a:blip r:embed="rId3"/>
          <a:stretch>
            <a:fillRect/>
          </a:stretch>
        </p:blipFill>
        <p:spPr>
          <a:xfrm>
            <a:off x="6581692" y="2567983"/>
            <a:ext cx="5394833" cy="3279813"/>
          </a:xfrm>
          <a:prstGeom prst="rect">
            <a:avLst/>
          </a:prstGeom>
        </p:spPr>
      </p:pic>
    </p:spTree>
    <p:extLst>
      <p:ext uri="{BB962C8B-B14F-4D97-AF65-F5344CB8AC3E}">
        <p14:creationId xmlns:p14="http://schemas.microsoft.com/office/powerpoint/2010/main" val="3241502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910BF-BC9F-D3D9-733F-73D4D45FC249}"/>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202BB069-1791-6DE8-8B11-E142D364CE29}"/>
              </a:ext>
            </a:extLst>
          </p:cNvPr>
          <p:cNvGrpSpPr/>
          <p:nvPr/>
        </p:nvGrpSpPr>
        <p:grpSpPr>
          <a:xfrm>
            <a:off x="0" y="-9189"/>
            <a:ext cx="12192000" cy="876300"/>
            <a:chOff x="959730" y="0"/>
            <a:chExt cx="3561470" cy="1028700"/>
          </a:xfrm>
          <a:solidFill>
            <a:srgbClr val="005D9C"/>
          </a:solidFill>
        </p:grpSpPr>
        <p:sp>
          <p:nvSpPr>
            <p:cNvPr id="10" name="Rectangle 9">
              <a:extLst>
                <a:ext uri="{FF2B5EF4-FFF2-40B4-BE49-F238E27FC236}">
                  <a16:creationId xmlns:a16="http://schemas.microsoft.com/office/drawing/2014/main" id="{2C6777A1-CDA4-FB17-A9C6-59A5C08146FD}"/>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4">
              <a:extLst>
                <a:ext uri="{FF2B5EF4-FFF2-40B4-BE49-F238E27FC236}">
                  <a16:creationId xmlns:a16="http://schemas.microsoft.com/office/drawing/2014/main" id="{EF85B2E4-A1C6-E005-5FA2-D49209E43CA7}"/>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0235A16-080F-E218-1431-9AA374E990D6}"/>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2EE1D6B3-CF26-2DE2-8D23-F9DD4C2A2400}"/>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5</a:t>
            </a:fld>
            <a:r>
              <a:rPr lang="en-CA">
                <a:solidFill>
                  <a:srgbClr val="000000"/>
                </a:solidFill>
              </a:rPr>
              <a:t> </a:t>
            </a:r>
          </a:p>
        </p:txBody>
      </p:sp>
      <p:sp>
        <p:nvSpPr>
          <p:cNvPr id="7" name="TextBox 6">
            <a:extLst>
              <a:ext uri="{FF2B5EF4-FFF2-40B4-BE49-F238E27FC236}">
                <a16:creationId xmlns:a16="http://schemas.microsoft.com/office/drawing/2014/main" id="{51E4A1BF-2A2F-3060-12B8-934711CCA5B4}"/>
              </a:ext>
            </a:extLst>
          </p:cNvPr>
          <p:cNvSpPr txBox="1"/>
          <p:nvPr/>
        </p:nvSpPr>
        <p:spPr>
          <a:xfrm>
            <a:off x="695915" y="4968510"/>
            <a:ext cx="1966365" cy="876300"/>
          </a:xfrm>
          <a:prstGeom prst="rect">
            <a:avLst/>
          </a:prstGeom>
          <a:solidFill>
            <a:schemeClr val="bg1"/>
          </a:solidFill>
        </p:spPr>
        <p:txBody>
          <a:bodyPr wrap="square" rtlCol="0">
            <a:spAutoFit/>
          </a:bodyPr>
          <a:lstStyle/>
          <a:p>
            <a:endParaRPr lang="en-CA"/>
          </a:p>
        </p:txBody>
      </p:sp>
      <p:sp>
        <p:nvSpPr>
          <p:cNvPr id="5" name="TextBox 4">
            <a:extLst>
              <a:ext uri="{FF2B5EF4-FFF2-40B4-BE49-F238E27FC236}">
                <a16:creationId xmlns:a16="http://schemas.microsoft.com/office/drawing/2014/main" id="{81A150DF-BA46-D9BC-CDC9-FD6714C303C6}"/>
              </a:ext>
            </a:extLst>
          </p:cNvPr>
          <p:cNvSpPr txBox="1"/>
          <p:nvPr/>
        </p:nvSpPr>
        <p:spPr>
          <a:xfrm>
            <a:off x="681142" y="1145767"/>
            <a:ext cx="10829716" cy="4516621"/>
          </a:xfrm>
          <a:prstGeom prst="rect">
            <a:avLst/>
          </a:prstGeom>
          <a:noFill/>
        </p:spPr>
        <p:txBody>
          <a:bodyPr wrap="square">
            <a:spAutoFit/>
          </a:bodyPr>
          <a:lstStyle/>
          <a:p>
            <a:pPr>
              <a:spcAft>
                <a:spcPts val="300"/>
              </a:spcAft>
            </a:pPr>
            <a:r>
              <a:rPr lang="en-US" sz="2400" dirty="0">
                <a:solidFill>
                  <a:srgbClr val="005C9B"/>
                </a:solidFill>
                <a:latin typeface="Verdana" panose="020B0604030504040204" pitchFamily="34" charset="0"/>
                <a:ea typeface="Verdana" panose="020B0604030504040204" pitchFamily="34" charset="0"/>
              </a:rPr>
              <a:t>Purpose: </a:t>
            </a:r>
          </a:p>
          <a:p>
            <a:pPr>
              <a:spcAft>
                <a:spcPts val="300"/>
              </a:spcAft>
            </a:pPr>
            <a:r>
              <a:rPr lang="en-US" sz="2000" dirty="0">
                <a:solidFill>
                  <a:srgbClr val="000000"/>
                </a:solidFill>
                <a:latin typeface="Trebuchet MS" panose="020B0603020202020204" pitchFamily="34" charset="0"/>
              </a:rPr>
              <a:t>Establish a clear, consistent SIF definition to support improved incident classification and learning.</a:t>
            </a:r>
          </a:p>
          <a:p>
            <a:pPr indent="-342900">
              <a:spcAft>
                <a:spcPts val="300"/>
              </a:spcAft>
              <a:buFont typeface="Arial" panose="020B0604020202020204" pitchFamily="34" charset="0"/>
              <a:buChar char="•"/>
            </a:pPr>
            <a:r>
              <a:rPr lang="en-US" sz="2000" dirty="0">
                <a:solidFill>
                  <a:srgbClr val="000000"/>
                </a:solidFill>
                <a:latin typeface="Trebuchet MS" panose="020B0603020202020204" pitchFamily="34" charset="0"/>
              </a:rPr>
              <a:t>This is about re-prioritization—not doing more!</a:t>
            </a:r>
          </a:p>
          <a:p>
            <a:pPr indent="-342900">
              <a:spcAft>
                <a:spcPts val="300"/>
              </a:spcAft>
              <a:buFont typeface="Arial" panose="020B0604020202020204" pitchFamily="34" charset="0"/>
              <a:buChar char="•"/>
            </a:pPr>
            <a:r>
              <a:rPr lang="en-US" sz="2000" dirty="0">
                <a:solidFill>
                  <a:srgbClr val="000000"/>
                </a:solidFill>
                <a:latin typeface="Trebuchet MS" panose="020B0603020202020204" pitchFamily="34" charset="0"/>
              </a:rPr>
              <a:t>The first step in many to prevent SIF</a:t>
            </a:r>
          </a:p>
          <a:p>
            <a:pPr>
              <a:spcAft>
                <a:spcPts val="300"/>
              </a:spcAft>
            </a:pPr>
            <a:endParaRPr lang="en-US" dirty="0">
              <a:solidFill>
                <a:srgbClr val="000000"/>
              </a:solidFill>
            </a:endParaRPr>
          </a:p>
          <a:p>
            <a:pPr>
              <a:spcAft>
                <a:spcPts val="300"/>
              </a:spcAft>
            </a:pPr>
            <a:r>
              <a:rPr lang="en-US" sz="2400" dirty="0">
                <a:solidFill>
                  <a:srgbClr val="005C9B"/>
                </a:solidFill>
                <a:latin typeface="Verdana" panose="020B0604030504040204" pitchFamily="34" charset="0"/>
                <a:ea typeface="Verdana" panose="020B0604030504040204" pitchFamily="34" charset="0"/>
              </a:rPr>
              <a:t>ESC Activities to Date:</a:t>
            </a:r>
            <a:r>
              <a:rPr lang="en-US" sz="2400" dirty="0">
                <a:solidFill>
                  <a:srgbClr val="000000"/>
                </a:solidFill>
              </a:rPr>
              <a:t> </a:t>
            </a:r>
          </a:p>
          <a:p>
            <a:pPr>
              <a:spcAft>
                <a:spcPts val="300"/>
              </a:spcAft>
            </a:pPr>
            <a:r>
              <a:rPr lang="en-US" sz="2000" dirty="0">
                <a:solidFill>
                  <a:srgbClr val="000000"/>
                </a:solidFill>
                <a:latin typeface="Trebuchet MS" panose="020B0603020202020204" pitchFamily="34" charset="0"/>
              </a:rPr>
              <a:t>Convened a multi‑stakeholder SIF Task Group (49) </a:t>
            </a:r>
          </a:p>
          <a:p>
            <a:pPr indent="-342900">
              <a:spcAft>
                <a:spcPts val="300"/>
              </a:spcAft>
              <a:buFont typeface="Arial" panose="020B0604020202020204" pitchFamily="34" charset="0"/>
              <a:buChar char="•"/>
            </a:pPr>
            <a:r>
              <a:rPr lang="en-US" sz="2000" dirty="0">
                <a:solidFill>
                  <a:srgbClr val="000000"/>
                </a:solidFill>
                <a:latin typeface="Trebuchet MS" panose="020B0603020202020204" pitchFamily="34" charset="0"/>
              </a:rPr>
              <a:t>Held 8 meetings between March 11 and April 15</a:t>
            </a:r>
          </a:p>
          <a:p>
            <a:pPr indent="-342900">
              <a:spcAft>
                <a:spcPts val="300"/>
              </a:spcAft>
              <a:buFont typeface="Arial" panose="020B0604020202020204" pitchFamily="34" charset="0"/>
              <a:buChar char="•"/>
            </a:pPr>
            <a:r>
              <a:rPr lang="en-US" sz="2000" dirty="0">
                <a:solidFill>
                  <a:srgbClr val="000000"/>
                </a:solidFill>
                <a:latin typeface="Trebuchet MS" panose="020B0603020202020204" pitchFamily="34" charset="0"/>
              </a:rPr>
              <a:t>Reviewed existing incident classification frameworks and leading practices</a:t>
            </a:r>
          </a:p>
          <a:p>
            <a:pPr indent="-342900">
              <a:spcAft>
                <a:spcPts val="300"/>
              </a:spcAft>
              <a:buFont typeface="Arial" panose="020B0604020202020204" pitchFamily="34" charset="0"/>
              <a:buChar char="•"/>
            </a:pPr>
            <a:r>
              <a:rPr lang="en-US" sz="2000" dirty="0">
                <a:solidFill>
                  <a:srgbClr val="000000"/>
                </a:solidFill>
                <a:latin typeface="Trebuchet MS" panose="020B0603020202020204" pitchFamily="34" charset="0"/>
              </a:rPr>
              <a:t>Group alignment on two models: Edison Electric and IOGP</a:t>
            </a:r>
          </a:p>
          <a:p>
            <a:pPr indent="-342900">
              <a:spcAft>
                <a:spcPts val="300"/>
              </a:spcAft>
              <a:buFont typeface="Arial" panose="020B0604020202020204" pitchFamily="34" charset="0"/>
              <a:buChar char="•"/>
            </a:pPr>
            <a:r>
              <a:rPr lang="en-US" sz="2000" dirty="0">
                <a:solidFill>
                  <a:srgbClr val="000000"/>
                </a:solidFill>
                <a:latin typeface="Trebuchet MS" panose="020B0603020202020204" pitchFamily="34" charset="0"/>
              </a:rPr>
              <a:t>Both are different in approach and have strengths and weaknesses</a:t>
            </a:r>
          </a:p>
          <a:p>
            <a:endParaRPr lang="en-US" sz="1400" dirty="0">
              <a:solidFill>
                <a:srgbClr val="000000"/>
              </a:solidFill>
            </a:endParaRPr>
          </a:p>
        </p:txBody>
      </p:sp>
      <p:pic>
        <p:nvPicPr>
          <p:cNvPr id="6" name="Picture 5">
            <a:extLst>
              <a:ext uri="{FF2B5EF4-FFF2-40B4-BE49-F238E27FC236}">
                <a16:creationId xmlns:a16="http://schemas.microsoft.com/office/drawing/2014/main" id="{F17D48E1-ED7F-2451-353B-06FBD3E7A8D8}"/>
              </a:ext>
            </a:extLst>
          </p:cNvPr>
          <p:cNvPicPr>
            <a:picLocks noChangeAspect="1"/>
          </p:cNvPicPr>
          <p:nvPr/>
        </p:nvPicPr>
        <p:blipFill>
          <a:blip r:embed="rId3"/>
          <a:stretch>
            <a:fillRect/>
          </a:stretch>
        </p:blipFill>
        <p:spPr>
          <a:xfrm>
            <a:off x="3714956" y="5437915"/>
            <a:ext cx="1306230" cy="1188816"/>
          </a:xfrm>
          <a:prstGeom prst="rect">
            <a:avLst/>
          </a:prstGeom>
        </p:spPr>
      </p:pic>
      <p:pic>
        <p:nvPicPr>
          <p:cNvPr id="8" name="Picture 2" descr="IOGP - The International Association of Oil &amp; Gas Producers ...">
            <a:extLst>
              <a:ext uri="{FF2B5EF4-FFF2-40B4-BE49-F238E27FC236}">
                <a16:creationId xmlns:a16="http://schemas.microsoft.com/office/drawing/2014/main" id="{29948115-81F0-5E84-C950-98D4ACC172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08334" y="5342299"/>
            <a:ext cx="2389693" cy="138004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6032855-382E-479A-D632-073EF7B01E49}"/>
              </a:ext>
            </a:extLst>
          </p:cNvPr>
          <p:cNvSpPr txBox="1"/>
          <p:nvPr/>
        </p:nvSpPr>
        <p:spPr>
          <a:xfrm>
            <a:off x="555618" y="73651"/>
            <a:ext cx="10802414" cy="584775"/>
          </a:xfrm>
          <a:prstGeom prst="rect">
            <a:avLst/>
          </a:prstGeom>
          <a:noFill/>
        </p:spPr>
        <p:txBody>
          <a:bodyPr wrap="square">
            <a:spAutoFit/>
          </a:bodyPr>
          <a:lstStyle/>
          <a:p>
            <a:r>
              <a:rPr lang="en-US" sz="3200" b="1">
                <a:solidFill>
                  <a:schemeClr val="bg1"/>
                </a:solidFill>
                <a:latin typeface="Verdana" panose="020B0604030504040204" pitchFamily="34" charset="0"/>
                <a:ea typeface="Verdana" panose="020B0604030504040204" pitchFamily="34" charset="0"/>
                <a:cs typeface="+mj-cs"/>
              </a:rPr>
              <a:t>By Industry </a:t>
            </a:r>
            <a:r>
              <a:rPr lang="en-US" sz="3200" b="1">
                <a:solidFill>
                  <a:schemeClr val="accent2"/>
                </a:solidFill>
                <a:latin typeface="Verdana" panose="020B0604030504040204" pitchFamily="34" charset="0"/>
                <a:ea typeface="Verdana" panose="020B0604030504040204" pitchFamily="34" charset="0"/>
                <a:cs typeface="+mj-cs"/>
              </a:rPr>
              <a:t>For Industry   </a:t>
            </a:r>
            <a:endParaRPr lang="en-CA" sz="3200">
              <a:solidFill>
                <a:schemeClr val="accent2"/>
              </a:solidFill>
            </a:endParaRPr>
          </a:p>
        </p:txBody>
      </p:sp>
    </p:spTree>
    <p:extLst>
      <p:ext uri="{BB962C8B-B14F-4D97-AF65-F5344CB8AC3E}">
        <p14:creationId xmlns:p14="http://schemas.microsoft.com/office/powerpoint/2010/main" val="3263830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7BBE0-DE89-8FFE-A637-8C14D666B0A0}"/>
            </a:ext>
          </a:extLst>
        </p:cNvPr>
        <p:cNvGrpSpPr/>
        <p:nvPr/>
      </p:nvGrpSpPr>
      <p:grpSpPr>
        <a:xfrm>
          <a:off x="0" y="0"/>
          <a:ext cx="0" cy="0"/>
          <a:chOff x="0" y="0"/>
          <a:chExt cx="0" cy="0"/>
        </a:xfrm>
      </p:grpSpPr>
      <p:sp>
        <p:nvSpPr>
          <p:cNvPr id="2" name="Rectangle: Top Corners Rounded 1">
            <a:extLst>
              <a:ext uri="{FF2B5EF4-FFF2-40B4-BE49-F238E27FC236}">
                <a16:creationId xmlns:a16="http://schemas.microsoft.com/office/drawing/2014/main" id="{2A6EF190-835E-EFD9-E8D5-19091A928B2E}"/>
              </a:ext>
            </a:extLst>
          </p:cNvPr>
          <p:cNvSpPr/>
          <p:nvPr/>
        </p:nvSpPr>
        <p:spPr>
          <a:xfrm rot="10800000">
            <a:off x="6263152" y="5628807"/>
            <a:ext cx="5523474" cy="476250"/>
          </a:xfrm>
          <a:prstGeom prst="round2SameRect">
            <a:avLst/>
          </a:prstGeom>
          <a:solidFill>
            <a:srgbClr val="FFB81C"/>
          </a:solidFill>
          <a:ln>
            <a:solidFill>
              <a:srgbClr val="FFB81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TextBox 5">
            <a:extLst>
              <a:ext uri="{FF2B5EF4-FFF2-40B4-BE49-F238E27FC236}">
                <a16:creationId xmlns:a16="http://schemas.microsoft.com/office/drawing/2014/main" id="{77E392BC-1F1A-C365-98EC-6A018C6F248E}"/>
              </a:ext>
            </a:extLst>
          </p:cNvPr>
          <p:cNvSpPr txBox="1"/>
          <p:nvPr/>
        </p:nvSpPr>
        <p:spPr>
          <a:xfrm>
            <a:off x="5943243" y="5715031"/>
            <a:ext cx="6400800" cy="307777"/>
          </a:xfrm>
          <a:prstGeom prst="rect">
            <a:avLst/>
          </a:prstGeom>
          <a:noFill/>
        </p:spPr>
        <p:txBody>
          <a:bodyPr wrap="square" rtlCol="0">
            <a:spAutoFit/>
          </a:bodyPr>
          <a:lstStyle/>
          <a:p>
            <a:pPr algn="ctr"/>
            <a:r>
              <a:rPr lang="en-US" sz="1400">
                <a:solidFill>
                  <a:prstClr val="black"/>
                </a:solidFill>
                <a:latin typeface="Trebuchet MS" panose="020B0603020202020204" pitchFamily="34" charset="0"/>
              </a:rPr>
              <a:t>Focus on long-term outcomes with high medical certainty.</a:t>
            </a:r>
            <a:endParaRPr lang="en-CA" sz="1400"/>
          </a:p>
        </p:txBody>
      </p:sp>
      <p:sp>
        <p:nvSpPr>
          <p:cNvPr id="18" name="Rectangle: Top Corners Rounded 17">
            <a:extLst>
              <a:ext uri="{FF2B5EF4-FFF2-40B4-BE49-F238E27FC236}">
                <a16:creationId xmlns:a16="http://schemas.microsoft.com/office/drawing/2014/main" id="{DF47A582-F8E5-0781-6188-97A22A19AD60}"/>
              </a:ext>
            </a:extLst>
          </p:cNvPr>
          <p:cNvSpPr/>
          <p:nvPr/>
        </p:nvSpPr>
        <p:spPr>
          <a:xfrm rot="10800000">
            <a:off x="419771" y="5628806"/>
            <a:ext cx="5523472" cy="476250"/>
          </a:xfrm>
          <a:prstGeom prst="round2SameRect">
            <a:avLst/>
          </a:prstGeom>
          <a:solidFill>
            <a:srgbClr val="005D9C"/>
          </a:solidFill>
          <a:ln>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a:extLst>
              <a:ext uri="{FF2B5EF4-FFF2-40B4-BE49-F238E27FC236}">
                <a16:creationId xmlns:a16="http://schemas.microsoft.com/office/drawing/2014/main" id="{ABDAFD5B-DB9D-0B60-A2A3-876259B12C67}"/>
              </a:ext>
            </a:extLst>
          </p:cNvPr>
          <p:cNvSpPr txBox="1"/>
          <p:nvPr/>
        </p:nvSpPr>
        <p:spPr>
          <a:xfrm>
            <a:off x="963379" y="5715030"/>
            <a:ext cx="4343615" cy="307777"/>
          </a:xfrm>
          <a:prstGeom prst="rect">
            <a:avLst/>
          </a:prstGeom>
          <a:noFill/>
        </p:spPr>
        <p:txBody>
          <a:bodyPr wrap="square" rtlCol="0">
            <a:spAutoFit/>
          </a:bodyPr>
          <a:lstStyle/>
          <a:p>
            <a:r>
              <a:rPr lang="en-US" sz="1400">
                <a:solidFill>
                  <a:schemeClr val="bg1"/>
                </a:solidFill>
                <a:latin typeface="Trebuchet MS" panose="020B0603020202020204" pitchFamily="34" charset="0"/>
              </a:rPr>
              <a:t>Focus on early detection to drive immediate action.</a:t>
            </a:r>
          </a:p>
        </p:txBody>
      </p:sp>
      <p:graphicFrame>
        <p:nvGraphicFramePr>
          <p:cNvPr id="4" name="Table 3">
            <a:extLst>
              <a:ext uri="{FF2B5EF4-FFF2-40B4-BE49-F238E27FC236}">
                <a16:creationId xmlns:a16="http://schemas.microsoft.com/office/drawing/2014/main" id="{8E0D9F31-5851-B478-0FCD-BD00721FC1B5}"/>
              </a:ext>
            </a:extLst>
          </p:cNvPr>
          <p:cNvGraphicFramePr>
            <a:graphicFrameLocks noGrp="1"/>
          </p:cNvGraphicFramePr>
          <p:nvPr/>
        </p:nvGraphicFramePr>
        <p:xfrm>
          <a:off x="413414" y="2117966"/>
          <a:ext cx="11388479" cy="3512864"/>
        </p:xfrm>
        <a:graphic>
          <a:graphicData uri="http://schemas.openxmlformats.org/drawingml/2006/table">
            <a:tbl>
              <a:tblPr firstRow="1" bandRow="1">
                <a:tableStyleId>{C4B1156A-380E-4F78-BDF5-A606A8083BF9}</a:tableStyleId>
              </a:tblPr>
              <a:tblGrid>
                <a:gridCol w="1581070">
                  <a:extLst>
                    <a:ext uri="{9D8B030D-6E8A-4147-A177-3AD203B41FA5}">
                      <a16:colId xmlns:a16="http://schemas.microsoft.com/office/drawing/2014/main" val="4258459101"/>
                    </a:ext>
                  </a:extLst>
                </a:gridCol>
                <a:gridCol w="3956061">
                  <a:extLst>
                    <a:ext uri="{9D8B030D-6E8A-4147-A177-3AD203B41FA5}">
                      <a16:colId xmlns:a16="http://schemas.microsoft.com/office/drawing/2014/main" val="2219915352"/>
                    </a:ext>
                  </a:extLst>
                </a:gridCol>
                <a:gridCol w="314002">
                  <a:extLst>
                    <a:ext uri="{9D8B030D-6E8A-4147-A177-3AD203B41FA5}">
                      <a16:colId xmlns:a16="http://schemas.microsoft.com/office/drawing/2014/main" val="1841116364"/>
                    </a:ext>
                  </a:extLst>
                </a:gridCol>
                <a:gridCol w="1648047">
                  <a:extLst>
                    <a:ext uri="{9D8B030D-6E8A-4147-A177-3AD203B41FA5}">
                      <a16:colId xmlns:a16="http://schemas.microsoft.com/office/drawing/2014/main" val="2371756846"/>
                    </a:ext>
                  </a:extLst>
                </a:gridCol>
                <a:gridCol w="3889299">
                  <a:extLst>
                    <a:ext uri="{9D8B030D-6E8A-4147-A177-3AD203B41FA5}">
                      <a16:colId xmlns:a16="http://schemas.microsoft.com/office/drawing/2014/main" val="2885588803"/>
                    </a:ext>
                  </a:extLst>
                </a:gridCol>
              </a:tblGrid>
              <a:tr h="878216">
                <a:tc>
                  <a:txBody>
                    <a:bodyPr/>
                    <a:lstStyle/>
                    <a:p>
                      <a:endParaRPr lang="en-US" sz="1000" b="0">
                        <a:latin typeface="Trebuchet MS" panose="020B0603020202020204" pitchFamily="34" charset="0"/>
                      </a:endParaRPr>
                    </a:p>
                  </a:txBody>
                  <a:tcPr anchor="b">
                    <a:lnL w="12700"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2F8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THRESHOLD EFFECT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Higher injury threshold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Life-threatening / life-altering detected soon after incident (typically within 24–72 hours) </a:t>
                      </a:r>
                    </a:p>
                  </a:txBody>
                  <a:tcPr anchor="ctr">
                    <a:lnL w="3175" cap="flat" cmpd="sng" algn="ctr">
                      <a:solidFill>
                        <a:schemeClr val="bg1"/>
                      </a:solidFill>
                      <a:prstDash val="solid"/>
                      <a:round/>
                      <a:headEnd type="none" w="med" len="med"/>
                      <a:tailEnd type="none" w="med" len="med"/>
                    </a:lnL>
                    <a:lnR w="76200" cap="flat" cmpd="sng" algn="ctr">
                      <a:noFill/>
                      <a:prstDash val="solid"/>
                      <a:round/>
                      <a:headEnd type="none" w="med" len="med"/>
                      <a:tailEnd type="none" w="med" len="med"/>
                    </a:lnR>
                    <a:lnT w="3175"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2F8FC"/>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3175" cap="flat" cmpd="sng" algn="ctr">
                      <a:solidFill>
                        <a:schemeClr val="bg1"/>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a:p>
                  </a:txBody>
                  <a:tcPr anchor="ctr">
                    <a:lnL w="76200" cap="flat" cmpd="sng" algn="ctr">
                      <a:no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F9E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LAGGING OUTCOME EFFECT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Lower injury threshold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Outcome (permanent impairment) determined up to 180 days</a:t>
                      </a:r>
                      <a:br>
                        <a:rPr kumimoji="0" lang="en-CA" sz="1800" b="1" i="0" u="none" strike="noStrike" kern="1200" cap="none" spc="0" normalizeH="0" baseline="0" noProof="0">
                          <a:ln>
                            <a:noFill/>
                          </a:ln>
                          <a:solidFill>
                            <a:prstClr val="black"/>
                          </a:solidFill>
                          <a:effectLst/>
                          <a:uLnTx/>
                          <a:uFillTx/>
                          <a:latin typeface="+mn-lt"/>
                          <a:ea typeface="+mn-ea"/>
                          <a:cs typeface="+mn-cs"/>
                        </a:rPr>
                      </a:br>
                      <a:endPar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endParaRPr>
                    </a:p>
                  </a:txBody>
                  <a:tcPr anchor="ctr">
                    <a:lnL w="31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F9EA"/>
                    </a:solidFill>
                  </a:tcPr>
                </a:tc>
                <a:extLst>
                  <a:ext uri="{0D108BD9-81ED-4DB2-BD59-A6C34878D82A}">
                    <a16:rowId xmlns:a16="http://schemas.microsoft.com/office/drawing/2014/main" val="4248140583"/>
                  </a:ext>
                </a:extLst>
              </a:tr>
              <a:tr h="878216">
                <a:tc>
                  <a:txBody>
                    <a:bodyPr/>
                    <a:lstStyle/>
                    <a:p>
                      <a:endParaRPr lang="en-US" sz="1000">
                        <a:latin typeface="Trebuchet MS" panose="020B0603020202020204" pitchFamily="34" charset="0"/>
                      </a:endParaRPr>
                    </a:p>
                  </a:txBody>
                  <a:tcPr anchor="b">
                    <a:lnL w="12700"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DCEEF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DATA VOLUME</a:t>
                      </a:r>
                    </a:p>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000" b="0" i="0" u="none" strike="noStrike" kern="1200" cap="none" spc="0" normalizeH="0" baseline="0" noProof="0">
                          <a:ln>
                            <a:noFill/>
                          </a:ln>
                          <a:solidFill>
                            <a:prstClr val="black"/>
                          </a:solidFill>
                          <a:effectLst/>
                          <a:uLnTx/>
                          <a:uFillTx/>
                          <a:latin typeface="Trebuchet MS"/>
                          <a:ea typeface="+mn-ea"/>
                          <a:cs typeface="+mn-cs"/>
                        </a:rPr>
                        <a:t>Larger actuals dataset</a:t>
                      </a:r>
                      <a:r>
                        <a:rPr kumimoji="0" lang="en-US" sz="1000" b="0" i="0" u="none" strike="noStrike" kern="1200" cap="none" spc="0" normalizeH="0" baseline="0" noProof="0">
                          <a:ln>
                            <a:noFill/>
                          </a:ln>
                          <a:solidFill>
                            <a:prstClr val="black"/>
                          </a:solidFill>
                          <a:effectLst/>
                          <a:uLnTx/>
                          <a:uFillTx/>
                          <a:latin typeface="Trebuchet MS"/>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Better trend visibility and statistical power</a:t>
                      </a:r>
                    </a:p>
                  </a:txBody>
                  <a:tcPr anchor="ctr">
                    <a:lnL w="3175" cap="flat" cmpd="sng" algn="ctr">
                      <a:solidFill>
                        <a:schemeClr val="bg1"/>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DCEEF9"/>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endParaRPr>
                    </a:p>
                  </a:txBody>
                  <a:tcPr anchor="ctr">
                    <a:lnL w="76200" cap="flat" cmpd="sng" algn="ctr">
                      <a:noFill/>
                      <a:prstDash val="solid"/>
                      <a:round/>
                      <a:headEnd type="none" w="med" len="med"/>
                      <a:tailEnd type="none" w="med" len="med"/>
                    </a:lnL>
                    <a:lnR w="31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F4D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DATA VOLUME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Smaller actuals dataset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More statistical noise</a:t>
                      </a:r>
                    </a:p>
                  </a:txBody>
                  <a:tcPr anchor="ctr">
                    <a:lnL w="31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F4D6"/>
                    </a:solidFill>
                  </a:tcPr>
                </a:tc>
                <a:extLst>
                  <a:ext uri="{0D108BD9-81ED-4DB2-BD59-A6C34878D82A}">
                    <a16:rowId xmlns:a16="http://schemas.microsoft.com/office/drawing/2014/main" val="4090396290"/>
                  </a:ext>
                </a:extLst>
              </a:tr>
              <a:tr h="878216">
                <a:tc>
                  <a:txBody>
                    <a:bodyPr/>
                    <a:lstStyle/>
                    <a:p>
                      <a:endParaRPr lang="en-US" sz="1000">
                        <a:latin typeface="Trebuchet MS" panose="020B0603020202020204" pitchFamily="34" charset="0"/>
                      </a:endParaRPr>
                    </a:p>
                  </a:txBody>
                  <a:tcPr anchor="b">
                    <a:lnL w="12700"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2F8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CRITERIA EFFICIENCY/THOROUGHNESS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15 criteria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cap="none" spc="0" normalizeH="0" baseline="0" noProof="0">
                          <a:ln>
                            <a:noFill/>
                          </a:ln>
                          <a:solidFill>
                            <a:prstClr val="black"/>
                          </a:solidFill>
                          <a:effectLst/>
                          <a:uLnTx/>
                          <a:uFillTx/>
                          <a:latin typeface="Trebuchet MS"/>
                          <a:ea typeface="+mn-ea"/>
                          <a:cs typeface="+mn-cs"/>
                        </a:rPr>
                        <a:t>Efficient</a:t>
                      </a:r>
                      <a:r>
                        <a:rPr kumimoji="0" lang="en-US" sz="1000" b="0" i="0" u="none" strike="noStrike" kern="1200" cap="none" spc="0" normalizeH="0" baseline="0" noProof="0">
                          <a:ln>
                            <a:noFill/>
                          </a:ln>
                          <a:solidFill>
                            <a:prstClr val="black"/>
                          </a:solidFill>
                          <a:effectLst/>
                          <a:uLnTx/>
                          <a:uFillTx/>
                          <a:latin typeface="Trebuchet MS"/>
                          <a:ea typeface="+mn-ea"/>
                          <a:cs typeface="+mn-cs"/>
                        </a:rPr>
                        <a:t> framework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Focused on what drives early detection and action</a:t>
                      </a:r>
                    </a:p>
                  </a:txBody>
                  <a:tcPr anchor="ctr">
                    <a:lnL w="3175" cap="flat" cmpd="sng" algn="ctr">
                      <a:solidFill>
                        <a:schemeClr val="bg1"/>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2F8FC"/>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a:p>
                  </a:txBody>
                  <a:tcPr anchor="ctr">
                    <a:lnL w="76200" cap="flat" cmpd="sng" algn="ctr">
                      <a:noFill/>
                      <a:prstDash val="solid"/>
                      <a:round/>
                      <a:headEnd type="none" w="med" len="med"/>
                      <a:tailEnd type="none" w="med" len="med"/>
                    </a:lnL>
                    <a:lnR w="31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F9E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CRITERIA EFFICIENCY/THOROUGHNESS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24 criteria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More detailed and granular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Focused on capturing all relevant permanent impairments</a:t>
                      </a:r>
                      <a:endParaRPr kumimoji="0" lang="en-CA" sz="1800" b="0" i="0" u="none" strike="noStrike" kern="1200" cap="none" spc="0" normalizeH="0" baseline="0" noProof="0">
                        <a:ln>
                          <a:noFill/>
                        </a:ln>
                        <a:solidFill>
                          <a:prstClr val="black"/>
                        </a:solidFill>
                        <a:effectLst/>
                        <a:uLnTx/>
                        <a:uFillTx/>
                        <a:latin typeface="+mn-lt"/>
                        <a:ea typeface="+mn-ea"/>
                        <a:cs typeface="+mn-cs"/>
                      </a:endParaRPr>
                    </a:p>
                  </a:txBody>
                  <a:tcPr anchor="ctr">
                    <a:lnL w="31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F9EA"/>
                    </a:solidFill>
                  </a:tcPr>
                </a:tc>
                <a:extLst>
                  <a:ext uri="{0D108BD9-81ED-4DB2-BD59-A6C34878D82A}">
                    <a16:rowId xmlns:a16="http://schemas.microsoft.com/office/drawing/2014/main" val="2386088411"/>
                  </a:ext>
                </a:extLst>
              </a:tr>
              <a:tr h="878216">
                <a:tc>
                  <a:txBody>
                    <a:bodyPr/>
                    <a:lstStyle/>
                    <a:p>
                      <a:endParaRPr lang="en-US" sz="1000">
                        <a:latin typeface="Trebuchet MS" panose="020B0603020202020204" pitchFamily="34" charset="0"/>
                      </a:endParaRPr>
                    </a:p>
                  </a:txBody>
                  <a:tcPr anchor="b">
                    <a:lnL w="12700"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DCEEF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LEARNING IMPACT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More events, faster feedback loop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Enables quicker action to prevent recurrence</a:t>
                      </a:r>
                    </a:p>
                  </a:txBody>
                  <a:tcPr anchor="ctr">
                    <a:lnL w="3175" cap="flat" cmpd="sng" algn="ctr">
                      <a:solidFill>
                        <a:schemeClr val="bg1"/>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DCEEF9"/>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a:p>
                  </a:txBody>
                  <a:tcPr anchor="ctr">
                    <a:lnL w="76200" cap="flat" cmpd="sng" algn="ctr">
                      <a:noFill/>
                      <a:prstDash val="solid"/>
                      <a:round/>
                      <a:headEnd type="none" w="med" len="med"/>
                      <a:tailEnd type="none" w="med" len="med"/>
                    </a:lnL>
                    <a:lnR w="31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FFF4D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LEARNING IMPACT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Fewer events and delayed confirmation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a:ea typeface="+mn-ea"/>
                          <a:cs typeface="+mn-cs"/>
                        </a:rPr>
                        <a:t>Lessons emerge later but with higher medical certainty</a:t>
                      </a:r>
                      <a:endParaRPr kumimoji="0" lang="en-CA" sz="1800" b="0" i="0" u="none" strike="noStrike" kern="1200" cap="none" spc="0" normalizeH="0" baseline="0" noProof="0">
                        <a:ln>
                          <a:noFill/>
                        </a:ln>
                        <a:solidFill>
                          <a:prstClr val="black"/>
                        </a:solidFill>
                        <a:effectLst/>
                        <a:uLnTx/>
                        <a:uFillTx/>
                        <a:latin typeface="Trebuchet MS"/>
                        <a:ea typeface="+mn-ea"/>
                        <a:cs typeface="+mn-cs"/>
                      </a:endParaRPr>
                    </a:p>
                  </a:txBody>
                  <a:tcPr anchor="ctr">
                    <a:lnL w="31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FFF4D6"/>
                    </a:solidFill>
                  </a:tcPr>
                </a:tc>
                <a:extLst>
                  <a:ext uri="{0D108BD9-81ED-4DB2-BD59-A6C34878D82A}">
                    <a16:rowId xmlns:a16="http://schemas.microsoft.com/office/drawing/2014/main" val="1453857730"/>
                  </a:ext>
                </a:extLst>
              </a:tr>
            </a:tbl>
          </a:graphicData>
        </a:graphic>
      </p:graphicFrame>
      <p:sp>
        <p:nvSpPr>
          <p:cNvPr id="38" name="Rectangle: Top Corners Rounded 37">
            <a:extLst>
              <a:ext uri="{FF2B5EF4-FFF2-40B4-BE49-F238E27FC236}">
                <a16:creationId xmlns:a16="http://schemas.microsoft.com/office/drawing/2014/main" id="{1B2EF40B-3795-B1E8-CD34-E8386AF57B96}"/>
              </a:ext>
            </a:extLst>
          </p:cNvPr>
          <p:cNvSpPr/>
          <p:nvPr/>
        </p:nvSpPr>
        <p:spPr>
          <a:xfrm>
            <a:off x="406929" y="1376213"/>
            <a:ext cx="5536314" cy="725174"/>
          </a:xfrm>
          <a:prstGeom prst="round2SameRect">
            <a:avLst/>
          </a:prstGeom>
          <a:solidFill>
            <a:srgbClr val="005D9C"/>
          </a:solidFill>
          <a:ln>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9" name="Rectangle: Top Corners Rounded 38">
            <a:extLst>
              <a:ext uri="{FF2B5EF4-FFF2-40B4-BE49-F238E27FC236}">
                <a16:creationId xmlns:a16="http://schemas.microsoft.com/office/drawing/2014/main" id="{13CC15A6-680C-F917-D193-733A5EB79D51}"/>
              </a:ext>
            </a:extLst>
          </p:cNvPr>
          <p:cNvSpPr/>
          <p:nvPr/>
        </p:nvSpPr>
        <p:spPr>
          <a:xfrm>
            <a:off x="6278422" y="1376213"/>
            <a:ext cx="5542925" cy="725173"/>
          </a:xfrm>
          <a:prstGeom prst="round2SameRect">
            <a:avLst/>
          </a:prstGeom>
          <a:solidFill>
            <a:srgbClr val="FFB81C"/>
          </a:solidFill>
          <a:ln>
            <a:solidFill>
              <a:srgbClr val="FFB81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0" name="TextBox 39">
            <a:extLst>
              <a:ext uri="{FF2B5EF4-FFF2-40B4-BE49-F238E27FC236}">
                <a16:creationId xmlns:a16="http://schemas.microsoft.com/office/drawing/2014/main" id="{17B7DA7F-14EA-64AC-A8D3-E4C8D84443B2}"/>
              </a:ext>
            </a:extLst>
          </p:cNvPr>
          <p:cNvSpPr txBox="1"/>
          <p:nvPr/>
        </p:nvSpPr>
        <p:spPr>
          <a:xfrm>
            <a:off x="769239" y="1431577"/>
            <a:ext cx="4943702" cy="584775"/>
          </a:xfrm>
          <a:prstGeom prst="rect">
            <a:avLst/>
          </a:prstGeom>
          <a:noFill/>
        </p:spPr>
        <p:txBody>
          <a:bodyPr wrap="square" rtlCol="0">
            <a:spAutoFit/>
          </a:bodyPr>
          <a:lstStyle/>
          <a:p>
            <a:pPr algn="ctr"/>
            <a:r>
              <a:rPr lang="en-US" sz="1600" dirty="0">
                <a:solidFill>
                  <a:schemeClr val="bg1"/>
                </a:solidFill>
                <a:latin typeface="Verdana" panose="020B0604030504040204" pitchFamily="34" charset="0"/>
                <a:ea typeface="Verdana" panose="020B0604030504040204" pitchFamily="34" charset="0"/>
              </a:rPr>
              <a:t>Detects seriousness closer to the incident</a:t>
            </a:r>
          </a:p>
          <a:p>
            <a:pPr algn="ctr"/>
            <a:r>
              <a:rPr lang="en-US" sz="1600" dirty="0">
                <a:solidFill>
                  <a:schemeClr val="bg1"/>
                </a:solidFill>
                <a:latin typeface="Verdana" panose="020B0604030504040204" pitchFamily="34" charset="0"/>
                <a:ea typeface="Verdana" panose="020B0604030504040204" pitchFamily="34" charset="0"/>
              </a:rPr>
              <a:t>“Was this serious when it happened?”</a:t>
            </a:r>
            <a:endParaRPr lang="en-CA" sz="1600" dirty="0">
              <a:solidFill>
                <a:schemeClr val="bg1"/>
              </a:solidFill>
              <a:latin typeface="Verdana" panose="020B0604030504040204" pitchFamily="34" charset="0"/>
              <a:ea typeface="Verdana" panose="020B0604030504040204" pitchFamily="34" charset="0"/>
            </a:endParaRPr>
          </a:p>
        </p:txBody>
      </p:sp>
      <p:sp>
        <p:nvSpPr>
          <p:cNvPr id="41" name="TextBox 40">
            <a:extLst>
              <a:ext uri="{FF2B5EF4-FFF2-40B4-BE49-F238E27FC236}">
                <a16:creationId xmlns:a16="http://schemas.microsoft.com/office/drawing/2014/main" id="{826C2D55-768A-59DB-F971-8E85A07682C8}"/>
              </a:ext>
            </a:extLst>
          </p:cNvPr>
          <p:cNvSpPr txBox="1"/>
          <p:nvPr/>
        </p:nvSpPr>
        <p:spPr>
          <a:xfrm>
            <a:off x="6248759" y="1439764"/>
            <a:ext cx="5653446" cy="584775"/>
          </a:xfrm>
          <a:prstGeom prst="rect">
            <a:avLst/>
          </a:prstGeom>
          <a:noFill/>
        </p:spPr>
        <p:txBody>
          <a:bodyPr wrap="square" rtlCol="0">
            <a:spAutoFit/>
          </a:bodyPr>
          <a:lstStyle/>
          <a:p>
            <a:pPr algn="ctr"/>
            <a:r>
              <a:rPr lang="en-US" sz="1600">
                <a:latin typeface="Verdana" panose="020B0604030504040204" pitchFamily="34" charset="0"/>
                <a:ea typeface="Verdana" panose="020B0604030504040204" pitchFamily="34" charset="0"/>
              </a:rPr>
              <a:t>Confirms seriousness based on long-term outcome</a:t>
            </a:r>
          </a:p>
          <a:p>
            <a:pPr algn="ctr"/>
            <a:r>
              <a:rPr lang="en-CA" sz="1600">
                <a:latin typeface="Verdana" panose="020B0604030504040204" pitchFamily="34" charset="0"/>
                <a:ea typeface="Verdana" panose="020B0604030504040204" pitchFamily="34" charset="0"/>
              </a:rPr>
              <a:t>“Did this become life-altering?”</a:t>
            </a:r>
          </a:p>
        </p:txBody>
      </p:sp>
      <p:sp>
        <p:nvSpPr>
          <p:cNvPr id="42" name="TextBox 41">
            <a:extLst>
              <a:ext uri="{FF2B5EF4-FFF2-40B4-BE49-F238E27FC236}">
                <a16:creationId xmlns:a16="http://schemas.microsoft.com/office/drawing/2014/main" id="{8988255B-03AC-FE82-44DF-8E359ACCD3ED}"/>
              </a:ext>
            </a:extLst>
          </p:cNvPr>
          <p:cNvSpPr txBox="1"/>
          <p:nvPr/>
        </p:nvSpPr>
        <p:spPr>
          <a:xfrm>
            <a:off x="5652571" y="338752"/>
            <a:ext cx="1042685" cy="811312"/>
          </a:xfrm>
          <a:prstGeom prst="rect">
            <a:avLst/>
          </a:prstGeom>
          <a:noFill/>
        </p:spPr>
        <p:txBody>
          <a:bodyPr wrap="square" rtlCol="0">
            <a:spAutoFit/>
          </a:bodyPr>
          <a:lstStyle/>
          <a:p>
            <a:pPr>
              <a:lnSpc>
                <a:spcPct val="150000"/>
              </a:lnSpc>
            </a:pPr>
            <a:r>
              <a:rPr lang="en-US" sz="3600" b="1">
                <a:latin typeface="Verdana" panose="020B0604030504040204" pitchFamily="34" charset="0"/>
                <a:ea typeface="Verdana" panose="020B0604030504040204" pitchFamily="34" charset="0"/>
              </a:rPr>
              <a:t>VS</a:t>
            </a:r>
          </a:p>
        </p:txBody>
      </p:sp>
      <p:grpSp>
        <p:nvGrpSpPr>
          <p:cNvPr id="22" name="Group 21">
            <a:extLst>
              <a:ext uri="{FF2B5EF4-FFF2-40B4-BE49-F238E27FC236}">
                <a16:creationId xmlns:a16="http://schemas.microsoft.com/office/drawing/2014/main" id="{78C4E08E-1DB5-A433-D4B0-F817AEF1BB04}"/>
              </a:ext>
            </a:extLst>
          </p:cNvPr>
          <p:cNvGrpSpPr/>
          <p:nvPr/>
        </p:nvGrpSpPr>
        <p:grpSpPr>
          <a:xfrm>
            <a:off x="961263" y="2185646"/>
            <a:ext cx="477923" cy="477923"/>
            <a:chOff x="42091" y="2784652"/>
            <a:chExt cx="667304" cy="667304"/>
          </a:xfrm>
        </p:grpSpPr>
        <p:sp>
          <p:nvSpPr>
            <p:cNvPr id="5" name="Oval 4">
              <a:extLst>
                <a:ext uri="{FF2B5EF4-FFF2-40B4-BE49-F238E27FC236}">
                  <a16:creationId xmlns:a16="http://schemas.microsoft.com/office/drawing/2014/main" id="{2D1B33E8-E9CB-B41B-D620-1E9A1F0EBBD6}"/>
                </a:ext>
              </a:extLst>
            </p:cNvPr>
            <p:cNvSpPr/>
            <p:nvPr/>
          </p:nvSpPr>
          <p:spPr>
            <a:xfrm>
              <a:off x="42091" y="2784652"/>
              <a:ext cx="667304" cy="667304"/>
            </a:xfrm>
            <a:prstGeom prst="ellipse">
              <a:avLst/>
            </a:prstGeom>
            <a:solidFill>
              <a:schemeClr val="bg1"/>
            </a:solidFill>
            <a:ln>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37" name="Picture 36" descr="The image depicts a minimalist, blue-bordered web page with two yellow boxes, possibly representing form fields or buttons.&#10;&#10;AI-generated content may be incorrect.">
              <a:extLst>
                <a:ext uri="{FF2B5EF4-FFF2-40B4-BE49-F238E27FC236}">
                  <a16:creationId xmlns:a16="http://schemas.microsoft.com/office/drawing/2014/main" id="{ECA7B81F-2C88-380E-4F80-8B7CD3615E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297" y="2926919"/>
              <a:ext cx="458892" cy="382771"/>
            </a:xfrm>
            <a:prstGeom prst="rect">
              <a:avLst/>
            </a:prstGeom>
          </p:spPr>
        </p:pic>
      </p:grpSp>
      <p:grpSp>
        <p:nvGrpSpPr>
          <p:cNvPr id="21" name="Group 20">
            <a:extLst>
              <a:ext uri="{FF2B5EF4-FFF2-40B4-BE49-F238E27FC236}">
                <a16:creationId xmlns:a16="http://schemas.microsoft.com/office/drawing/2014/main" id="{3D86090D-3A78-9CE1-E44A-BF7C4993C104}"/>
              </a:ext>
            </a:extLst>
          </p:cNvPr>
          <p:cNvGrpSpPr/>
          <p:nvPr/>
        </p:nvGrpSpPr>
        <p:grpSpPr>
          <a:xfrm>
            <a:off x="961263" y="3107588"/>
            <a:ext cx="477923" cy="477923"/>
            <a:chOff x="42091" y="3553679"/>
            <a:chExt cx="667304" cy="667304"/>
          </a:xfrm>
        </p:grpSpPr>
        <p:sp>
          <p:nvSpPr>
            <p:cNvPr id="7" name="Oval 6">
              <a:extLst>
                <a:ext uri="{FF2B5EF4-FFF2-40B4-BE49-F238E27FC236}">
                  <a16:creationId xmlns:a16="http://schemas.microsoft.com/office/drawing/2014/main" id="{FD1BA1F9-90D1-A0D6-CE7E-7E2269E92965}"/>
                </a:ext>
              </a:extLst>
            </p:cNvPr>
            <p:cNvSpPr/>
            <p:nvPr/>
          </p:nvSpPr>
          <p:spPr>
            <a:xfrm>
              <a:off x="42091" y="3553679"/>
              <a:ext cx="667304" cy="667304"/>
            </a:xfrm>
            <a:prstGeom prst="ellipse">
              <a:avLst/>
            </a:prstGeom>
            <a:solidFill>
              <a:schemeClr val="bg1"/>
            </a:solidFill>
            <a:ln>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35" name="Picture 34" descr="The image depicts a colorful, stylized graph with a rising trend line, emphasizing an upward trajectory.&#10;&#10;AI-generated content may be incorrect.">
              <a:extLst>
                <a:ext uri="{FF2B5EF4-FFF2-40B4-BE49-F238E27FC236}">
                  <a16:creationId xmlns:a16="http://schemas.microsoft.com/office/drawing/2014/main" id="{45087F2F-10EB-4C57-2FD5-196E97F45A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025" y="3712825"/>
              <a:ext cx="487436" cy="349013"/>
            </a:xfrm>
            <a:prstGeom prst="rect">
              <a:avLst/>
            </a:prstGeom>
          </p:spPr>
        </p:pic>
      </p:grpSp>
      <p:grpSp>
        <p:nvGrpSpPr>
          <p:cNvPr id="20" name="Group 19">
            <a:extLst>
              <a:ext uri="{FF2B5EF4-FFF2-40B4-BE49-F238E27FC236}">
                <a16:creationId xmlns:a16="http://schemas.microsoft.com/office/drawing/2014/main" id="{848B4910-8021-9BF8-F381-30BE664599EA}"/>
              </a:ext>
            </a:extLst>
          </p:cNvPr>
          <p:cNvGrpSpPr/>
          <p:nvPr/>
        </p:nvGrpSpPr>
        <p:grpSpPr>
          <a:xfrm>
            <a:off x="961263" y="3994710"/>
            <a:ext cx="477923" cy="477923"/>
            <a:chOff x="70008" y="4389264"/>
            <a:chExt cx="667304" cy="667304"/>
          </a:xfrm>
        </p:grpSpPr>
        <p:sp>
          <p:nvSpPr>
            <p:cNvPr id="8" name="Oval 7">
              <a:extLst>
                <a:ext uri="{FF2B5EF4-FFF2-40B4-BE49-F238E27FC236}">
                  <a16:creationId xmlns:a16="http://schemas.microsoft.com/office/drawing/2014/main" id="{8B7B6610-94C5-E135-DFE5-544144253F4F}"/>
                </a:ext>
              </a:extLst>
            </p:cNvPr>
            <p:cNvSpPr/>
            <p:nvPr/>
          </p:nvSpPr>
          <p:spPr>
            <a:xfrm>
              <a:off x="70008" y="4389264"/>
              <a:ext cx="667304" cy="667304"/>
            </a:xfrm>
            <a:prstGeom prst="ellipse">
              <a:avLst/>
            </a:prstGeom>
            <a:solidFill>
              <a:schemeClr val="bg1"/>
            </a:solidFill>
            <a:ln>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6" name="Picture 15" descr="The image depicts a series of checklist boxes with various options, each featuring a distinct orange stripe, indicating different choices or statuses.&#10;&#10;AI-generated content may be incorrect.">
              <a:extLst>
                <a:ext uri="{FF2B5EF4-FFF2-40B4-BE49-F238E27FC236}">
                  <a16:creationId xmlns:a16="http://schemas.microsoft.com/office/drawing/2014/main" id="{0CB38D6C-DB61-84EE-20BF-46C4F2DC7A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874" y="4511887"/>
              <a:ext cx="411572" cy="422058"/>
            </a:xfrm>
            <a:prstGeom prst="rect">
              <a:avLst/>
            </a:prstGeom>
          </p:spPr>
        </p:pic>
      </p:grpSp>
      <p:grpSp>
        <p:nvGrpSpPr>
          <p:cNvPr id="19" name="Group 18">
            <a:extLst>
              <a:ext uri="{FF2B5EF4-FFF2-40B4-BE49-F238E27FC236}">
                <a16:creationId xmlns:a16="http://schemas.microsoft.com/office/drawing/2014/main" id="{5D51B5E7-8DB9-B711-3C5F-483BB19AB1CE}"/>
              </a:ext>
            </a:extLst>
          </p:cNvPr>
          <p:cNvGrpSpPr/>
          <p:nvPr/>
        </p:nvGrpSpPr>
        <p:grpSpPr>
          <a:xfrm>
            <a:off x="961263" y="4892356"/>
            <a:ext cx="477923" cy="477923"/>
            <a:chOff x="146297" y="5300832"/>
            <a:chExt cx="667304" cy="667304"/>
          </a:xfrm>
        </p:grpSpPr>
        <p:sp>
          <p:nvSpPr>
            <p:cNvPr id="9" name="Oval 8">
              <a:extLst>
                <a:ext uri="{FF2B5EF4-FFF2-40B4-BE49-F238E27FC236}">
                  <a16:creationId xmlns:a16="http://schemas.microsoft.com/office/drawing/2014/main" id="{56291A79-12B0-4F94-C8EE-54890BE6AA1A}"/>
                </a:ext>
              </a:extLst>
            </p:cNvPr>
            <p:cNvSpPr/>
            <p:nvPr/>
          </p:nvSpPr>
          <p:spPr>
            <a:xfrm>
              <a:off x="146297" y="5300832"/>
              <a:ext cx="667304" cy="667304"/>
            </a:xfrm>
            <a:prstGeom prst="ellipse">
              <a:avLst/>
            </a:prstGeom>
            <a:solidFill>
              <a:schemeClr val="bg1"/>
            </a:solidFill>
            <a:ln>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49" name="Picture 48" descr="The image depicts two speech bubble icons, one containing a speech bubble and the other a question mark, connected by a curved line.&#10;&#10;AI-generated content may be incorrect.">
              <a:extLst>
                <a:ext uri="{FF2B5EF4-FFF2-40B4-BE49-F238E27FC236}">
                  <a16:creationId xmlns:a16="http://schemas.microsoft.com/office/drawing/2014/main" id="{E673E020-F35D-F10A-D7C2-410465A3AB1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1376" y="5415911"/>
              <a:ext cx="437147" cy="437147"/>
            </a:xfrm>
            <a:prstGeom prst="rect">
              <a:avLst/>
            </a:prstGeom>
          </p:spPr>
        </p:pic>
      </p:grpSp>
      <p:grpSp>
        <p:nvGrpSpPr>
          <p:cNvPr id="10" name="Group 9">
            <a:extLst>
              <a:ext uri="{FF2B5EF4-FFF2-40B4-BE49-F238E27FC236}">
                <a16:creationId xmlns:a16="http://schemas.microsoft.com/office/drawing/2014/main" id="{AB7FCF53-858E-6F04-D3F4-C4E245C2EFBE}"/>
              </a:ext>
            </a:extLst>
          </p:cNvPr>
          <p:cNvGrpSpPr/>
          <p:nvPr/>
        </p:nvGrpSpPr>
        <p:grpSpPr>
          <a:xfrm>
            <a:off x="6875835" y="2178252"/>
            <a:ext cx="477923" cy="477923"/>
            <a:chOff x="6245331" y="2744776"/>
            <a:chExt cx="667304" cy="667304"/>
          </a:xfrm>
        </p:grpSpPr>
        <p:sp>
          <p:nvSpPr>
            <p:cNvPr id="11" name="Oval 10">
              <a:extLst>
                <a:ext uri="{FF2B5EF4-FFF2-40B4-BE49-F238E27FC236}">
                  <a16:creationId xmlns:a16="http://schemas.microsoft.com/office/drawing/2014/main" id="{1936AF6A-7123-5B80-F565-CA9D9B95776B}"/>
                </a:ext>
              </a:extLst>
            </p:cNvPr>
            <p:cNvSpPr/>
            <p:nvPr/>
          </p:nvSpPr>
          <p:spPr>
            <a:xfrm>
              <a:off x="6245331" y="2744776"/>
              <a:ext cx="667304" cy="667304"/>
            </a:xfrm>
            <a:prstGeom prst="ellipse">
              <a:avLst/>
            </a:prstGeom>
            <a:solidFill>
              <a:schemeClr val="bg1"/>
            </a:solidFill>
            <a:ln>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44" name="Picture 43" descr="The text appears to be a random sequence of characters and symbols without any clear meaning or context.&#10;&#10;AI-generated content may be incorrect.">
              <a:extLst>
                <a:ext uri="{FF2B5EF4-FFF2-40B4-BE49-F238E27FC236}">
                  <a16:creationId xmlns:a16="http://schemas.microsoft.com/office/drawing/2014/main" id="{53D70A12-BBD8-E27C-F730-B77E984881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42748" y="2881379"/>
              <a:ext cx="472470" cy="394098"/>
            </a:xfrm>
            <a:prstGeom prst="rect">
              <a:avLst/>
            </a:prstGeom>
          </p:spPr>
        </p:pic>
      </p:grpSp>
      <p:grpSp>
        <p:nvGrpSpPr>
          <p:cNvPr id="25" name="Group 24">
            <a:extLst>
              <a:ext uri="{FF2B5EF4-FFF2-40B4-BE49-F238E27FC236}">
                <a16:creationId xmlns:a16="http://schemas.microsoft.com/office/drawing/2014/main" id="{31EB2586-3454-8E8B-DE3E-EF02EADB93B7}"/>
              </a:ext>
            </a:extLst>
          </p:cNvPr>
          <p:cNvGrpSpPr/>
          <p:nvPr/>
        </p:nvGrpSpPr>
        <p:grpSpPr>
          <a:xfrm>
            <a:off x="6875835" y="3107588"/>
            <a:ext cx="477923" cy="477923"/>
            <a:chOff x="6223489" y="3503080"/>
            <a:chExt cx="667304" cy="667304"/>
          </a:xfrm>
        </p:grpSpPr>
        <p:sp>
          <p:nvSpPr>
            <p:cNvPr id="12" name="Oval 11">
              <a:extLst>
                <a:ext uri="{FF2B5EF4-FFF2-40B4-BE49-F238E27FC236}">
                  <a16:creationId xmlns:a16="http://schemas.microsoft.com/office/drawing/2014/main" id="{910D9538-8005-AC0A-E4C3-EFD16E398FAB}"/>
                </a:ext>
              </a:extLst>
            </p:cNvPr>
            <p:cNvSpPr/>
            <p:nvPr/>
          </p:nvSpPr>
          <p:spPr>
            <a:xfrm>
              <a:off x="6223489" y="3503080"/>
              <a:ext cx="667304" cy="667304"/>
            </a:xfrm>
            <a:prstGeom prst="ellipse">
              <a:avLst/>
            </a:prstGeom>
            <a:solidFill>
              <a:schemeClr val="bg1"/>
            </a:solidFill>
            <a:ln>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31" name="Picture 30" descr="The image depicts a simple bar graph with a single bar, colored in yellow, with a black line indicating an upward trend.&#10;&#10;AI-generated content may be incorrect.">
              <a:extLst>
                <a:ext uri="{FF2B5EF4-FFF2-40B4-BE49-F238E27FC236}">
                  <a16:creationId xmlns:a16="http://schemas.microsoft.com/office/drawing/2014/main" id="{0FFD6199-FE3D-2409-264E-ADFA97CCA703}"/>
                </a:ext>
              </a:extLst>
            </p:cNvPr>
            <p:cNvPicPr>
              <a:picLocks noChangeAspect="1"/>
            </p:cNvPicPr>
            <p:nvPr/>
          </p:nvPicPr>
          <p:blipFill>
            <a:blip r:embed="rId8">
              <a:extLst>
                <a:ext uri="{28A0092B-C50C-407E-A947-70E740481C1C}">
                  <a14:useLocalDpi xmlns:a14="http://schemas.microsoft.com/office/drawing/2010/main" val="0"/>
                </a:ext>
              </a:extLst>
            </a:blip>
            <a:srcRect t="9726" r="43748"/>
            <a:stretch>
              <a:fillRect/>
            </a:stretch>
          </p:blipFill>
          <p:spPr>
            <a:xfrm>
              <a:off x="6346128" y="3594263"/>
              <a:ext cx="422026" cy="484938"/>
            </a:xfrm>
            <a:prstGeom prst="rect">
              <a:avLst/>
            </a:prstGeom>
          </p:spPr>
        </p:pic>
      </p:grpSp>
      <p:grpSp>
        <p:nvGrpSpPr>
          <p:cNvPr id="24" name="Group 23">
            <a:extLst>
              <a:ext uri="{FF2B5EF4-FFF2-40B4-BE49-F238E27FC236}">
                <a16:creationId xmlns:a16="http://schemas.microsoft.com/office/drawing/2014/main" id="{8507CDF0-92BC-9B39-6B3E-62BC3B59B093}"/>
              </a:ext>
            </a:extLst>
          </p:cNvPr>
          <p:cNvGrpSpPr/>
          <p:nvPr/>
        </p:nvGrpSpPr>
        <p:grpSpPr>
          <a:xfrm>
            <a:off x="6875835" y="3994710"/>
            <a:ext cx="477923" cy="477923"/>
            <a:chOff x="6434502" y="4422236"/>
            <a:chExt cx="667304" cy="667304"/>
          </a:xfrm>
        </p:grpSpPr>
        <p:sp>
          <p:nvSpPr>
            <p:cNvPr id="13" name="Oval 12">
              <a:extLst>
                <a:ext uri="{FF2B5EF4-FFF2-40B4-BE49-F238E27FC236}">
                  <a16:creationId xmlns:a16="http://schemas.microsoft.com/office/drawing/2014/main" id="{F4A6EB72-9EC6-0864-123A-8E2222D140C1}"/>
                </a:ext>
              </a:extLst>
            </p:cNvPr>
            <p:cNvSpPr/>
            <p:nvPr/>
          </p:nvSpPr>
          <p:spPr>
            <a:xfrm>
              <a:off x="6434502" y="4422236"/>
              <a:ext cx="667304" cy="667304"/>
            </a:xfrm>
            <a:prstGeom prst="ellipse">
              <a:avLst/>
            </a:prstGeom>
            <a:solidFill>
              <a:schemeClr val="bg1"/>
            </a:solidFill>
            <a:ln>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4" name="Picture 13" descr="The image shows a series of horizontal, checklist-like boxes with checkboxes, all in a yellow and blue color scheme.&#10;&#10;AI-generated content may be incorrect.">
              <a:extLst>
                <a:ext uri="{FF2B5EF4-FFF2-40B4-BE49-F238E27FC236}">
                  <a16:creationId xmlns:a16="http://schemas.microsoft.com/office/drawing/2014/main" id="{64C0BF3F-20AF-0E98-8076-67EB5956484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72947" y="4555504"/>
              <a:ext cx="390414" cy="400769"/>
            </a:xfrm>
            <a:prstGeom prst="rect">
              <a:avLst/>
            </a:prstGeom>
          </p:spPr>
        </p:pic>
      </p:grpSp>
      <p:grpSp>
        <p:nvGrpSpPr>
          <p:cNvPr id="23" name="Group 22">
            <a:extLst>
              <a:ext uri="{FF2B5EF4-FFF2-40B4-BE49-F238E27FC236}">
                <a16:creationId xmlns:a16="http://schemas.microsoft.com/office/drawing/2014/main" id="{8E228A6C-6D07-6A15-9795-A6CBA49FDA65}"/>
              </a:ext>
            </a:extLst>
          </p:cNvPr>
          <p:cNvGrpSpPr/>
          <p:nvPr/>
        </p:nvGrpSpPr>
        <p:grpSpPr>
          <a:xfrm>
            <a:off x="6875835" y="4892356"/>
            <a:ext cx="477923" cy="477923"/>
            <a:chOff x="6313115" y="5276708"/>
            <a:chExt cx="667304" cy="667304"/>
          </a:xfrm>
        </p:grpSpPr>
        <p:sp>
          <p:nvSpPr>
            <p:cNvPr id="15" name="Oval 14">
              <a:extLst>
                <a:ext uri="{FF2B5EF4-FFF2-40B4-BE49-F238E27FC236}">
                  <a16:creationId xmlns:a16="http://schemas.microsoft.com/office/drawing/2014/main" id="{F5BE8A27-5614-9FBF-36B1-F736BA1B240A}"/>
                </a:ext>
              </a:extLst>
            </p:cNvPr>
            <p:cNvSpPr/>
            <p:nvPr/>
          </p:nvSpPr>
          <p:spPr>
            <a:xfrm>
              <a:off x="6313115" y="5276708"/>
              <a:ext cx="667304" cy="667304"/>
            </a:xfrm>
            <a:prstGeom prst="ellipse">
              <a:avLst/>
            </a:prstGeom>
            <a:solidFill>
              <a:schemeClr val="bg1"/>
            </a:solidFill>
            <a:ln>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51" name="Picture 50" descr="The image depicts a speech bubble with a yellow background and blue lines, suggesting a message or dialogue.&#10;&#10;AI-generated content may be incorrect.">
              <a:extLst>
                <a:ext uri="{FF2B5EF4-FFF2-40B4-BE49-F238E27FC236}">
                  <a16:creationId xmlns:a16="http://schemas.microsoft.com/office/drawing/2014/main" id="{636C6F77-616C-7C64-B35F-BD487B1910B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32295" y="5395888"/>
              <a:ext cx="428945" cy="428945"/>
            </a:xfrm>
            <a:prstGeom prst="rect">
              <a:avLst/>
            </a:prstGeom>
          </p:spPr>
        </p:pic>
      </p:grpSp>
      <p:sp>
        <p:nvSpPr>
          <p:cNvPr id="28" name="TextBox 27">
            <a:extLst>
              <a:ext uri="{FF2B5EF4-FFF2-40B4-BE49-F238E27FC236}">
                <a16:creationId xmlns:a16="http://schemas.microsoft.com/office/drawing/2014/main" id="{6CF27684-35E0-93FD-5347-D11E487227E0}"/>
              </a:ext>
            </a:extLst>
          </p:cNvPr>
          <p:cNvSpPr txBox="1"/>
          <p:nvPr/>
        </p:nvSpPr>
        <p:spPr>
          <a:xfrm>
            <a:off x="611924" y="2664465"/>
            <a:ext cx="1285483" cy="246221"/>
          </a:xfrm>
          <a:prstGeom prst="rect">
            <a:avLst/>
          </a:prstGeom>
          <a:noFill/>
        </p:spPr>
        <p:txBody>
          <a:bodyPr wrap="square" rtlCol="0">
            <a:spAutoFit/>
          </a:bodyPr>
          <a:lstStyle/>
          <a:p>
            <a:pPr algn="ctr"/>
            <a:r>
              <a:rPr lang="en-CA" sz="1000" b="1">
                <a:solidFill>
                  <a:srgbClr val="005D9C"/>
                </a:solidFill>
                <a:latin typeface="Verdana" panose="020B0604030504040204" pitchFamily="34" charset="0"/>
                <a:ea typeface="Verdana" panose="020B0604030504040204" pitchFamily="34" charset="0"/>
              </a:rPr>
              <a:t>within 24–72 H</a:t>
            </a:r>
          </a:p>
        </p:txBody>
      </p:sp>
      <p:sp>
        <p:nvSpPr>
          <p:cNvPr id="29" name="TextBox 28">
            <a:extLst>
              <a:ext uri="{FF2B5EF4-FFF2-40B4-BE49-F238E27FC236}">
                <a16:creationId xmlns:a16="http://schemas.microsoft.com/office/drawing/2014/main" id="{3ED1E16C-01AD-BB72-68BC-B6B345F5C532}"/>
              </a:ext>
            </a:extLst>
          </p:cNvPr>
          <p:cNvSpPr txBox="1"/>
          <p:nvPr/>
        </p:nvSpPr>
        <p:spPr>
          <a:xfrm>
            <a:off x="6526496" y="2664465"/>
            <a:ext cx="1285483" cy="246221"/>
          </a:xfrm>
          <a:prstGeom prst="rect">
            <a:avLst/>
          </a:prstGeom>
          <a:noFill/>
        </p:spPr>
        <p:txBody>
          <a:bodyPr wrap="square" rtlCol="0">
            <a:spAutoFit/>
          </a:bodyPr>
          <a:lstStyle/>
          <a:p>
            <a:pPr algn="ctr"/>
            <a:r>
              <a:rPr lang="en-CA" sz="1000" b="1">
                <a:solidFill>
                  <a:srgbClr val="005D9C"/>
                </a:solidFill>
                <a:latin typeface="Verdana" panose="020B0604030504040204" pitchFamily="34" charset="0"/>
                <a:ea typeface="Verdana" panose="020B0604030504040204" pitchFamily="34" charset="0"/>
              </a:rPr>
              <a:t>Up to 180 Days</a:t>
            </a:r>
          </a:p>
        </p:txBody>
      </p:sp>
      <p:sp>
        <p:nvSpPr>
          <p:cNvPr id="30" name="TextBox 29">
            <a:extLst>
              <a:ext uri="{FF2B5EF4-FFF2-40B4-BE49-F238E27FC236}">
                <a16:creationId xmlns:a16="http://schemas.microsoft.com/office/drawing/2014/main" id="{E7BA8B84-1761-70D8-1B77-E29C2200688E}"/>
              </a:ext>
            </a:extLst>
          </p:cNvPr>
          <p:cNvSpPr txBox="1"/>
          <p:nvPr/>
        </p:nvSpPr>
        <p:spPr>
          <a:xfrm>
            <a:off x="6526496" y="3569716"/>
            <a:ext cx="1285483" cy="246221"/>
          </a:xfrm>
          <a:prstGeom prst="rect">
            <a:avLst/>
          </a:prstGeom>
          <a:noFill/>
        </p:spPr>
        <p:txBody>
          <a:bodyPr wrap="square" rtlCol="0">
            <a:spAutoFit/>
          </a:bodyPr>
          <a:lstStyle/>
          <a:p>
            <a:pPr algn="ctr"/>
            <a:r>
              <a:rPr lang="en-CA" sz="1000" b="1">
                <a:solidFill>
                  <a:srgbClr val="005D9C"/>
                </a:solidFill>
                <a:latin typeface="Verdana" panose="020B0604030504040204" pitchFamily="34" charset="0"/>
                <a:ea typeface="Verdana" panose="020B0604030504040204" pitchFamily="34" charset="0"/>
              </a:rPr>
              <a:t>Fewer Actuals</a:t>
            </a:r>
          </a:p>
        </p:txBody>
      </p:sp>
      <p:sp>
        <p:nvSpPr>
          <p:cNvPr id="34" name="TextBox 33">
            <a:extLst>
              <a:ext uri="{FF2B5EF4-FFF2-40B4-BE49-F238E27FC236}">
                <a16:creationId xmlns:a16="http://schemas.microsoft.com/office/drawing/2014/main" id="{EB909207-487F-B9C4-82D9-5252279A284E}"/>
              </a:ext>
            </a:extLst>
          </p:cNvPr>
          <p:cNvSpPr txBox="1"/>
          <p:nvPr/>
        </p:nvSpPr>
        <p:spPr>
          <a:xfrm>
            <a:off x="611924" y="3569716"/>
            <a:ext cx="1285483" cy="246221"/>
          </a:xfrm>
          <a:prstGeom prst="rect">
            <a:avLst/>
          </a:prstGeom>
          <a:noFill/>
        </p:spPr>
        <p:txBody>
          <a:bodyPr wrap="square" rtlCol="0">
            <a:spAutoFit/>
          </a:bodyPr>
          <a:lstStyle/>
          <a:p>
            <a:pPr algn="ctr"/>
            <a:r>
              <a:rPr lang="en-CA" sz="1000" b="1">
                <a:solidFill>
                  <a:srgbClr val="005D9C"/>
                </a:solidFill>
                <a:latin typeface="Verdana" panose="020B0604030504040204" pitchFamily="34" charset="0"/>
                <a:ea typeface="Verdana" panose="020B0604030504040204" pitchFamily="34" charset="0"/>
              </a:rPr>
              <a:t>More Actuals</a:t>
            </a:r>
          </a:p>
        </p:txBody>
      </p:sp>
      <p:sp>
        <p:nvSpPr>
          <p:cNvPr id="36" name="TextBox 35">
            <a:extLst>
              <a:ext uri="{FF2B5EF4-FFF2-40B4-BE49-F238E27FC236}">
                <a16:creationId xmlns:a16="http://schemas.microsoft.com/office/drawing/2014/main" id="{FD4886D9-DF86-CD50-2CEB-1959BCD84631}"/>
              </a:ext>
            </a:extLst>
          </p:cNvPr>
          <p:cNvSpPr txBox="1"/>
          <p:nvPr/>
        </p:nvSpPr>
        <p:spPr>
          <a:xfrm>
            <a:off x="6526496" y="4488894"/>
            <a:ext cx="1285483" cy="246221"/>
          </a:xfrm>
          <a:prstGeom prst="rect">
            <a:avLst/>
          </a:prstGeom>
          <a:noFill/>
        </p:spPr>
        <p:txBody>
          <a:bodyPr wrap="square" rtlCol="0">
            <a:spAutoFit/>
          </a:bodyPr>
          <a:lstStyle/>
          <a:p>
            <a:pPr algn="ctr"/>
            <a:r>
              <a:rPr lang="en-CA" sz="1000" b="1">
                <a:solidFill>
                  <a:srgbClr val="005D9C"/>
                </a:solidFill>
                <a:latin typeface="Verdana" panose="020B0604030504040204" pitchFamily="34" charset="0"/>
                <a:ea typeface="Verdana" panose="020B0604030504040204" pitchFamily="34" charset="0"/>
              </a:rPr>
              <a:t>24 Criteria</a:t>
            </a:r>
          </a:p>
        </p:txBody>
      </p:sp>
      <p:sp>
        <p:nvSpPr>
          <p:cNvPr id="43" name="TextBox 42">
            <a:extLst>
              <a:ext uri="{FF2B5EF4-FFF2-40B4-BE49-F238E27FC236}">
                <a16:creationId xmlns:a16="http://schemas.microsoft.com/office/drawing/2014/main" id="{79669CEE-E190-DFD7-EB56-FC3AAA29921A}"/>
              </a:ext>
            </a:extLst>
          </p:cNvPr>
          <p:cNvSpPr txBox="1"/>
          <p:nvPr/>
        </p:nvSpPr>
        <p:spPr>
          <a:xfrm>
            <a:off x="611924" y="4488894"/>
            <a:ext cx="1285483" cy="246221"/>
          </a:xfrm>
          <a:prstGeom prst="rect">
            <a:avLst/>
          </a:prstGeom>
          <a:noFill/>
        </p:spPr>
        <p:txBody>
          <a:bodyPr wrap="square" rtlCol="0">
            <a:spAutoFit/>
          </a:bodyPr>
          <a:lstStyle/>
          <a:p>
            <a:pPr algn="ctr"/>
            <a:r>
              <a:rPr lang="en-CA" sz="1000" b="1">
                <a:solidFill>
                  <a:srgbClr val="005D9C"/>
                </a:solidFill>
                <a:latin typeface="Verdana" panose="020B0604030504040204" pitchFamily="34" charset="0"/>
                <a:ea typeface="Verdana" panose="020B0604030504040204" pitchFamily="34" charset="0"/>
              </a:rPr>
              <a:t>15 Criteria</a:t>
            </a:r>
          </a:p>
        </p:txBody>
      </p:sp>
      <p:sp>
        <p:nvSpPr>
          <p:cNvPr id="45" name="TextBox 44">
            <a:extLst>
              <a:ext uri="{FF2B5EF4-FFF2-40B4-BE49-F238E27FC236}">
                <a16:creationId xmlns:a16="http://schemas.microsoft.com/office/drawing/2014/main" id="{53CAA232-184B-8A79-B9F5-CD8D196DD6E0}"/>
              </a:ext>
            </a:extLst>
          </p:cNvPr>
          <p:cNvSpPr txBox="1"/>
          <p:nvPr/>
        </p:nvSpPr>
        <p:spPr>
          <a:xfrm>
            <a:off x="611924" y="5382830"/>
            <a:ext cx="1285483" cy="246221"/>
          </a:xfrm>
          <a:prstGeom prst="rect">
            <a:avLst/>
          </a:prstGeom>
          <a:noFill/>
        </p:spPr>
        <p:txBody>
          <a:bodyPr wrap="square" rtlCol="0">
            <a:spAutoFit/>
          </a:bodyPr>
          <a:lstStyle/>
          <a:p>
            <a:pPr algn="ctr"/>
            <a:r>
              <a:rPr lang="en-CA" sz="1000" b="1">
                <a:solidFill>
                  <a:srgbClr val="005D9C"/>
                </a:solidFill>
                <a:latin typeface="Verdana" panose="020B0604030504040204" pitchFamily="34" charset="0"/>
                <a:ea typeface="Verdana" panose="020B0604030504040204" pitchFamily="34" charset="0"/>
              </a:rPr>
              <a:t>Fast Loop</a:t>
            </a:r>
          </a:p>
        </p:txBody>
      </p:sp>
      <p:sp>
        <p:nvSpPr>
          <p:cNvPr id="46" name="TextBox 45">
            <a:extLst>
              <a:ext uri="{FF2B5EF4-FFF2-40B4-BE49-F238E27FC236}">
                <a16:creationId xmlns:a16="http://schemas.microsoft.com/office/drawing/2014/main" id="{371FC15B-36D7-90F4-776E-507EA5BB6FDE}"/>
              </a:ext>
            </a:extLst>
          </p:cNvPr>
          <p:cNvSpPr txBox="1"/>
          <p:nvPr/>
        </p:nvSpPr>
        <p:spPr>
          <a:xfrm>
            <a:off x="6526496" y="5382830"/>
            <a:ext cx="1285483" cy="246221"/>
          </a:xfrm>
          <a:prstGeom prst="rect">
            <a:avLst/>
          </a:prstGeom>
          <a:noFill/>
        </p:spPr>
        <p:txBody>
          <a:bodyPr wrap="square" rtlCol="0">
            <a:spAutoFit/>
          </a:bodyPr>
          <a:lstStyle/>
          <a:p>
            <a:pPr algn="ctr"/>
            <a:r>
              <a:rPr lang="en-CA" sz="1000" b="1">
                <a:solidFill>
                  <a:srgbClr val="005D9C"/>
                </a:solidFill>
                <a:latin typeface="Verdana" panose="020B0604030504040204" pitchFamily="34" charset="0"/>
                <a:ea typeface="Verdana" panose="020B0604030504040204" pitchFamily="34" charset="0"/>
              </a:rPr>
              <a:t>High Certainty</a:t>
            </a:r>
          </a:p>
        </p:txBody>
      </p:sp>
      <p:sp>
        <p:nvSpPr>
          <p:cNvPr id="32" name="TextBox 31">
            <a:extLst>
              <a:ext uri="{FF2B5EF4-FFF2-40B4-BE49-F238E27FC236}">
                <a16:creationId xmlns:a16="http://schemas.microsoft.com/office/drawing/2014/main" id="{A5949B9A-5967-8F71-0153-97D9D5470EB1}"/>
              </a:ext>
            </a:extLst>
          </p:cNvPr>
          <p:cNvSpPr txBox="1"/>
          <p:nvPr/>
        </p:nvSpPr>
        <p:spPr>
          <a:xfrm>
            <a:off x="224848" y="434995"/>
            <a:ext cx="5361462" cy="718145"/>
          </a:xfrm>
          <a:prstGeom prst="rect">
            <a:avLst/>
          </a:prstGeom>
          <a:noFill/>
        </p:spPr>
        <p:txBody>
          <a:bodyPr wrap="square" lIns="91440" tIns="45720" rIns="91440" bIns="45720" anchor="t">
            <a:spAutoFit/>
          </a:bodyPr>
          <a:lstStyle/>
          <a:p>
            <a:pPr algn="ctr"/>
            <a:r>
              <a:rPr lang="en-US" sz="2000" b="1">
                <a:solidFill>
                  <a:srgbClr val="005D9C"/>
                </a:solidFill>
                <a:latin typeface="Verdana" panose="020B0604030504040204" pitchFamily="34" charset="0"/>
                <a:ea typeface="Verdana" panose="020B0604030504040204" pitchFamily="34" charset="0"/>
              </a:rPr>
              <a:t>Serious Injury and Fatality Model</a:t>
            </a:r>
            <a:endParaRPr lang="en-US" sz="2000">
              <a:latin typeface="Verdana" panose="020B0604030504040204" pitchFamily="34" charset="0"/>
              <a:ea typeface="Verdana" panose="020B0604030504040204" pitchFamily="34" charset="0"/>
            </a:endParaRPr>
          </a:p>
          <a:p>
            <a:pPr algn="ctr">
              <a:spcBef>
                <a:spcPts val="800"/>
              </a:spcBef>
            </a:pPr>
            <a:r>
              <a:rPr lang="en-US" sz="1400" b="1">
                <a:solidFill>
                  <a:schemeClr val="accent6"/>
                </a:solidFill>
                <a:latin typeface="Verdana"/>
                <a:ea typeface="Verdana"/>
              </a:rPr>
              <a:t>Edison Electric Institute</a:t>
            </a:r>
          </a:p>
        </p:txBody>
      </p:sp>
      <p:sp>
        <p:nvSpPr>
          <p:cNvPr id="48" name="TextBox 47">
            <a:extLst>
              <a:ext uri="{FF2B5EF4-FFF2-40B4-BE49-F238E27FC236}">
                <a16:creationId xmlns:a16="http://schemas.microsoft.com/office/drawing/2014/main" id="{7B1A541B-DEB9-2EFD-9AD0-FF53F2BC70F9}"/>
              </a:ext>
            </a:extLst>
          </p:cNvPr>
          <p:cNvSpPr txBox="1"/>
          <p:nvPr/>
        </p:nvSpPr>
        <p:spPr>
          <a:xfrm>
            <a:off x="6414453" y="415599"/>
            <a:ext cx="5361462" cy="872034"/>
          </a:xfrm>
          <a:prstGeom prst="rect">
            <a:avLst/>
          </a:prstGeom>
          <a:noFill/>
        </p:spPr>
        <p:txBody>
          <a:bodyPr wrap="square">
            <a:spAutoFit/>
          </a:bodyPr>
          <a:lstStyle/>
          <a:p>
            <a:pPr algn="ctr"/>
            <a:r>
              <a:rPr lang="en-US" sz="1600" b="1">
                <a:solidFill>
                  <a:srgbClr val="FFB81C"/>
                </a:solidFill>
                <a:latin typeface="Verdana" panose="020B0604030504040204" pitchFamily="34" charset="0"/>
                <a:ea typeface="Verdana" panose="020B0604030504040204" pitchFamily="34" charset="0"/>
              </a:rPr>
              <a:t>Fatality &amp; Permanent Impairment Model</a:t>
            </a:r>
          </a:p>
          <a:p>
            <a:pPr algn="ctr">
              <a:spcBef>
                <a:spcPts val="800"/>
              </a:spcBef>
            </a:pPr>
            <a:r>
              <a:rPr lang="en-US" sz="1400" b="1">
                <a:solidFill>
                  <a:schemeClr val="accent6"/>
                </a:solidFill>
                <a:latin typeface="Verdana" panose="020B0604030504040204" pitchFamily="34" charset="0"/>
                <a:ea typeface="Verdana" panose="020B0604030504040204" pitchFamily="34" charset="0"/>
              </a:rPr>
              <a:t>International Association Of </a:t>
            </a:r>
            <a:br>
              <a:rPr lang="en-US" sz="1400" b="1">
                <a:solidFill>
                  <a:schemeClr val="accent6"/>
                </a:solidFill>
                <a:latin typeface="Verdana" panose="020B0604030504040204" pitchFamily="34" charset="0"/>
                <a:ea typeface="Verdana" panose="020B0604030504040204" pitchFamily="34" charset="0"/>
              </a:rPr>
            </a:br>
            <a:r>
              <a:rPr lang="en-US" sz="1400" b="1">
                <a:solidFill>
                  <a:schemeClr val="accent6"/>
                </a:solidFill>
                <a:latin typeface="Verdana" panose="020B0604030504040204" pitchFamily="34" charset="0"/>
                <a:ea typeface="Verdana" panose="020B0604030504040204" pitchFamily="34" charset="0"/>
              </a:rPr>
              <a:t>Oil &amp; Gas Producers’</a:t>
            </a:r>
            <a:endParaRPr lang="en-CA" sz="1400">
              <a:solidFill>
                <a:schemeClr val="accent6"/>
              </a:solidFill>
            </a:endParaRPr>
          </a:p>
        </p:txBody>
      </p:sp>
      <p:pic>
        <p:nvPicPr>
          <p:cNvPr id="26" name="Picture 25">
            <a:extLst>
              <a:ext uri="{FF2B5EF4-FFF2-40B4-BE49-F238E27FC236}">
                <a16:creationId xmlns:a16="http://schemas.microsoft.com/office/drawing/2014/main" id="{4785985A-A38B-BE43-C03C-EAADC7F7935C}"/>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11078754" y="6351036"/>
            <a:ext cx="654542" cy="322212"/>
          </a:xfrm>
          <a:prstGeom prst="rect">
            <a:avLst/>
          </a:prstGeom>
        </p:spPr>
      </p:pic>
    </p:spTree>
    <p:extLst>
      <p:ext uri="{BB962C8B-B14F-4D97-AF65-F5344CB8AC3E}">
        <p14:creationId xmlns:p14="http://schemas.microsoft.com/office/powerpoint/2010/main" val="1078881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8AA8D6-C2E7-358B-72BC-8092C4407B94}"/>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D3E3287D-D036-1AD0-F22B-B016BEA07D60}"/>
              </a:ext>
            </a:extLst>
          </p:cNvPr>
          <p:cNvGrpSpPr/>
          <p:nvPr/>
        </p:nvGrpSpPr>
        <p:grpSpPr>
          <a:xfrm>
            <a:off x="0" y="0"/>
            <a:ext cx="12200767" cy="876300"/>
            <a:chOff x="959730" y="0"/>
            <a:chExt cx="3561470" cy="1028700"/>
          </a:xfrm>
          <a:solidFill>
            <a:srgbClr val="005D9C"/>
          </a:solidFill>
        </p:grpSpPr>
        <p:sp>
          <p:nvSpPr>
            <p:cNvPr id="15" name="Rectangle 14">
              <a:extLst>
                <a:ext uri="{FF2B5EF4-FFF2-40B4-BE49-F238E27FC236}">
                  <a16:creationId xmlns:a16="http://schemas.microsoft.com/office/drawing/2014/main" id="{549401AA-8484-5DDA-E441-14FDA3018AB3}"/>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09469E03-436B-CFE8-47A8-47CF0E7462C2}"/>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CB229D8-6B49-BFAF-FE48-6798C9F9D756}"/>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C61E05D9-E9CB-6779-820A-045D428F8913}"/>
              </a:ext>
            </a:extLst>
          </p:cNvPr>
          <p:cNvSpPr txBox="1"/>
          <p:nvPr/>
        </p:nvSpPr>
        <p:spPr>
          <a:xfrm>
            <a:off x="308438" y="68775"/>
            <a:ext cx="11952142" cy="584775"/>
          </a:xfrm>
          <a:prstGeom prst="rect">
            <a:avLst/>
          </a:prstGeom>
          <a:noFill/>
          <a:ln>
            <a:noFill/>
          </a:ln>
        </p:spPr>
        <p:txBody>
          <a:bodyPr wrap="square" rtlCol="0">
            <a:spAutoFit/>
          </a:bodyPr>
          <a:lstStyle/>
          <a:p>
            <a:r>
              <a:rPr lang="en-CA" sz="3200" b="1">
                <a:solidFill>
                  <a:schemeClr val="bg1"/>
                </a:solidFill>
                <a:latin typeface="Verdana" panose="020B0604030504040204" pitchFamily="34" charset="0"/>
                <a:ea typeface="Verdana" panose="020B0604030504040204" pitchFamily="34" charset="0"/>
              </a:rPr>
              <a:t>Industry-Wide Priority | </a:t>
            </a:r>
            <a:r>
              <a:rPr lang="en-CA" sz="3200" b="1">
                <a:solidFill>
                  <a:schemeClr val="accent2"/>
                </a:solidFill>
                <a:latin typeface="Verdana" panose="020B0604030504040204" pitchFamily="34" charset="0"/>
                <a:ea typeface="Verdana" panose="020B0604030504040204" pitchFamily="34" charset="0"/>
              </a:rPr>
              <a:t>2026 ESC Focus</a:t>
            </a:r>
          </a:p>
        </p:txBody>
      </p:sp>
      <p:sp>
        <p:nvSpPr>
          <p:cNvPr id="8" name="TextBox 7">
            <a:extLst>
              <a:ext uri="{FF2B5EF4-FFF2-40B4-BE49-F238E27FC236}">
                <a16:creationId xmlns:a16="http://schemas.microsoft.com/office/drawing/2014/main" id="{71106F36-E997-AC0A-0D35-017C0A2ECCF9}"/>
              </a:ext>
            </a:extLst>
          </p:cNvPr>
          <p:cNvSpPr txBox="1"/>
          <p:nvPr/>
        </p:nvSpPr>
        <p:spPr>
          <a:xfrm>
            <a:off x="308438" y="1253941"/>
            <a:ext cx="5623564" cy="2246769"/>
          </a:xfrm>
          <a:prstGeom prst="rect">
            <a:avLst/>
          </a:prstGeom>
          <a:noFill/>
        </p:spPr>
        <p:txBody>
          <a:bodyPr wrap="square">
            <a:spAutoFit/>
          </a:bodyPr>
          <a:lstStyle/>
          <a:p>
            <a:pPr lvl="0">
              <a:spcBef>
                <a:spcPts val="2400"/>
              </a:spcBef>
            </a:pPr>
            <a:r>
              <a:rPr lang="en-US" sz="2400" dirty="0">
                <a:solidFill>
                  <a:srgbClr val="005C9B"/>
                </a:solidFill>
                <a:latin typeface="Verdana" panose="020B0604030504040204" pitchFamily="34" charset="0"/>
                <a:ea typeface="Verdana" panose="020B0604030504040204" pitchFamily="34" charset="0"/>
              </a:rPr>
              <a:t>Industry anchored by a common goal: </a:t>
            </a:r>
          </a:p>
          <a:p>
            <a:pPr lvl="0">
              <a:spcBef>
                <a:spcPts val="2400"/>
              </a:spcBef>
            </a:pPr>
            <a:r>
              <a:rPr lang="en-US" sz="2400" dirty="0">
                <a:solidFill>
                  <a:srgbClr val="005C9B"/>
                </a:solidFill>
                <a:latin typeface="Verdana" panose="020B0604030504040204" pitchFamily="34" charset="0"/>
                <a:ea typeface="Verdana" panose="020B0604030504040204" pitchFamily="34" charset="0"/>
              </a:rPr>
              <a:t>SIF </a:t>
            </a:r>
            <a:r>
              <a:rPr lang="en-US" sz="2400" u="sng" dirty="0">
                <a:solidFill>
                  <a:srgbClr val="005C9B"/>
                </a:solidFill>
                <a:latin typeface="Verdana" panose="020B0604030504040204" pitchFamily="34" charset="0"/>
                <a:ea typeface="Verdana" panose="020B0604030504040204" pitchFamily="34" charset="0"/>
              </a:rPr>
              <a:t>prevention</a:t>
            </a:r>
            <a:r>
              <a:rPr lang="en-US" sz="2400" dirty="0">
                <a:solidFill>
                  <a:srgbClr val="005C9B"/>
                </a:solidFill>
                <a:latin typeface="Verdana" panose="020B0604030504040204" pitchFamily="34" charset="0"/>
                <a:ea typeface="Verdana" panose="020B0604030504040204" pitchFamily="34" charset="0"/>
              </a:rPr>
              <a:t> focused on the worker  </a:t>
            </a:r>
            <a:br>
              <a:rPr lang="en-US" dirty="0">
                <a:solidFill>
                  <a:srgbClr val="000000"/>
                </a:solidFill>
              </a:rPr>
            </a:br>
            <a:endParaRPr lang="en-CA" sz="2400" dirty="0">
              <a:solidFill>
                <a:srgbClr val="000000"/>
              </a:solidFill>
            </a:endParaRPr>
          </a:p>
        </p:txBody>
      </p:sp>
      <p:sp>
        <p:nvSpPr>
          <p:cNvPr id="2" name="Rectangle 1">
            <a:extLst>
              <a:ext uri="{FF2B5EF4-FFF2-40B4-BE49-F238E27FC236}">
                <a16:creationId xmlns:a16="http://schemas.microsoft.com/office/drawing/2014/main" id="{5CB87D60-00C1-FD34-8344-0C82ADA7CBA8}"/>
              </a:ext>
            </a:extLst>
          </p:cNvPr>
          <p:cNvSpPr>
            <a:spLocks noChangeArrowheads="1"/>
          </p:cNvSpPr>
          <p:nvPr/>
        </p:nvSpPr>
        <p:spPr bwMode="auto">
          <a:xfrm>
            <a:off x="0" y="0"/>
            <a:ext cx="12192000" cy="0"/>
          </a:xfrm>
          <a:prstGeom prst="rect">
            <a:avLst/>
          </a:prstGeom>
          <a:solidFill>
            <a:srgbClr val="F5F5F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nvGrpSpPr>
          <p:cNvPr id="21" name="Group 20">
            <a:extLst>
              <a:ext uri="{FF2B5EF4-FFF2-40B4-BE49-F238E27FC236}">
                <a16:creationId xmlns:a16="http://schemas.microsoft.com/office/drawing/2014/main" id="{8C397B64-92B8-4407-EB05-09EA7CFD6F87}"/>
              </a:ext>
            </a:extLst>
          </p:cNvPr>
          <p:cNvGrpSpPr/>
          <p:nvPr/>
        </p:nvGrpSpPr>
        <p:grpSpPr>
          <a:xfrm>
            <a:off x="435452" y="3217864"/>
            <a:ext cx="5660548" cy="3262432"/>
            <a:chOff x="395031" y="2375024"/>
            <a:chExt cx="5660548" cy="3262432"/>
          </a:xfrm>
        </p:grpSpPr>
        <p:sp>
          <p:nvSpPr>
            <p:cNvPr id="19" name="TextBox 18">
              <a:extLst>
                <a:ext uri="{FF2B5EF4-FFF2-40B4-BE49-F238E27FC236}">
                  <a16:creationId xmlns:a16="http://schemas.microsoft.com/office/drawing/2014/main" id="{D27F5EE4-6685-8518-388E-D8AFA6358E54}"/>
                </a:ext>
              </a:extLst>
            </p:cNvPr>
            <p:cNvSpPr txBox="1"/>
            <p:nvPr/>
          </p:nvSpPr>
          <p:spPr>
            <a:xfrm>
              <a:off x="395031" y="2375024"/>
              <a:ext cx="5660548" cy="3262432"/>
            </a:xfrm>
            <a:prstGeom prst="rect">
              <a:avLst/>
            </a:prstGeom>
            <a:noFill/>
          </p:spPr>
          <p:txBody>
            <a:bodyPr wrap="square" lIns="91440" tIns="45720" rIns="91440" bIns="45720" anchor="t">
              <a:spAutoFit/>
            </a:bodyPr>
            <a:lstStyle/>
            <a:p>
              <a:pPr lvl="0">
                <a:spcBef>
                  <a:spcPts val="2400"/>
                </a:spcBef>
              </a:pPr>
              <a:r>
                <a:rPr lang="en-US" sz="2400" b="1" dirty="0">
                  <a:solidFill>
                    <a:srgbClr val="000000"/>
                  </a:solidFill>
                </a:rPr>
                <a:t>Progress requires:</a:t>
              </a:r>
            </a:p>
            <a:p>
              <a:pPr lvl="0">
                <a:spcBef>
                  <a:spcPts val="2400"/>
                </a:spcBef>
              </a:pPr>
              <a:r>
                <a:rPr lang="en-CA" sz="2400" b="1" dirty="0">
                  <a:solidFill>
                    <a:srgbClr val="000000"/>
                  </a:solidFill>
                </a:rPr>
                <a:t>   Increased sharing </a:t>
              </a:r>
              <a:r>
                <a:rPr lang="en-CA" sz="2400" dirty="0">
                  <a:solidFill>
                    <a:srgbClr val="000000"/>
                  </a:solidFill>
                </a:rPr>
                <a:t>across industry</a:t>
              </a:r>
            </a:p>
            <a:p>
              <a:pPr>
                <a:spcBef>
                  <a:spcPts val="2400"/>
                </a:spcBef>
              </a:pPr>
              <a:r>
                <a:rPr lang="en-CA" sz="2400" dirty="0">
                  <a:solidFill>
                    <a:srgbClr val="000000"/>
                  </a:solidFill>
                </a:rPr>
                <a:t>   Learning from </a:t>
              </a:r>
              <a:r>
                <a:rPr lang="en-CA" sz="2400" b="1" dirty="0">
                  <a:solidFill>
                    <a:srgbClr val="000000"/>
                  </a:solidFill>
                </a:rPr>
                <a:t>SIFs (SIF-A and SIF-P)</a:t>
              </a:r>
            </a:p>
            <a:p>
              <a:pPr lvl="0">
                <a:spcBef>
                  <a:spcPts val="2400"/>
                </a:spcBef>
              </a:pPr>
              <a:r>
                <a:rPr lang="en-US" sz="2400" dirty="0">
                  <a:solidFill>
                    <a:srgbClr val="000000"/>
                  </a:solidFill>
                </a:rPr>
                <a:t>   </a:t>
              </a:r>
              <a:r>
                <a:rPr lang="en-US" sz="2400" b="1" dirty="0">
                  <a:solidFill>
                    <a:srgbClr val="000000"/>
                  </a:solidFill>
                </a:rPr>
                <a:t>Common language </a:t>
              </a:r>
              <a:r>
                <a:rPr lang="en-US" sz="2400" dirty="0">
                  <a:solidFill>
                    <a:srgbClr val="000000"/>
                  </a:solidFill>
                </a:rPr>
                <a:t>to drive analytics</a:t>
              </a:r>
            </a:p>
            <a:p>
              <a:pPr marL="267970">
                <a:spcAft>
                  <a:spcPts val="1800"/>
                </a:spcAft>
              </a:pPr>
              <a:endParaRPr lang="en-CA" sz="900" dirty="0">
                <a:solidFill>
                  <a:srgbClr val="000000"/>
                </a:solidFill>
              </a:endParaRPr>
            </a:p>
            <a:p>
              <a:pPr marL="267970">
                <a:spcAft>
                  <a:spcPts val="1800"/>
                </a:spcAft>
              </a:pPr>
              <a:r>
                <a:rPr lang="en-CA" sz="2400" dirty="0">
                  <a:solidFill>
                    <a:srgbClr val="000000"/>
                  </a:solidFill>
                </a:rPr>
                <a:t>Moving </a:t>
              </a:r>
              <a:r>
                <a:rPr lang="en-CA" sz="2400" b="1" dirty="0">
                  <a:solidFill>
                    <a:srgbClr val="000000"/>
                  </a:solidFill>
                </a:rPr>
                <a:t>beyond TRIF </a:t>
              </a:r>
              <a:r>
                <a:rPr lang="en-CA" sz="2400" dirty="0">
                  <a:solidFill>
                    <a:srgbClr val="000000"/>
                  </a:solidFill>
                </a:rPr>
                <a:t>metrics</a:t>
              </a:r>
            </a:p>
          </p:txBody>
        </p:sp>
        <p:grpSp>
          <p:nvGrpSpPr>
            <p:cNvPr id="3" name="Group 2">
              <a:extLst>
                <a:ext uri="{FF2B5EF4-FFF2-40B4-BE49-F238E27FC236}">
                  <a16:creationId xmlns:a16="http://schemas.microsoft.com/office/drawing/2014/main" id="{E570E459-6719-5203-2236-C47E236B09A0}"/>
                </a:ext>
              </a:extLst>
            </p:cNvPr>
            <p:cNvGrpSpPr/>
            <p:nvPr/>
          </p:nvGrpSpPr>
          <p:grpSpPr>
            <a:xfrm>
              <a:off x="438793" y="3839310"/>
              <a:ext cx="175721" cy="225107"/>
              <a:chOff x="480541" y="3347263"/>
              <a:chExt cx="212187" cy="271819"/>
            </a:xfrm>
          </p:grpSpPr>
          <p:pic>
            <p:nvPicPr>
              <p:cNvPr id="4" name="Picture 3" descr="A yellow rectangular object with black background&#10;&#10;AI-generated content may be incorrect.">
                <a:extLst>
                  <a:ext uri="{FF2B5EF4-FFF2-40B4-BE49-F238E27FC236}">
                    <a16:creationId xmlns:a16="http://schemas.microsoft.com/office/drawing/2014/main" id="{065DEA8B-F92C-9BAE-BD86-B5832F57BB7C}"/>
                  </a:ext>
                </a:extLst>
              </p:cNvPr>
              <p:cNvPicPr>
                <a:picLocks noChangeAspect="1"/>
              </p:cNvPicPr>
              <p:nvPr/>
            </p:nvPicPr>
            <p:blipFill>
              <a:blip r:embed="rId3"/>
              <a:stretch>
                <a:fillRect/>
              </a:stretch>
            </p:blipFill>
            <p:spPr>
              <a:xfrm flipH="1">
                <a:off x="571478" y="3347288"/>
                <a:ext cx="121250" cy="271794"/>
              </a:xfrm>
              <a:prstGeom prst="rect">
                <a:avLst/>
              </a:prstGeom>
            </p:spPr>
          </p:pic>
          <p:pic>
            <p:nvPicPr>
              <p:cNvPr id="5" name="Picture 4" descr="A blue rectangle with black background&#10;&#10;AI-generated content may be incorrect.">
                <a:extLst>
                  <a:ext uri="{FF2B5EF4-FFF2-40B4-BE49-F238E27FC236}">
                    <a16:creationId xmlns:a16="http://schemas.microsoft.com/office/drawing/2014/main" id="{0BBDCC07-E58D-8DA3-93CA-679853A2653A}"/>
                  </a:ext>
                </a:extLst>
              </p:cNvPr>
              <p:cNvPicPr>
                <a:picLocks noChangeAspect="1"/>
              </p:cNvPicPr>
              <p:nvPr/>
            </p:nvPicPr>
            <p:blipFill>
              <a:blip r:embed="rId4"/>
              <a:stretch>
                <a:fillRect/>
              </a:stretch>
            </p:blipFill>
            <p:spPr>
              <a:xfrm flipH="1">
                <a:off x="480541" y="3347263"/>
                <a:ext cx="121250" cy="271793"/>
              </a:xfrm>
              <a:prstGeom prst="rect">
                <a:avLst/>
              </a:prstGeom>
            </p:spPr>
          </p:pic>
        </p:grpSp>
        <p:grpSp>
          <p:nvGrpSpPr>
            <p:cNvPr id="6" name="Group 5">
              <a:extLst>
                <a:ext uri="{FF2B5EF4-FFF2-40B4-BE49-F238E27FC236}">
                  <a16:creationId xmlns:a16="http://schemas.microsoft.com/office/drawing/2014/main" id="{A326E7B2-1910-9250-73CC-4798E0188515}"/>
                </a:ext>
              </a:extLst>
            </p:cNvPr>
            <p:cNvGrpSpPr/>
            <p:nvPr/>
          </p:nvGrpSpPr>
          <p:grpSpPr>
            <a:xfrm>
              <a:off x="472761" y="3162425"/>
              <a:ext cx="175721" cy="225101"/>
              <a:chOff x="476084" y="3258469"/>
              <a:chExt cx="212187" cy="271813"/>
            </a:xfrm>
          </p:grpSpPr>
          <p:pic>
            <p:nvPicPr>
              <p:cNvPr id="7" name="Picture 6" descr="A yellow rectangular object with black background&#10;&#10;AI-generated content may be incorrect.">
                <a:extLst>
                  <a:ext uri="{FF2B5EF4-FFF2-40B4-BE49-F238E27FC236}">
                    <a16:creationId xmlns:a16="http://schemas.microsoft.com/office/drawing/2014/main" id="{2FFF4591-B3F7-C47C-1A06-B108E6402D74}"/>
                  </a:ext>
                </a:extLst>
              </p:cNvPr>
              <p:cNvPicPr>
                <a:picLocks noChangeAspect="1"/>
              </p:cNvPicPr>
              <p:nvPr/>
            </p:nvPicPr>
            <p:blipFill>
              <a:blip r:embed="rId3"/>
              <a:stretch>
                <a:fillRect/>
              </a:stretch>
            </p:blipFill>
            <p:spPr>
              <a:xfrm flipH="1">
                <a:off x="567021" y="3258488"/>
                <a:ext cx="121250" cy="271794"/>
              </a:xfrm>
              <a:prstGeom prst="rect">
                <a:avLst/>
              </a:prstGeom>
            </p:spPr>
          </p:pic>
          <p:pic>
            <p:nvPicPr>
              <p:cNvPr id="9" name="Picture 8" descr="A blue rectangle with black background&#10;&#10;AI-generated content may be incorrect.">
                <a:extLst>
                  <a:ext uri="{FF2B5EF4-FFF2-40B4-BE49-F238E27FC236}">
                    <a16:creationId xmlns:a16="http://schemas.microsoft.com/office/drawing/2014/main" id="{8FAA2E59-CA08-6BCD-728E-433BEFE9024E}"/>
                  </a:ext>
                </a:extLst>
              </p:cNvPr>
              <p:cNvPicPr>
                <a:picLocks noChangeAspect="1"/>
              </p:cNvPicPr>
              <p:nvPr/>
            </p:nvPicPr>
            <p:blipFill>
              <a:blip r:embed="rId4"/>
              <a:stretch>
                <a:fillRect/>
              </a:stretch>
            </p:blipFill>
            <p:spPr>
              <a:xfrm flipH="1">
                <a:off x="476084" y="3258469"/>
                <a:ext cx="121249" cy="271793"/>
              </a:xfrm>
              <a:prstGeom prst="rect">
                <a:avLst/>
              </a:prstGeom>
            </p:spPr>
          </p:pic>
        </p:grpSp>
        <p:grpSp>
          <p:nvGrpSpPr>
            <p:cNvPr id="11" name="Group 10">
              <a:extLst>
                <a:ext uri="{FF2B5EF4-FFF2-40B4-BE49-F238E27FC236}">
                  <a16:creationId xmlns:a16="http://schemas.microsoft.com/office/drawing/2014/main" id="{14EE7309-CDCB-97CC-99F4-B59C8FF69070}"/>
                </a:ext>
              </a:extLst>
            </p:cNvPr>
            <p:cNvGrpSpPr/>
            <p:nvPr/>
          </p:nvGrpSpPr>
          <p:grpSpPr>
            <a:xfrm>
              <a:off x="438793" y="4497875"/>
              <a:ext cx="175721" cy="225100"/>
              <a:chOff x="480541" y="3444905"/>
              <a:chExt cx="212187" cy="271811"/>
            </a:xfrm>
          </p:grpSpPr>
          <p:pic>
            <p:nvPicPr>
              <p:cNvPr id="12" name="Picture 11" descr="A yellow rectangular object with black background&#10;&#10;AI-generated content may be incorrect.">
                <a:extLst>
                  <a:ext uri="{FF2B5EF4-FFF2-40B4-BE49-F238E27FC236}">
                    <a16:creationId xmlns:a16="http://schemas.microsoft.com/office/drawing/2014/main" id="{D99351DC-F191-1FB0-60D1-3EC54193B326}"/>
                  </a:ext>
                </a:extLst>
              </p:cNvPr>
              <p:cNvPicPr>
                <a:picLocks noChangeAspect="1"/>
              </p:cNvPicPr>
              <p:nvPr/>
            </p:nvPicPr>
            <p:blipFill>
              <a:blip r:embed="rId3"/>
              <a:stretch>
                <a:fillRect/>
              </a:stretch>
            </p:blipFill>
            <p:spPr>
              <a:xfrm flipH="1">
                <a:off x="571478" y="3444922"/>
                <a:ext cx="121250" cy="271794"/>
              </a:xfrm>
              <a:prstGeom prst="rect">
                <a:avLst/>
              </a:prstGeom>
            </p:spPr>
          </p:pic>
          <p:pic>
            <p:nvPicPr>
              <p:cNvPr id="13" name="Picture 12" descr="A blue rectangle with black background&#10;&#10;AI-generated content may be incorrect.">
                <a:extLst>
                  <a:ext uri="{FF2B5EF4-FFF2-40B4-BE49-F238E27FC236}">
                    <a16:creationId xmlns:a16="http://schemas.microsoft.com/office/drawing/2014/main" id="{33E4C0D0-4BC8-BD8C-842F-8D710533C87F}"/>
                  </a:ext>
                </a:extLst>
              </p:cNvPr>
              <p:cNvPicPr>
                <a:picLocks noChangeAspect="1"/>
              </p:cNvPicPr>
              <p:nvPr/>
            </p:nvPicPr>
            <p:blipFill>
              <a:blip r:embed="rId4"/>
              <a:stretch>
                <a:fillRect/>
              </a:stretch>
            </p:blipFill>
            <p:spPr>
              <a:xfrm flipH="1">
                <a:off x="480541" y="3444905"/>
                <a:ext cx="121250" cy="271793"/>
              </a:xfrm>
              <a:prstGeom prst="rect">
                <a:avLst/>
              </a:prstGeom>
            </p:spPr>
          </p:pic>
        </p:grpSp>
      </p:grpSp>
      <p:pic>
        <p:nvPicPr>
          <p:cNvPr id="22" name="Picture 21" descr="A yellow rectangular object with black background&#10;&#10;AI-generated content may be incorrect.">
            <a:extLst>
              <a:ext uri="{FF2B5EF4-FFF2-40B4-BE49-F238E27FC236}">
                <a16:creationId xmlns:a16="http://schemas.microsoft.com/office/drawing/2014/main" id="{222E965B-F942-0AAC-2021-EE1F29128568}"/>
              </a:ext>
            </a:extLst>
          </p:cNvPr>
          <p:cNvPicPr>
            <a:picLocks noChangeAspect="1"/>
          </p:cNvPicPr>
          <p:nvPr/>
        </p:nvPicPr>
        <p:blipFill>
          <a:blip r:embed="rId3"/>
          <a:stretch>
            <a:fillRect/>
          </a:stretch>
        </p:blipFill>
        <p:spPr>
          <a:xfrm flipH="1">
            <a:off x="554523" y="6081743"/>
            <a:ext cx="100412" cy="225086"/>
          </a:xfrm>
          <a:prstGeom prst="rect">
            <a:avLst/>
          </a:prstGeom>
        </p:spPr>
      </p:pic>
      <p:pic>
        <p:nvPicPr>
          <p:cNvPr id="23" name="Picture 22" descr="A blue rectangle with black background&#10;&#10;AI-generated content may be incorrect.">
            <a:extLst>
              <a:ext uri="{FF2B5EF4-FFF2-40B4-BE49-F238E27FC236}">
                <a16:creationId xmlns:a16="http://schemas.microsoft.com/office/drawing/2014/main" id="{79B3324E-E938-0346-9B68-BFBAF8F16D6A}"/>
              </a:ext>
            </a:extLst>
          </p:cNvPr>
          <p:cNvPicPr>
            <a:picLocks noChangeAspect="1"/>
          </p:cNvPicPr>
          <p:nvPr/>
        </p:nvPicPr>
        <p:blipFill>
          <a:blip r:embed="rId4"/>
          <a:stretch>
            <a:fillRect/>
          </a:stretch>
        </p:blipFill>
        <p:spPr>
          <a:xfrm flipH="1">
            <a:off x="479214" y="6081729"/>
            <a:ext cx="100412" cy="225085"/>
          </a:xfrm>
          <a:prstGeom prst="rect">
            <a:avLst/>
          </a:prstGeom>
        </p:spPr>
      </p:pic>
      <p:pic>
        <p:nvPicPr>
          <p:cNvPr id="25" name="Picture 24" descr="The image shows a contrast between a winding back road with trees and a busy, urban super highway.&#10;&#10;AI-generated content may be incorrect.">
            <a:extLst>
              <a:ext uri="{FF2B5EF4-FFF2-40B4-BE49-F238E27FC236}">
                <a16:creationId xmlns:a16="http://schemas.microsoft.com/office/drawing/2014/main" id="{E0CA7B42-5028-7968-9651-4313760E6ED0}"/>
              </a:ext>
            </a:extLst>
          </p:cNvPr>
          <p:cNvPicPr>
            <a:picLocks noChangeAspect="1"/>
          </p:cNvPicPr>
          <p:nvPr/>
        </p:nvPicPr>
        <p:blipFill>
          <a:blip r:embed="rId5"/>
          <a:srcRect l="4671" t="1677"/>
          <a:stretch>
            <a:fillRect/>
          </a:stretch>
        </p:blipFill>
        <p:spPr>
          <a:xfrm>
            <a:off x="6327056" y="1275572"/>
            <a:ext cx="5864944" cy="5582428"/>
          </a:xfrm>
          <a:prstGeom prst="rect">
            <a:avLst/>
          </a:prstGeom>
        </p:spPr>
      </p:pic>
    </p:spTree>
    <p:extLst>
      <p:ext uri="{BB962C8B-B14F-4D97-AF65-F5344CB8AC3E}">
        <p14:creationId xmlns:p14="http://schemas.microsoft.com/office/powerpoint/2010/main" val="26967844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CB8A6-1989-6FB5-15D2-2ED3AA089F6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A9A2BE3-69BC-6AEE-F1E9-E3868358C730}"/>
              </a:ext>
            </a:extLst>
          </p:cNvPr>
          <p:cNvSpPr txBox="1"/>
          <p:nvPr/>
        </p:nvSpPr>
        <p:spPr>
          <a:xfrm>
            <a:off x="466877" y="972086"/>
            <a:ext cx="11110508" cy="369332"/>
          </a:xfrm>
          <a:prstGeom prst="rect">
            <a:avLst/>
          </a:prstGeom>
          <a:noFill/>
          <a:ln w="19050">
            <a:solidFill>
              <a:schemeClr val="accent1"/>
            </a:solidFill>
          </a:ln>
        </p:spPr>
        <p:txBody>
          <a:bodyPr wrap="square" lIns="91440" tIns="45720" rIns="91440" bIns="45720" rtlCol="0" anchor="t">
            <a:spAutoFit/>
          </a:bodyPr>
          <a:lstStyle/>
          <a:p>
            <a:r>
              <a:rPr lang="en-CA" b="1">
                <a:solidFill>
                  <a:srgbClr val="005D9C"/>
                </a:solidFill>
              </a:rPr>
              <a:t>Purpose:</a:t>
            </a:r>
            <a:r>
              <a:rPr lang="en-CA">
                <a:solidFill>
                  <a:srgbClr val="005D9C"/>
                </a:solidFill>
              </a:rPr>
              <a:t> Building a cross-border platform to increase sharing of learnings across industry</a:t>
            </a:r>
          </a:p>
        </p:txBody>
      </p:sp>
      <p:sp>
        <p:nvSpPr>
          <p:cNvPr id="4" name="TextBox 3">
            <a:extLst>
              <a:ext uri="{FF2B5EF4-FFF2-40B4-BE49-F238E27FC236}">
                <a16:creationId xmlns:a16="http://schemas.microsoft.com/office/drawing/2014/main" id="{6CA2DF13-6384-662B-D722-BD1070F42162}"/>
              </a:ext>
            </a:extLst>
          </p:cNvPr>
          <p:cNvSpPr txBox="1"/>
          <p:nvPr/>
        </p:nvSpPr>
        <p:spPr>
          <a:xfrm>
            <a:off x="466876" y="1451349"/>
            <a:ext cx="1389281" cy="369332"/>
          </a:xfrm>
          <a:prstGeom prst="rect">
            <a:avLst/>
          </a:prstGeom>
          <a:noFill/>
        </p:spPr>
        <p:txBody>
          <a:bodyPr wrap="square" rtlCol="0">
            <a:spAutoFit/>
          </a:bodyPr>
          <a:lstStyle/>
          <a:p>
            <a:r>
              <a:rPr lang="en-CA" b="1">
                <a:solidFill>
                  <a:srgbClr val="005D9C"/>
                </a:solidFill>
              </a:rPr>
              <a:t>Timeline:</a:t>
            </a:r>
          </a:p>
        </p:txBody>
      </p:sp>
      <p:sp>
        <p:nvSpPr>
          <p:cNvPr id="12" name="TextBox 11">
            <a:extLst>
              <a:ext uri="{FF2B5EF4-FFF2-40B4-BE49-F238E27FC236}">
                <a16:creationId xmlns:a16="http://schemas.microsoft.com/office/drawing/2014/main" id="{2D541E05-A13F-27F9-1914-F3BAE866D146}"/>
              </a:ext>
            </a:extLst>
          </p:cNvPr>
          <p:cNvSpPr txBox="1"/>
          <p:nvPr/>
        </p:nvSpPr>
        <p:spPr>
          <a:xfrm>
            <a:off x="466877" y="1991041"/>
            <a:ext cx="1193116" cy="369332"/>
          </a:xfrm>
          <a:prstGeom prst="rect">
            <a:avLst/>
          </a:prstGeom>
          <a:noFill/>
        </p:spPr>
        <p:txBody>
          <a:bodyPr wrap="square" rtlCol="0">
            <a:spAutoFit/>
          </a:bodyPr>
          <a:lstStyle/>
          <a:p>
            <a:r>
              <a:rPr lang="en-CA">
                <a:solidFill>
                  <a:srgbClr val="005D9C"/>
                </a:solidFill>
              </a:rPr>
              <a:t>Stage:</a:t>
            </a:r>
          </a:p>
        </p:txBody>
      </p:sp>
      <p:sp>
        <p:nvSpPr>
          <p:cNvPr id="13" name="TextBox 12">
            <a:extLst>
              <a:ext uri="{FF2B5EF4-FFF2-40B4-BE49-F238E27FC236}">
                <a16:creationId xmlns:a16="http://schemas.microsoft.com/office/drawing/2014/main" id="{249E6253-5185-122A-0B3D-7BCAF9CE4919}"/>
              </a:ext>
            </a:extLst>
          </p:cNvPr>
          <p:cNvSpPr txBox="1"/>
          <p:nvPr/>
        </p:nvSpPr>
        <p:spPr>
          <a:xfrm>
            <a:off x="2604233" y="1987394"/>
            <a:ext cx="1193116" cy="369332"/>
          </a:xfrm>
          <a:prstGeom prst="rect">
            <a:avLst/>
          </a:prstGeom>
          <a:noFill/>
        </p:spPr>
        <p:txBody>
          <a:bodyPr wrap="square" rtlCol="0">
            <a:spAutoFit/>
          </a:bodyPr>
          <a:lstStyle/>
          <a:p>
            <a:r>
              <a:rPr lang="en-CA">
                <a:solidFill>
                  <a:srgbClr val="005D9C"/>
                </a:solidFill>
              </a:rPr>
              <a:t>Evaluate</a:t>
            </a:r>
          </a:p>
        </p:txBody>
      </p:sp>
      <p:sp>
        <p:nvSpPr>
          <p:cNvPr id="18" name="TextBox 17">
            <a:extLst>
              <a:ext uri="{FF2B5EF4-FFF2-40B4-BE49-F238E27FC236}">
                <a16:creationId xmlns:a16="http://schemas.microsoft.com/office/drawing/2014/main" id="{B1569BAE-6B2B-60E6-29B5-EEE868ADA863}"/>
              </a:ext>
            </a:extLst>
          </p:cNvPr>
          <p:cNvSpPr txBox="1"/>
          <p:nvPr/>
        </p:nvSpPr>
        <p:spPr>
          <a:xfrm>
            <a:off x="4527860" y="1996701"/>
            <a:ext cx="2076387" cy="369332"/>
          </a:xfrm>
          <a:prstGeom prst="rect">
            <a:avLst/>
          </a:prstGeom>
          <a:noFill/>
        </p:spPr>
        <p:txBody>
          <a:bodyPr wrap="square" rtlCol="0">
            <a:spAutoFit/>
          </a:bodyPr>
          <a:lstStyle/>
          <a:p>
            <a:r>
              <a:rPr lang="en-CA">
                <a:solidFill>
                  <a:srgbClr val="005D9C"/>
                </a:solidFill>
              </a:rPr>
              <a:t>Pilot Engagement</a:t>
            </a:r>
          </a:p>
        </p:txBody>
      </p:sp>
      <p:sp>
        <p:nvSpPr>
          <p:cNvPr id="19" name="TextBox 18">
            <a:extLst>
              <a:ext uri="{FF2B5EF4-FFF2-40B4-BE49-F238E27FC236}">
                <a16:creationId xmlns:a16="http://schemas.microsoft.com/office/drawing/2014/main" id="{7A0177A7-A000-A504-1C78-F4775B6CDFCB}"/>
              </a:ext>
            </a:extLst>
          </p:cNvPr>
          <p:cNvSpPr txBox="1"/>
          <p:nvPr/>
        </p:nvSpPr>
        <p:spPr>
          <a:xfrm>
            <a:off x="6576998" y="1851163"/>
            <a:ext cx="2610003" cy="646331"/>
          </a:xfrm>
          <a:prstGeom prst="rect">
            <a:avLst/>
          </a:prstGeom>
          <a:noFill/>
        </p:spPr>
        <p:txBody>
          <a:bodyPr wrap="square" rtlCol="0">
            <a:spAutoFit/>
          </a:bodyPr>
          <a:lstStyle/>
          <a:p>
            <a:pPr algn="ctr"/>
            <a:r>
              <a:rPr lang="en-CA">
                <a:solidFill>
                  <a:srgbClr val="005D9C"/>
                </a:solidFill>
              </a:rPr>
              <a:t>Expanded Industry Engagement</a:t>
            </a:r>
          </a:p>
        </p:txBody>
      </p:sp>
      <p:sp>
        <p:nvSpPr>
          <p:cNvPr id="20" name="TextBox 19">
            <a:extLst>
              <a:ext uri="{FF2B5EF4-FFF2-40B4-BE49-F238E27FC236}">
                <a16:creationId xmlns:a16="http://schemas.microsoft.com/office/drawing/2014/main" id="{E3FFFDB4-C9D0-9E76-1BFA-8DF16513DDEB}"/>
              </a:ext>
            </a:extLst>
          </p:cNvPr>
          <p:cNvSpPr txBox="1"/>
          <p:nvPr/>
        </p:nvSpPr>
        <p:spPr>
          <a:xfrm>
            <a:off x="9360652" y="1997631"/>
            <a:ext cx="2260236" cy="369332"/>
          </a:xfrm>
          <a:prstGeom prst="rect">
            <a:avLst/>
          </a:prstGeom>
          <a:noFill/>
        </p:spPr>
        <p:txBody>
          <a:bodyPr wrap="square" rtlCol="0">
            <a:spAutoFit/>
          </a:bodyPr>
          <a:lstStyle/>
          <a:p>
            <a:r>
              <a:rPr lang="en-CA">
                <a:solidFill>
                  <a:srgbClr val="005D9C"/>
                </a:solidFill>
              </a:rPr>
              <a:t>Operationalize</a:t>
            </a:r>
          </a:p>
        </p:txBody>
      </p:sp>
      <p:sp>
        <p:nvSpPr>
          <p:cNvPr id="21" name="TextBox 20">
            <a:extLst>
              <a:ext uri="{FF2B5EF4-FFF2-40B4-BE49-F238E27FC236}">
                <a16:creationId xmlns:a16="http://schemas.microsoft.com/office/drawing/2014/main" id="{98052D3F-D1B8-71BA-4350-5F68205484A7}"/>
              </a:ext>
            </a:extLst>
          </p:cNvPr>
          <p:cNvSpPr txBox="1"/>
          <p:nvPr/>
        </p:nvSpPr>
        <p:spPr>
          <a:xfrm>
            <a:off x="510378" y="2587444"/>
            <a:ext cx="1485649" cy="646331"/>
          </a:xfrm>
          <a:prstGeom prst="rect">
            <a:avLst/>
          </a:prstGeom>
          <a:noFill/>
          <a:ln>
            <a:solidFill>
              <a:schemeClr val="accent1"/>
            </a:solidFill>
          </a:ln>
        </p:spPr>
        <p:txBody>
          <a:bodyPr wrap="square" rtlCol="0">
            <a:spAutoFit/>
          </a:bodyPr>
          <a:lstStyle/>
          <a:p>
            <a:r>
              <a:rPr lang="en-CA" b="1">
                <a:solidFill>
                  <a:srgbClr val="005D9C"/>
                </a:solidFill>
              </a:rPr>
              <a:t>Key Activities:</a:t>
            </a:r>
          </a:p>
        </p:txBody>
      </p:sp>
      <p:sp>
        <p:nvSpPr>
          <p:cNvPr id="22" name="TextBox 21">
            <a:extLst>
              <a:ext uri="{FF2B5EF4-FFF2-40B4-BE49-F238E27FC236}">
                <a16:creationId xmlns:a16="http://schemas.microsoft.com/office/drawing/2014/main" id="{52B82566-A087-B8F0-BD7D-7FFBC41A47E4}"/>
              </a:ext>
            </a:extLst>
          </p:cNvPr>
          <p:cNvSpPr txBox="1"/>
          <p:nvPr/>
        </p:nvSpPr>
        <p:spPr>
          <a:xfrm>
            <a:off x="2215264" y="2600028"/>
            <a:ext cx="2110925" cy="1169551"/>
          </a:xfrm>
          <a:prstGeom prst="rect">
            <a:avLst/>
          </a:prstGeom>
          <a:noFill/>
          <a:ln>
            <a:solidFill>
              <a:schemeClr val="accent1"/>
            </a:solidFill>
          </a:ln>
        </p:spPr>
        <p:txBody>
          <a:bodyPr wrap="square" lIns="91440" tIns="45720" rIns="91440" bIns="45720" rtlCol="0" anchor="t">
            <a:spAutoFit/>
          </a:bodyPr>
          <a:lstStyle/>
          <a:p>
            <a:pPr marL="285750" indent="-285750">
              <a:buFont typeface="Arial" panose="020B0604020202020204" pitchFamily="34" charset="0"/>
              <a:buChar char="•"/>
            </a:pPr>
            <a:r>
              <a:rPr lang="en-CA" sz="1400">
                <a:solidFill>
                  <a:srgbClr val="000000"/>
                </a:solidFill>
              </a:rPr>
              <a:t>Established industry SIF Task Group (30+ companies) to evaluate SIF actual definitions</a:t>
            </a:r>
          </a:p>
        </p:txBody>
      </p:sp>
      <p:graphicFrame>
        <p:nvGraphicFramePr>
          <p:cNvPr id="24" name="Diagram 23">
            <a:extLst>
              <a:ext uri="{FF2B5EF4-FFF2-40B4-BE49-F238E27FC236}">
                <a16:creationId xmlns:a16="http://schemas.microsoft.com/office/drawing/2014/main" id="{F68FDBFA-A8A6-215C-A1F0-6B56862E6F93}"/>
              </a:ext>
            </a:extLst>
          </p:cNvPr>
          <p:cNvGraphicFramePr/>
          <p:nvPr/>
        </p:nvGraphicFramePr>
        <p:xfrm>
          <a:off x="1856158" y="1464741"/>
          <a:ext cx="9721228" cy="3693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5" name="TextBox 24">
            <a:extLst>
              <a:ext uri="{FF2B5EF4-FFF2-40B4-BE49-F238E27FC236}">
                <a16:creationId xmlns:a16="http://schemas.microsoft.com/office/drawing/2014/main" id="{A381C0EA-34A9-D6BF-9F9B-578360F8B7E6}"/>
              </a:ext>
            </a:extLst>
          </p:cNvPr>
          <p:cNvSpPr txBox="1"/>
          <p:nvPr/>
        </p:nvSpPr>
        <p:spPr>
          <a:xfrm>
            <a:off x="4545426" y="2600028"/>
            <a:ext cx="2326800" cy="1169551"/>
          </a:xfrm>
          <a:prstGeom prst="rect">
            <a:avLst/>
          </a:prstGeom>
          <a:noFill/>
          <a:ln>
            <a:solidFill>
              <a:schemeClr val="accent1"/>
            </a:solidFill>
          </a:ln>
        </p:spPr>
        <p:txBody>
          <a:bodyPr wrap="square" lIns="91440" tIns="45720" rIns="91440" bIns="45720" rtlCol="0" anchor="t">
            <a:spAutoFit/>
          </a:bodyPr>
          <a:lstStyle/>
          <a:p>
            <a:pPr marL="285750" indent="-285750">
              <a:buFont typeface="Arial" panose="020B0604020202020204" pitchFamily="34" charset="0"/>
              <a:buChar char="•"/>
            </a:pPr>
            <a:r>
              <a:rPr lang="en-CA" sz="1400">
                <a:solidFill>
                  <a:srgbClr val="000000"/>
                </a:solidFill>
              </a:rPr>
              <a:t>Developed an AI-enabled dashboard to learn from SIF events across industry &amp; move beyond TRIF</a:t>
            </a:r>
          </a:p>
        </p:txBody>
      </p:sp>
      <p:sp>
        <p:nvSpPr>
          <p:cNvPr id="26" name="TextBox 25">
            <a:extLst>
              <a:ext uri="{FF2B5EF4-FFF2-40B4-BE49-F238E27FC236}">
                <a16:creationId xmlns:a16="http://schemas.microsoft.com/office/drawing/2014/main" id="{14186248-D6BB-41CB-A1F4-9984691580FA}"/>
              </a:ext>
            </a:extLst>
          </p:cNvPr>
          <p:cNvSpPr txBox="1"/>
          <p:nvPr/>
        </p:nvSpPr>
        <p:spPr>
          <a:xfrm>
            <a:off x="7075879" y="2587444"/>
            <a:ext cx="2012293" cy="3539430"/>
          </a:xfrm>
          <a:prstGeom prst="rect">
            <a:avLst/>
          </a:prstGeom>
          <a:noFill/>
          <a:ln>
            <a:solidFill>
              <a:schemeClr val="accent1"/>
            </a:solidFill>
          </a:ln>
        </p:spPr>
        <p:txBody>
          <a:bodyPr wrap="square" lIns="91440" tIns="45720" rIns="91440" bIns="45720" rtlCol="0" anchor="t">
            <a:spAutoFit/>
          </a:bodyPr>
          <a:lstStyle/>
          <a:p>
            <a:pPr marL="285750" indent="-285750">
              <a:buFont typeface="Arial" panose="020B0604020202020204" pitchFamily="34" charset="0"/>
              <a:buChar char="•"/>
            </a:pPr>
            <a:r>
              <a:rPr lang="en-CA" sz="1400" dirty="0">
                <a:solidFill>
                  <a:srgbClr val="000000"/>
                </a:solidFill>
              </a:rPr>
              <a:t>Partnering with 4-5 companies to contribute data.</a:t>
            </a:r>
          </a:p>
          <a:p>
            <a:pPr marL="285750" indent="-285750">
              <a:buFont typeface="Arial" panose="020B0604020202020204" pitchFamily="34" charset="0"/>
              <a:buChar char="•"/>
            </a:pPr>
            <a:r>
              <a:rPr lang="en-CA" sz="1400" dirty="0">
                <a:solidFill>
                  <a:srgbClr val="000000"/>
                </a:solidFill>
              </a:rPr>
              <a:t>Field testing AI tool outputs in operating environments.</a:t>
            </a:r>
            <a:endParaRPr lang="en-US" dirty="0">
              <a:solidFill>
                <a:srgbClr val="FFFFFF"/>
              </a:solidFill>
            </a:endParaRPr>
          </a:p>
          <a:p>
            <a:pPr marL="285750" indent="-285750">
              <a:buFont typeface="Arial" panose="020B0604020202020204" pitchFamily="34" charset="0"/>
              <a:buChar char="•"/>
            </a:pPr>
            <a:r>
              <a:rPr lang="en-CA" sz="1400" dirty="0">
                <a:solidFill>
                  <a:srgbClr val="000000"/>
                </a:solidFill>
              </a:rPr>
              <a:t>Evaluate Data Gateway process.</a:t>
            </a:r>
          </a:p>
          <a:p>
            <a:pPr marL="285750" indent="-285750">
              <a:buFont typeface="Arial" panose="020B0604020202020204" pitchFamily="34" charset="0"/>
              <a:buChar char="•"/>
            </a:pPr>
            <a:r>
              <a:rPr lang="en-CA" sz="1400" dirty="0">
                <a:solidFill>
                  <a:srgbClr val="000000"/>
                </a:solidFill>
              </a:rPr>
              <a:t>Validate actionable insights, tools and resources.</a:t>
            </a:r>
          </a:p>
          <a:p>
            <a:pPr marL="285750" indent="-285750">
              <a:buFont typeface="Arial" panose="020B0604020202020204" pitchFamily="34" charset="0"/>
              <a:buChar char="•"/>
            </a:pPr>
            <a:r>
              <a:rPr lang="en-CA" sz="1400" dirty="0">
                <a:solidFill>
                  <a:srgbClr val="000000"/>
                </a:solidFill>
              </a:rPr>
              <a:t>Industry engagement through targeted events.</a:t>
            </a:r>
            <a:endParaRPr lang="en-CA" sz="100" dirty="0">
              <a:solidFill>
                <a:srgbClr val="000000"/>
              </a:solidFill>
            </a:endParaRPr>
          </a:p>
        </p:txBody>
      </p:sp>
      <p:sp>
        <p:nvSpPr>
          <p:cNvPr id="27" name="TextBox 26">
            <a:extLst>
              <a:ext uri="{FF2B5EF4-FFF2-40B4-BE49-F238E27FC236}">
                <a16:creationId xmlns:a16="http://schemas.microsoft.com/office/drawing/2014/main" id="{8FE96FC7-5DE1-EEF6-3DED-FB5542444C80}"/>
              </a:ext>
            </a:extLst>
          </p:cNvPr>
          <p:cNvSpPr txBox="1"/>
          <p:nvPr/>
        </p:nvSpPr>
        <p:spPr>
          <a:xfrm>
            <a:off x="9285782" y="2610740"/>
            <a:ext cx="2291603" cy="3847207"/>
          </a:xfrm>
          <a:prstGeom prst="rect">
            <a:avLst/>
          </a:prstGeom>
          <a:noFill/>
          <a:ln>
            <a:solidFill>
              <a:schemeClr val="accent1"/>
            </a:solidFill>
          </a:ln>
        </p:spPr>
        <p:txBody>
          <a:bodyPr wrap="square" lIns="91440" tIns="45720" rIns="91440" bIns="45720" rtlCol="0" anchor="t">
            <a:spAutoFit/>
          </a:bodyPr>
          <a:lstStyle/>
          <a:p>
            <a:pPr marL="285750" indent="-285750">
              <a:buFont typeface="Arial" panose="020B0604020202020204" pitchFamily="34" charset="0"/>
              <a:buChar char="•"/>
            </a:pPr>
            <a:r>
              <a:rPr lang="en-CA" sz="1400" dirty="0">
                <a:solidFill>
                  <a:srgbClr val="000000"/>
                </a:solidFill>
              </a:rPr>
              <a:t>Scale validated insights, tools and resources</a:t>
            </a:r>
          </a:p>
          <a:p>
            <a:pPr marL="285750" indent="-285750">
              <a:buFont typeface="Arial" panose="020B0604020202020204" pitchFamily="34" charset="0"/>
              <a:buChar char="•"/>
            </a:pPr>
            <a:r>
              <a:rPr lang="en-CA" sz="1400" dirty="0">
                <a:solidFill>
                  <a:srgbClr val="000000"/>
                </a:solidFill>
              </a:rPr>
              <a:t>Enable consistent SIF Approach (IOGP, EEI)</a:t>
            </a:r>
          </a:p>
          <a:p>
            <a:pPr marL="285750" indent="-285750">
              <a:buFont typeface="Arial" panose="020B0604020202020204" pitchFamily="34" charset="0"/>
              <a:buChar char="•"/>
            </a:pPr>
            <a:r>
              <a:rPr lang="en-CA" sz="1400" dirty="0">
                <a:solidFill>
                  <a:srgbClr val="000000"/>
                </a:solidFill>
              </a:rPr>
              <a:t>Deliver practical prevention guidance</a:t>
            </a:r>
          </a:p>
          <a:p>
            <a:pPr marL="285750" indent="-285750">
              <a:buFont typeface="Arial" panose="020B0604020202020204" pitchFamily="34" charset="0"/>
              <a:buChar char="•"/>
            </a:pPr>
            <a:r>
              <a:rPr lang="en-CA" sz="1400">
                <a:solidFill>
                  <a:srgbClr val="000000"/>
                </a:solidFill>
              </a:rPr>
              <a:t>Share cross-industry </a:t>
            </a:r>
            <a:r>
              <a:rPr lang="en-CA" sz="1400" dirty="0">
                <a:solidFill>
                  <a:srgbClr val="000000"/>
                </a:solidFill>
              </a:rPr>
              <a:t>learnings</a:t>
            </a:r>
          </a:p>
          <a:p>
            <a:pPr marL="285750" indent="-285750">
              <a:buFont typeface="Arial" panose="020B0604020202020204" pitchFamily="34" charset="0"/>
              <a:buChar char="•"/>
            </a:pPr>
            <a:r>
              <a:rPr lang="en-CA" sz="1400" dirty="0">
                <a:solidFill>
                  <a:srgbClr val="000000"/>
                </a:solidFill>
              </a:rPr>
              <a:t>Provide updates to ESC Board and Safety Standards Council.</a:t>
            </a:r>
          </a:p>
          <a:p>
            <a:pPr marL="285750" indent="-285750">
              <a:buFont typeface="Arial" panose="020B0604020202020204" pitchFamily="34" charset="0"/>
              <a:buChar char="•"/>
            </a:pPr>
            <a:endParaRPr lang="en-CA" sz="800" dirty="0">
              <a:solidFill>
                <a:srgbClr val="000000"/>
              </a:solidFill>
            </a:endParaRPr>
          </a:p>
          <a:p>
            <a:pPr marL="285750" indent="-285750">
              <a:buFont typeface="Arial" panose="020B0604020202020204" pitchFamily="34" charset="0"/>
              <a:buChar char="•"/>
            </a:pPr>
            <a:endParaRPr lang="en-CA" sz="800" dirty="0">
              <a:solidFill>
                <a:srgbClr val="000000"/>
              </a:solidFill>
            </a:endParaRPr>
          </a:p>
          <a:p>
            <a:pPr marL="285750" indent="-285750">
              <a:buFont typeface="Arial" panose="020B0604020202020204" pitchFamily="34" charset="0"/>
              <a:buChar char="•"/>
            </a:pPr>
            <a:endParaRPr lang="en-CA" sz="1400" dirty="0">
              <a:solidFill>
                <a:srgbClr val="000000"/>
              </a:solidFill>
            </a:endParaRPr>
          </a:p>
          <a:p>
            <a:pPr marL="285750" indent="-285750">
              <a:buFont typeface="Arial" panose="020B0604020202020204" pitchFamily="34" charset="0"/>
              <a:buChar char="•"/>
            </a:pPr>
            <a:endParaRPr lang="en-CA" sz="800" dirty="0">
              <a:solidFill>
                <a:srgbClr val="000000"/>
              </a:solidFill>
            </a:endParaRPr>
          </a:p>
          <a:p>
            <a:pPr marL="285750" indent="-285750">
              <a:buFont typeface="Arial" panose="020B0604020202020204" pitchFamily="34" charset="0"/>
              <a:buChar char="•"/>
            </a:pPr>
            <a:endParaRPr lang="en-CA" sz="200" dirty="0">
              <a:solidFill>
                <a:srgbClr val="000000"/>
              </a:solidFill>
            </a:endParaRPr>
          </a:p>
          <a:p>
            <a:pPr marL="285750" indent="-285750">
              <a:buFont typeface="Arial" panose="020B0604020202020204" pitchFamily="34" charset="0"/>
              <a:buChar char="•"/>
            </a:pPr>
            <a:endParaRPr lang="en-CA" sz="3600" dirty="0">
              <a:solidFill>
                <a:srgbClr val="000000"/>
              </a:solidFill>
            </a:endParaRPr>
          </a:p>
        </p:txBody>
      </p:sp>
      <p:sp>
        <p:nvSpPr>
          <p:cNvPr id="28" name="Rectangle 27" descr="stage&#10;">
            <a:extLst>
              <a:ext uri="{FF2B5EF4-FFF2-40B4-BE49-F238E27FC236}">
                <a16:creationId xmlns:a16="http://schemas.microsoft.com/office/drawing/2014/main" id="{7C9DA1D6-8179-ABD3-6ADC-9EAA787AA792}"/>
              </a:ext>
            </a:extLst>
          </p:cNvPr>
          <p:cNvSpPr/>
          <p:nvPr/>
        </p:nvSpPr>
        <p:spPr>
          <a:xfrm>
            <a:off x="510378" y="1895276"/>
            <a:ext cx="11110510" cy="544866"/>
          </a:xfrm>
          <a:prstGeom prst="rect">
            <a:avLst/>
          </a:prstGeom>
          <a:solidFill>
            <a:schemeClr val="accent1">
              <a:alpha val="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TextBox 9">
            <a:extLst>
              <a:ext uri="{FF2B5EF4-FFF2-40B4-BE49-F238E27FC236}">
                <a16:creationId xmlns:a16="http://schemas.microsoft.com/office/drawing/2014/main" id="{5260B73C-B228-9779-E9B5-C5C1C91E49B1}"/>
              </a:ext>
            </a:extLst>
          </p:cNvPr>
          <p:cNvSpPr txBox="1"/>
          <p:nvPr/>
        </p:nvSpPr>
        <p:spPr>
          <a:xfrm>
            <a:off x="558619" y="5051994"/>
            <a:ext cx="1468575" cy="646331"/>
          </a:xfrm>
          <a:prstGeom prst="rect">
            <a:avLst/>
          </a:prstGeom>
          <a:solidFill>
            <a:srgbClr val="005D9C"/>
          </a:solidFill>
        </p:spPr>
        <p:txBody>
          <a:bodyPr wrap="square" lIns="91440" tIns="45720" rIns="91440" bIns="45720" rtlCol="0" anchor="ctr">
            <a:spAutoFit/>
          </a:bodyPr>
          <a:lstStyle/>
          <a:p>
            <a:r>
              <a:rPr lang="en-CA" b="1">
                <a:solidFill>
                  <a:schemeClr val="bg1"/>
                </a:solidFill>
              </a:rPr>
              <a:t>Current Status:</a:t>
            </a:r>
          </a:p>
        </p:txBody>
      </p:sp>
      <p:sp>
        <p:nvSpPr>
          <p:cNvPr id="3" name="TextBox 2">
            <a:extLst>
              <a:ext uri="{FF2B5EF4-FFF2-40B4-BE49-F238E27FC236}">
                <a16:creationId xmlns:a16="http://schemas.microsoft.com/office/drawing/2014/main" id="{05F622E6-04BE-E575-6B4C-662EEA66AB32}"/>
              </a:ext>
            </a:extLst>
          </p:cNvPr>
          <p:cNvSpPr txBox="1"/>
          <p:nvPr/>
        </p:nvSpPr>
        <p:spPr>
          <a:xfrm>
            <a:off x="2230848" y="5035915"/>
            <a:ext cx="2110925" cy="954107"/>
          </a:xfrm>
          <a:prstGeom prst="rect">
            <a:avLst/>
          </a:prstGeom>
          <a:solidFill>
            <a:srgbClr val="005D9C"/>
          </a:solidFill>
          <a:ln>
            <a:solidFill>
              <a:schemeClr val="accent1"/>
            </a:solidFill>
          </a:ln>
        </p:spPr>
        <p:txBody>
          <a:bodyPr wrap="square" lIns="91440" tIns="45720" rIns="91440" bIns="45720" rtlCol="0" anchor="t">
            <a:spAutoFit/>
          </a:bodyPr>
          <a:lstStyle/>
          <a:p>
            <a:pPr marL="285750" indent="-285750">
              <a:buFont typeface="Arial" panose="020B0604020202020204" pitchFamily="34" charset="0"/>
              <a:buChar char="•"/>
            </a:pPr>
            <a:r>
              <a:rPr lang="en-CA" sz="1400">
                <a:solidFill>
                  <a:schemeClr val="bg1"/>
                </a:solidFill>
              </a:rPr>
              <a:t>Aligned on two definitions to evaluate further (EEI and IOGP FPI)</a:t>
            </a:r>
          </a:p>
        </p:txBody>
      </p:sp>
      <p:sp>
        <p:nvSpPr>
          <p:cNvPr id="5" name="TextBox 4">
            <a:extLst>
              <a:ext uri="{FF2B5EF4-FFF2-40B4-BE49-F238E27FC236}">
                <a16:creationId xmlns:a16="http://schemas.microsoft.com/office/drawing/2014/main" id="{C77F6A42-56F2-A0FA-4E15-BF6359096724}"/>
              </a:ext>
            </a:extLst>
          </p:cNvPr>
          <p:cNvSpPr txBox="1"/>
          <p:nvPr/>
        </p:nvSpPr>
        <p:spPr>
          <a:xfrm>
            <a:off x="4545426" y="5035921"/>
            <a:ext cx="2326800" cy="738664"/>
          </a:xfrm>
          <a:prstGeom prst="rect">
            <a:avLst/>
          </a:prstGeom>
          <a:solidFill>
            <a:srgbClr val="005D9C"/>
          </a:solidFill>
          <a:ln>
            <a:solidFill>
              <a:schemeClr val="accent1"/>
            </a:solidFill>
          </a:ln>
        </p:spPr>
        <p:txBody>
          <a:bodyPr wrap="square" lIns="91440" tIns="45720" rIns="91440" bIns="45720" rtlCol="0" anchor="t">
            <a:spAutoFit/>
          </a:bodyPr>
          <a:lstStyle>
            <a:defPPr>
              <a:defRPr lang="en-US"/>
            </a:defPPr>
            <a:lvl1pPr marL="285750" indent="-285750">
              <a:buFont typeface="Arial" panose="020B0604020202020204" pitchFamily="34" charset="0"/>
              <a:buChar char="•"/>
              <a:defRPr sz="1400">
                <a:solidFill>
                  <a:schemeClr val="bg1"/>
                </a:solidFill>
              </a:defRPr>
            </a:lvl1pPr>
          </a:lstStyle>
          <a:p>
            <a:r>
              <a:rPr lang="en-CA" dirty="0"/>
              <a:t>Testing the two definitions using AI</a:t>
            </a:r>
          </a:p>
          <a:p>
            <a:pPr marL="0" indent="0">
              <a:buNone/>
            </a:pPr>
            <a:endParaRPr lang="en-CA" dirty="0"/>
          </a:p>
        </p:txBody>
      </p:sp>
      <p:grpSp>
        <p:nvGrpSpPr>
          <p:cNvPr id="7" name="Group 6">
            <a:extLst>
              <a:ext uri="{FF2B5EF4-FFF2-40B4-BE49-F238E27FC236}">
                <a16:creationId xmlns:a16="http://schemas.microsoft.com/office/drawing/2014/main" id="{731BB32C-3EF9-843D-3A8E-CB26508AAC75}"/>
              </a:ext>
            </a:extLst>
          </p:cNvPr>
          <p:cNvGrpSpPr/>
          <p:nvPr/>
        </p:nvGrpSpPr>
        <p:grpSpPr>
          <a:xfrm>
            <a:off x="0" y="-9525"/>
            <a:ext cx="12200767" cy="876300"/>
            <a:chOff x="959730" y="0"/>
            <a:chExt cx="3561470" cy="1028700"/>
          </a:xfrm>
          <a:solidFill>
            <a:srgbClr val="005D9C"/>
          </a:solidFill>
        </p:grpSpPr>
        <p:sp>
          <p:nvSpPr>
            <p:cNvPr id="8" name="Rectangle 7">
              <a:extLst>
                <a:ext uri="{FF2B5EF4-FFF2-40B4-BE49-F238E27FC236}">
                  <a16:creationId xmlns:a16="http://schemas.microsoft.com/office/drawing/2014/main" id="{F3A21C61-1E0C-4435-6A37-24DEB830C781}"/>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14">
              <a:extLst>
                <a:ext uri="{FF2B5EF4-FFF2-40B4-BE49-F238E27FC236}">
                  <a16:creationId xmlns:a16="http://schemas.microsoft.com/office/drawing/2014/main" id="{4CFFECDA-2E6B-5930-4CFD-C3FDCCB3E912}"/>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532C761-99BC-EEBD-E1B0-DB91758D1763}"/>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TextBox 28">
            <a:extLst>
              <a:ext uri="{FF2B5EF4-FFF2-40B4-BE49-F238E27FC236}">
                <a16:creationId xmlns:a16="http://schemas.microsoft.com/office/drawing/2014/main" id="{56A50A1A-D2C4-7003-9660-D07C9575A862}"/>
              </a:ext>
            </a:extLst>
          </p:cNvPr>
          <p:cNvSpPr txBox="1"/>
          <p:nvPr/>
        </p:nvSpPr>
        <p:spPr>
          <a:xfrm>
            <a:off x="375113" y="110672"/>
            <a:ext cx="10980555" cy="584775"/>
          </a:xfrm>
          <a:prstGeom prst="rect">
            <a:avLst/>
          </a:prstGeom>
          <a:noFill/>
          <a:ln>
            <a:noFill/>
          </a:ln>
        </p:spPr>
        <p:txBody>
          <a:bodyPr wrap="square" rtlCol="0">
            <a:spAutoFit/>
          </a:bodyPr>
          <a:lstStyle/>
          <a:p>
            <a:r>
              <a:rPr lang="en-CA" sz="3200" b="1">
                <a:solidFill>
                  <a:schemeClr val="bg1"/>
                </a:solidFill>
                <a:latin typeface="Verdana" panose="020B0604030504040204" pitchFamily="34" charset="0"/>
                <a:ea typeface="Verdana" panose="020B0604030504040204" pitchFamily="34" charset="0"/>
              </a:rPr>
              <a:t>SIF Task Group | </a:t>
            </a:r>
            <a:r>
              <a:rPr lang="en-CA" sz="3200" b="1">
                <a:solidFill>
                  <a:schemeClr val="accent2"/>
                </a:solidFill>
                <a:latin typeface="Verdana" panose="020B0604030504040204" pitchFamily="34" charset="0"/>
                <a:ea typeface="Verdana" panose="020B0604030504040204" pitchFamily="34" charset="0"/>
              </a:rPr>
              <a:t>Roadmap </a:t>
            </a:r>
            <a:r>
              <a:rPr lang="en-CA" sz="3200">
                <a:solidFill>
                  <a:schemeClr val="accent2"/>
                </a:solidFill>
                <a:latin typeface="Verdana" panose="020B0604030504040204" pitchFamily="34" charset="0"/>
                <a:ea typeface="Verdana" panose="020B0604030504040204" pitchFamily="34" charset="0"/>
              </a:rPr>
              <a:t>(May 2026)</a:t>
            </a:r>
          </a:p>
        </p:txBody>
      </p:sp>
    </p:spTree>
    <p:extLst>
      <p:ext uri="{BB962C8B-B14F-4D97-AF65-F5344CB8AC3E}">
        <p14:creationId xmlns:p14="http://schemas.microsoft.com/office/powerpoint/2010/main" val="25328991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Nuo8j7Zr"/>
  <p:tag name="ARTICULATE_PROJECT_OPEN" val="0"/>
  <p:tag name="ARTICULATE_SLIDE_COUNT" val="6"/>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1">
      <a:dk1>
        <a:srgbClr val="FFFFFF"/>
      </a:dk1>
      <a:lt1>
        <a:srgbClr val="FFFFFF"/>
      </a:lt1>
      <a:dk2>
        <a:srgbClr val="FFFFFF"/>
      </a:dk2>
      <a:lt2>
        <a:srgbClr val="FFFFFF"/>
      </a:lt2>
      <a:accent1>
        <a:srgbClr val="005D9C"/>
      </a:accent1>
      <a:accent2>
        <a:srgbClr val="FFB81C"/>
      </a:accent2>
      <a:accent3>
        <a:srgbClr val="283349"/>
      </a:accent3>
      <a:accent4>
        <a:srgbClr val="B2B3B2"/>
      </a:accent4>
      <a:accent5>
        <a:srgbClr val="ECEBEA"/>
      </a:accent5>
      <a:accent6>
        <a:srgbClr val="101820"/>
      </a:accent6>
      <a:hlink>
        <a:srgbClr val="FFFFFF"/>
      </a:hlink>
      <a:folHlink>
        <a:srgbClr val="FFFFFF"/>
      </a:folHlink>
    </a:clrScheme>
    <a:fontScheme name="Custom 1">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2A6E0E54D47614782D3A8A4D0A2E677" ma:contentTypeVersion="7" ma:contentTypeDescription="Create a new document." ma:contentTypeScope="" ma:versionID="c61a52368a961359a90930c27d3d3ba8">
  <xsd:schema xmlns:xsd="http://www.w3.org/2001/XMLSchema" xmlns:xs="http://www.w3.org/2001/XMLSchema" xmlns:p="http://schemas.microsoft.com/office/2006/metadata/properties" xmlns:ns2="fe1b6988-2cf8-4d91-aef2-6556a1141ded" targetNamespace="http://schemas.microsoft.com/office/2006/metadata/properties" ma:root="true" ma:fieldsID="8bff89d42aca2e150ee058b52f1dfcd0" ns2:_="">
    <xsd:import namespace="fe1b6988-2cf8-4d91-aef2-6556a1141de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1b6988-2cf8-4d91-aef2-6556a1141d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9805710-66AB-47E5-80EB-C0E0A5EFB5B9}">
  <ds:schemaRefs>
    <ds:schemaRef ds:uri="fe1b6988-2cf8-4d91-aef2-6556a1141ded"/>
    <ds:schemaRef ds:uri="http://schemas.openxmlformats.org/package/2006/metadata/core-properties"/>
    <ds:schemaRef ds:uri="http://www.w3.org/XML/1998/namespace"/>
    <ds:schemaRef ds:uri="http://schemas.microsoft.com/office/2006/documentManagement/types"/>
    <ds:schemaRef ds:uri="http://purl.org/dc/terms/"/>
    <ds:schemaRef ds:uri="http://purl.org/dc/elements/1.1/"/>
    <ds:schemaRef ds:uri="http://purl.org/dc/dcmitype/"/>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4E0FC65B-49C5-4AB4-B8C3-5478A8FC6BC9}">
  <ds:schemaRefs>
    <ds:schemaRef ds:uri="http://schemas.microsoft.com/sharepoint/v3/contenttype/forms"/>
  </ds:schemaRefs>
</ds:datastoreItem>
</file>

<file path=customXml/itemProps3.xml><?xml version="1.0" encoding="utf-8"?>
<ds:datastoreItem xmlns:ds="http://schemas.openxmlformats.org/officeDocument/2006/customXml" ds:itemID="{487BAB94-DDFE-4726-8BF8-4E41707D095E}">
  <ds:schemaRefs>
    <ds:schemaRef ds:uri="fe1b6988-2cf8-4d91-aef2-6556a1141de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25</TotalTime>
  <Words>1517</Words>
  <Application>Microsoft Office PowerPoint</Application>
  <PresentationFormat>Widescreen</PresentationFormat>
  <Paragraphs>207</Paragraphs>
  <Slides>8</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Aptos</vt:lpstr>
      <vt:lpstr>Arial</vt:lpstr>
      <vt:lpstr>Courier New</vt:lpstr>
      <vt:lpstr>Trebuchet MS</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Bailey Forbes</dc:creator>
  <cp:lastModifiedBy>Rahaf Hakimeh</cp:lastModifiedBy>
  <cp:revision>1</cp:revision>
  <cp:lastPrinted>2025-10-01T22:25:21Z</cp:lastPrinted>
  <dcterms:created xsi:type="dcterms:W3CDTF">2025-01-06T22:59:05Z</dcterms:created>
  <dcterms:modified xsi:type="dcterms:W3CDTF">2026-07-23T20:47:30Z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edc8913-6360-4b9e-90c5-03ba899fdf86_Enabled">
    <vt:lpwstr>true</vt:lpwstr>
  </property>
  <property fmtid="{D5CDD505-2E9C-101B-9397-08002B2CF9AE}" pid="3" name="MSIP_Label_7edc8913-6360-4b9e-90c5-03ba899fdf86_SetDate">
    <vt:lpwstr>2025-02-25T16:00:57Z</vt:lpwstr>
  </property>
  <property fmtid="{D5CDD505-2E9C-101B-9397-08002B2CF9AE}" pid="4" name="MSIP_Label_7edc8913-6360-4b9e-90c5-03ba899fdf86_Method">
    <vt:lpwstr>Standard</vt:lpwstr>
  </property>
  <property fmtid="{D5CDD505-2E9C-101B-9397-08002B2CF9AE}" pid="5" name="MSIP_Label_7edc8913-6360-4b9e-90c5-03ba899fdf86_Name">
    <vt:lpwstr>defa4170-0d19-0005-0004-bc88714345d2</vt:lpwstr>
  </property>
  <property fmtid="{D5CDD505-2E9C-101B-9397-08002B2CF9AE}" pid="6" name="MSIP_Label_7edc8913-6360-4b9e-90c5-03ba899fdf86_SiteId">
    <vt:lpwstr>9e6d8a0e-86d7-4ef4-ac34-dd4aae172901</vt:lpwstr>
  </property>
  <property fmtid="{D5CDD505-2E9C-101B-9397-08002B2CF9AE}" pid="7" name="MSIP_Label_7edc8913-6360-4b9e-90c5-03ba899fdf86_ActionId">
    <vt:lpwstr>d2db849f-a20e-4097-b276-a29e04830ae9</vt:lpwstr>
  </property>
  <property fmtid="{D5CDD505-2E9C-101B-9397-08002B2CF9AE}" pid="8" name="MSIP_Label_7edc8913-6360-4b9e-90c5-03ba899fdf86_ContentBits">
    <vt:lpwstr>0</vt:lpwstr>
  </property>
  <property fmtid="{D5CDD505-2E9C-101B-9397-08002B2CF9AE}" pid="9" name="MSIP_Label_7edc8913-6360-4b9e-90c5-03ba899fdf86_Tag">
    <vt:lpwstr>10, 3, 0, 1</vt:lpwstr>
  </property>
  <property fmtid="{D5CDD505-2E9C-101B-9397-08002B2CF9AE}" pid="10" name="ContentTypeId">
    <vt:lpwstr>0x010100C2A6E0E54D47614782D3A8A4D0A2E677</vt:lpwstr>
  </property>
  <property fmtid="{D5CDD505-2E9C-101B-9397-08002B2CF9AE}" pid="11" name="MediaServiceImageTags">
    <vt:lpwstr/>
  </property>
  <property fmtid="{D5CDD505-2E9C-101B-9397-08002B2CF9AE}" pid="12" name="ArticulateGUID">
    <vt:lpwstr>F3A6220F-753F-454A-AECE-D9984F67C777</vt:lpwstr>
  </property>
  <property fmtid="{D5CDD505-2E9C-101B-9397-08002B2CF9AE}" pid="13" name="ArticulatePath">
    <vt:lpwstr>https://energysafetycanada.sharepoint.com/sites/CommunicationsTeam/New Brand Assets/Templates/PPT Template</vt:lpwstr>
  </property>
</Properties>
</file>