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6" r:id="rId4"/>
  </p:sldMasterIdLst>
  <p:notesMasterIdLst>
    <p:notesMasterId r:id="rId15"/>
  </p:notesMasterIdLst>
  <p:sldIdLst>
    <p:sldId id="256" r:id="rId5"/>
    <p:sldId id="308" r:id="rId6"/>
    <p:sldId id="307" r:id="rId7"/>
    <p:sldId id="265" r:id="rId8"/>
    <p:sldId id="327" r:id="rId9"/>
    <p:sldId id="310" r:id="rId10"/>
    <p:sldId id="306" r:id="rId11"/>
    <p:sldId id="324" r:id="rId12"/>
    <p:sldId id="283" r:id="rId13"/>
    <p:sldId id="305" r:id="rId14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BAD067-F1E2-966A-0EB9-2A09CDCBF6BF}" name="Stephen Full" initials="SF" userId="S::stephen.full@energysafetycanada.com::111a09c9-92a1-4e8e-b04c-b86840e1d20e" providerId="AD"/>
  <p188:author id="{6C43C884-DB0A-1151-5CDF-96AB44D98E9A}" name="Robert Waterhouse" initials="RW" userId="S::robert.waterhouse@energysafetycanada.com::6ec7dc76-b5d8-4927-918b-70c3134d52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5"/>
    <a:srgbClr val="B4B7B9"/>
    <a:srgbClr val="C9DD03"/>
    <a:srgbClr val="00002F"/>
    <a:srgbClr val="FFFFFF"/>
    <a:srgbClr val="073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216A2B-B245-4294-9DF8-03B3765B998C}" v="2" dt="2023-12-04T15:25:31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68504-D211-496E-B3A7-678784D78722}" type="datetimeFigureOut">
              <a:rPr lang="en-CA" smtClean="0"/>
              <a:t>2023-12-04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097C0-2D39-4F2C-B303-8FA85B40F7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53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97C0-2D39-4F2C-B303-8FA85B40F7B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070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97C0-2D39-4F2C-B303-8FA85B40F7B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670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97C0-2D39-4F2C-B303-8FA85B40F7B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757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97C0-2D39-4F2C-B303-8FA85B40F7B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53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97C0-2D39-4F2C-B303-8FA85B40F7B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63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97C0-2D39-4F2C-B303-8FA85B40F7B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8846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Gordon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097C0-2D39-4F2C-B303-8FA85B40F7B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17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C_PPTTemplate_15May2018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 descr="Artboard 1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308"/>
          <a:stretch/>
        </p:blipFill>
        <p:spPr>
          <a:xfrm>
            <a:off x="1" y="0"/>
            <a:ext cx="367695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919239" y="1444173"/>
            <a:ext cx="6409508" cy="43397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4" name="Picture 13" descr="ESC_PrimaryLogo_YellowInblue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944" y="1715105"/>
            <a:ext cx="1389017" cy="8428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052286" y="2797577"/>
            <a:ext cx="4813905" cy="1378207"/>
          </a:xfrm>
          <a:prstGeom prst="rect">
            <a:avLst/>
          </a:prstGeom>
        </p:spPr>
        <p:txBody>
          <a:bodyPr/>
          <a:lstStyle>
            <a:lvl1pPr algn="l">
              <a:defRPr sz="3333" b="1" baseline="0">
                <a:solidFill>
                  <a:srgbClr val="005295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Presentation title typed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2286" y="4351866"/>
            <a:ext cx="5219821" cy="48429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lang="en-US" sz="2000" b="1" i="0" u="none" strike="noStrike" baseline="0" smtClean="0">
                <a:latin typeface="Verdana"/>
                <a:cs typeface="Verdan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80827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C_PPTTemplate_15May2018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4757" y="0"/>
            <a:ext cx="12206757" cy="6858000"/>
          </a:xfrm>
          <a:prstGeom prst="rect">
            <a:avLst/>
          </a:prstGeom>
          <a:solidFill>
            <a:srgbClr val="00529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/>
          </a:p>
        </p:txBody>
      </p:sp>
      <p:pic>
        <p:nvPicPr>
          <p:cNvPr id="11" name="Picture 10" descr="Artboard 1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308"/>
          <a:stretch/>
        </p:blipFill>
        <p:spPr>
          <a:xfrm>
            <a:off x="-14757" y="0"/>
            <a:ext cx="3717807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19239" y="1444173"/>
            <a:ext cx="6409508" cy="43397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5" name="Picture 14" descr="ESC_PrimaryLogo_YellowInblue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944" y="1715105"/>
            <a:ext cx="1389017" cy="8428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52286" y="2797577"/>
            <a:ext cx="4813905" cy="1378207"/>
          </a:xfrm>
          <a:prstGeom prst="rect">
            <a:avLst/>
          </a:prstGeom>
        </p:spPr>
        <p:txBody>
          <a:bodyPr/>
          <a:lstStyle>
            <a:lvl1pPr algn="l">
              <a:defRPr sz="3333" b="1" baseline="0">
                <a:solidFill>
                  <a:srgbClr val="005295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Presentation title typed here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2286" y="4351866"/>
            <a:ext cx="5219821" cy="48429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lang="en-US" sz="2000" b="1" i="0" u="none" strike="noStrike" baseline="0" smtClean="0">
                <a:latin typeface="Verdana"/>
                <a:cs typeface="Verdan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4258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C_PPTTemplate_15May2018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ESC_PPTTemplate_15May2018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200"/>
            <a:ext cx="12327467" cy="6934200"/>
          </a:xfrm>
          <a:prstGeom prst="rect">
            <a:avLst/>
          </a:prstGeom>
        </p:spPr>
      </p:pic>
      <p:pic>
        <p:nvPicPr>
          <p:cNvPr id="8" name="Picture 7" descr="Artboard 1 copy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4746" y="-76200"/>
            <a:ext cx="13018347" cy="8421160"/>
          </a:xfrm>
          <a:prstGeom prst="rect">
            <a:avLst/>
          </a:prstGeom>
        </p:spPr>
      </p:pic>
      <p:pic>
        <p:nvPicPr>
          <p:cNvPr id="11" name="Picture 10" descr="Artboard 1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308"/>
          <a:stretch/>
        </p:blipFill>
        <p:spPr>
          <a:xfrm>
            <a:off x="-14757" y="-76200"/>
            <a:ext cx="3717807" cy="69342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919239" y="1444173"/>
            <a:ext cx="6409508" cy="43397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9" name="Picture 18" descr="ESC_PrimaryLogo_YellowInblue_RGB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944" y="1715105"/>
            <a:ext cx="1389017" cy="842891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052286" y="2797577"/>
            <a:ext cx="4813905" cy="1378207"/>
          </a:xfrm>
          <a:prstGeom prst="rect">
            <a:avLst/>
          </a:prstGeom>
        </p:spPr>
        <p:txBody>
          <a:bodyPr/>
          <a:lstStyle>
            <a:lvl1pPr algn="l">
              <a:defRPr sz="3333" b="1" baseline="0">
                <a:solidFill>
                  <a:srgbClr val="005295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Presentation title typed here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2286" y="4351866"/>
            <a:ext cx="5219821" cy="48429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lang="en-US" sz="2000" b="1" i="0" u="none" strike="noStrike" baseline="0" smtClean="0">
                <a:latin typeface="Verdana"/>
                <a:cs typeface="Verdan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1006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0000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200"/>
          </a:p>
        </p:txBody>
      </p:sp>
      <p:pic>
        <p:nvPicPr>
          <p:cNvPr id="13" name="Picture 12" descr="ESC_PPTTemplate_15May2018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rtboard 1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308"/>
          <a:stretch/>
        </p:blipFill>
        <p:spPr>
          <a:xfrm>
            <a:off x="1" y="0"/>
            <a:ext cx="3676952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919239" y="1444173"/>
            <a:ext cx="6409508" cy="43397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6" name="Picture 15" descr="ESC_PrimaryLogo_YellowInblue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944" y="1715105"/>
            <a:ext cx="1389017" cy="84289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052286" y="2797577"/>
            <a:ext cx="4813905" cy="1378207"/>
          </a:xfrm>
          <a:prstGeom prst="rect">
            <a:avLst/>
          </a:prstGeom>
        </p:spPr>
        <p:txBody>
          <a:bodyPr/>
          <a:lstStyle>
            <a:lvl1pPr algn="l">
              <a:defRPr sz="3333" b="1" baseline="0">
                <a:solidFill>
                  <a:srgbClr val="005295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Presentation title typed here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2286" y="4351866"/>
            <a:ext cx="5219821" cy="48429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lang="en-US" sz="2000" b="1" i="0" u="none" strike="noStrike" baseline="0" smtClean="0">
                <a:latin typeface="Verdana"/>
                <a:cs typeface="Verdan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0518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C_PPTTemplate_15May2018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rtboard 1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308"/>
          <a:stretch/>
        </p:blipFill>
        <p:spPr>
          <a:xfrm>
            <a:off x="-14757" y="0"/>
            <a:ext cx="371780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919239" y="1314027"/>
            <a:ext cx="6571391" cy="3251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52285" y="1790385"/>
            <a:ext cx="5856515" cy="1035467"/>
          </a:xfrm>
          <a:prstGeom prst="rect">
            <a:avLst/>
          </a:prstGeom>
        </p:spPr>
        <p:txBody>
          <a:bodyPr/>
          <a:lstStyle>
            <a:lvl1pPr algn="l">
              <a:defRPr sz="3333" b="1" baseline="0">
                <a:solidFill>
                  <a:srgbClr val="005295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Section title typed here</a:t>
            </a:r>
            <a:br>
              <a:rPr lang="en-US"/>
            </a:b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2286" y="3118349"/>
            <a:ext cx="5219821" cy="48429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lang="en-US" sz="2000" b="1" i="0" u="none" strike="noStrike" baseline="0" smtClean="0">
                <a:latin typeface="Verdana"/>
                <a:cs typeface="Verdan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Subtitle here</a:t>
            </a:r>
          </a:p>
        </p:txBody>
      </p:sp>
      <p:pic>
        <p:nvPicPr>
          <p:cNvPr id="13" name="Picture 12" descr="ESC_PrimaryLogo_YellowInblue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440" y="6065919"/>
            <a:ext cx="1030587" cy="6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4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C_PPTTemplate_15May2018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rtboard 1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308"/>
          <a:stretch/>
        </p:blipFill>
        <p:spPr>
          <a:xfrm>
            <a:off x="-14757" y="0"/>
            <a:ext cx="371780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919239" y="1314027"/>
            <a:ext cx="6571391" cy="3251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52285" y="1790385"/>
            <a:ext cx="5856515" cy="1035467"/>
          </a:xfrm>
          <a:prstGeom prst="rect">
            <a:avLst/>
          </a:prstGeom>
        </p:spPr>
        <p:txBody>
          <a:bodyPr/>
          <a:lstStyle>
            <a:lvl1pPr algn="l">
              <a:defRPr sz="3333" b="1" baseline="0">
                <a:solidFill>
                  <a:srgbClr val="005295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Section title typed here</a:t>
            </a:r>
            <a:br>
              <a:rPr lang="en-US"/>
            </a:b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2286" y="3118349"/>
            <a:ext cx="5219821" cy="48429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lang="en-US" sz="2000" b="1" i="0" u="none" strike="noStrike" baseline="0" smtClean="0">
                <a:latin typeface="Verdana"/>
                <a:cs typeface="Verdan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Subtitle here</a:t>
            </a:r>
          </a:p>
        </p:txBody>
      </p:sp>
      <p:pic>
        <p:nvPicPr>
          <p:cNvPr id="8" name="Picture 7" descr="ESC_PrimaryLogo_YellowInblue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440" y="6065919"/>
            <a:ext cx="1030587" cy="6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C_PPTTemplate_15May2018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0823787" y="5865707"/>
            <a:ext cx="1381760" cy="9922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2" name="Picture 11" descr="ESC_PrimaryLogo_YellowInblue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440" y="6065919"/>
            <a:ext cx="1030587" cy="625387"/>
          </a:xfrm>
          <a:prstGeom prst="rect">
            <a:avLst/>
          </a:prstGeom>
        </p:spPr>
      </p:pic>
      <p:pic>
        <p:nvPicPr>
          <p:cNvPr id="8" name="Picture 7" descr="Artboard 1.pn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308"/>
          <a:stretch/>
        </p:blipFill>
        <p:spPr>
          <a:xfrm>
            <a:off x="-14757" y="0"/>
            <a:ext cx="3717807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19239" y="1314027"/>
            <a:ext cx="6571391" cy="3251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52285" y="1790385"/>
            <a:ext cx="5856515" cy="1035467"/>
          </a:xfrm>
          <a:prstGeom prst="rect">
            <a:avLst/>
          </a:prstGeom>
        </p:spPr>
        <p:txBody>
          <a:bodyPr/>
          <a:lstStyle>
            <a:lvl1pPr algn="l">
              <a:defRPr sz="3333" b="1" baseline="0">
                <a:solidFill>
                  <a:srgbClr val="005295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Section title typed here</a:t>
            </a:r>
            <a:br>
              <a:rPr lang="en-US"/>
            </a:b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2286" y="3118349"/>
            <a:ext cx="5219821" cy="48429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lang="en-US" sz="2000" b="1" i="0" u="none" strike="noStrike" baseline="0" smtClean="0">
                <a:latin typeface="Verdana"/>
                <a:cs typeface="Verdan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50355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spcBef>
                <a:spcPct val="0"/>
              </a:spcBef>
              <a:buNone/>
              <a:defRPr lang="en-CA" sz="4267" b="1" kern="1200" baseline="0" dirty="0">
                <a:solidFill>
                  <a:srgbClr val="005295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38200" y="1691217"/>
            <a:ext cx="10610851" cy="4174067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1" y="6346935"/>
            <a:ext cx="4339988" cy="366183"/>
          </a:xfrm>
        </p:spPr>
        <p:txBody>
          <a:bodyPr/>
          <a:lstStyle/>
          <a:p>
            <a:r>
              <a:rPr lang="en-US"/>
              <a:t>Setting the Standard in Oil and Gas Safety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>
            <a:lvl1pPr algn="l">
              <a:defRPr lang="en-US" sz="4267" b="1" kern="1200" baseline="0" dirty="0" smtClean="0">
                <a:solidFill>
                  <a:srgbClr val="005295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1" y="6325123"/>
            <a:ext cx="4339988" cy="366183"/>
          </a:xfrm>
        </p:spPr>
        <p:txBody>
          <a:bodyPr/>
          <a:lstStyle/>
          <a:p>
            <a:r>
              <a:rPr lang="en-US"/>
              <a:t>Setting the Standard in Oil and Gas Safety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181853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787" y="6356351"/>
            <a:ext cx="2844800" cy="334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fld id="{32CCC44B-0C3F-41E4-9BF3-FC69ECE4177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ESC_PrimaryLogo_YellowInblue_RGB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440" y="6065919"/>
            <a:ext cx="1030587" cy="625387"/>
          </a:xfrm>
          <a:prstGeom prst="rect">
            <a:avLst/>
          </a:prstGeom>
        </p:spPr>
      </p:pic>
      <p:pic>
        <p:nvPicPr>
          <p:cNvPr id="10" name="Picture 9" descr="Artboard 1.png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804"/>
          <a:stretch/>
        </p:blipFill>
        <p:spPr>
          <a:xfrm>
            <a:off x="2" y="0"/>
            <a:ext cx="338665" cy="68580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356351"/>
            <a:ext cx="4339988" cy="36618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529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Setting the Standard in Oil and Gas Safety</a:t>
            </a:r>
          </a:p>
        </p:txBody>
      </p:sp>
    </p:spTree>
    <p:extLst>
      <p:ext uri="{BB962C8B-B14F-4D97-AF65-F5344CB8AC3E}">
        <p14:creationId xmlns:p14="http://schemas.microsoft.com/office/powerpoint/2010/main" val="12886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2" r:id="rId2"/>
    <p:sldLayoutId id="2147493470" r:id="rId3"/>
    <p:sldLayoutId id="2147493463" r:id="rId4"/>
    <p:sldLayoutId id="2147493472" r:id="rId5"/>
    <p:sldLayoutId id="2147493473" r:id="rId6"/>
    <p:sldLayoutId id="2147493468" r:id="rId7"/>
    <p:sldLayoutId id="2147493486" r:id="rId8"/>
    <p:sldLayoutId id="2147493487" r:id="rId9"/>
  </p:sldLayoutIdLst>
  <p:hf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ergysafetycanada.com/Standards/Programs/Potentially-Serious-Incidents" TargetMode="External"/><Relationship Id="rId3" Type="http://schemas.openxmlformats.org/officeDocument/2006/relationships/hyperlink" Target="https://www.youtube.com/watch?v=Blnj9tZdjZw" TargetMode="External"/><Relationship Id="rId7" Type="http://schemas.openxmlformats.org/officeDocument/2006/relationships/hyperlink" Target="https://www.youtube.com/watch?v=EyVRyP3INs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3WBwWDgzqis" TargetMode="External"/><Relationship Id="rId5" Type="http://schemas.openxmlformats.org/officeDocument/2006/relationships/hyperlink" Target="https://www.safetyfunction.com/energy-based-hazard-recognition" TargetMode="External"/><Relationship Id="rId4" Type="http://schemas.openxmlformats.org/officeDocument/2006/relationships/hyperlink" Target="https://escsafety.devcogroup.com/?product_cat=energy-wheel" TargetMode="External"/><Relationship Id="rId9" Type="http://schemas.openxmlformats.org/officeDocument/2006/relationships/hyperlink" Target="https://www.energysafetycanada.com/Standards/Industry_Standards/Life-Saving-Rul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tyfunction.com/energy-based-hazard-recogni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nj9tZdjZ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8539" y="2608637"/>
            <a:ext cx="6294998" cy="1743229"/>
          </a:xfrm>
        </p:spPr>
        <p:txBody>
          <a:bodyPr/>
          <a:lstStyle/>
          <a:p>
            <a:r>
              <a:rPr lang="en-CA" sz="3600" dirty="0"/>
              <a:t>Energy Wheel &amp; </a:t>
            </a:r>
            <a:br>
              <a:rPr lang="en-CA" sz="3600" dirty="0"/>
            </a:br>
            <a:r>
              <a:rPr lang="en-CA" sz="3600" dirty="0"/>
              <a:t>Hazard Recognition</a:t>
            </a:r>
            <a:br>
              <a:rPr lang="en-CA" sz="3600" dirty="0"/>
            </a:br>
            <a:r>
              <a:rPr lang="en-CA" sz="3600" dirty="0"/>
              <a:t>Toolbox Talk</a:t>
            </a:r>
          </a:p>
        </p:txBody>
      </p:sp>
    </p:spTree>
    <p:extLst>
      <p:ext uri="{BB962C8B-B14F-4D97-AF65-F5344CB8AC3E}">
        <p14:creationId xmlns:p14="http://schemas.microsoft.com/office/powerpoint/2010/main" val="90757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491" y="366185"/>
            <a:ext cx="11743509" cy="1325033"/>
          </a:xfrm>
        </p:spPr>
        <p:txBody>
          <a:bodyPr/>
          <a:lstStyle/>
          <a:p>
            <a:pPr>
              <a:tabLst>
                <a:tab pos="444500" algn="l"/>
              </a:tabLst>
            </a:pPr>
            <a:r>
              <a:rPr lang="en-CA"/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96892" y="1260144"/>
            <a:ext cx="11024548" cy="6355502"/>
          </a:xfrm>
        </p:spPr>
        <p:txBody>
          <a:bodyPr/>
          <a:lstStyle/>
          <a:p>
            <a:r>
              <a:rPr lang="en-CA" sz="2800" dirty="0">
                <a:hlinkClick r:id="rId3"/>
              </a:rPr>
              <a:t>Energy Wheel Video</a:t>
            </a:r>
            <a:endParaRPr lang="en-CA" sz="2800" dirty="0"/>
          </a:p>
          <a:p>
            <a:r>
              <a:rPr lang="en-CA" sz="2800" dirty="0">
                <a:hlinkClick r:id="rId4"/>
              </a:rPr>
              <a:t>Energy Wheel Product Store</a:t>
            </a:r>
            <a:endParaRPr lang="en-CA" sz="2800" dirty="0"/>
          </a:p>
          <a:p>
            <a:r>
              <a:rPr lang="en-CA" sz="2800" dirty="0">
                <a:hlinkClick r:id="rId5"/>
              </a:rPr>
              <a:t>Energy-Based Hazard Recognition (Matthew Hallowell)</a:t>
            </a:r>
            <a:endParaRPr lang="en-CA" sz="2800" dirty="0"/>
          </a:p>
          <a:p>
            <a:endParaRPr lang="en-CA" sz="300" dirty="0">
              <a:hlinkClick r:id="rId6"/>
            </a:endParaRPr>
          </a:p>
          <a:p>
            <a:r>
              <a:rPr lang="en-CA" sz="2800" dirty="0">
                <a:hlinkClick r:id="rId6"/>
              </a:rPr>
              <a:t>Line of Fire - Vehicles and Mobile Equipment Video</a:t>
            </a:r>
            <a:endParaRPr lang="en-CA" sz="2800" dirty="0"/>
          </a:p>
          <a:p>
            <a:r>
              <a:rPr lang="en-CA" sz="2800" dirty="0">
                <a:hlinkClick r:id="rId7"/>
              </a:rPr>
              <a:t>Building Capacity to Manage Pressure</a:t>
            </a:r>
            <a:endParaRPr lang="en-CA" sz="2800" dirty="0"/>
          </a:p>
          <a:p>
            <a:r>
              <a:rPr lang="en-CA" sz="2800" dirty="0">
                <a:hlinkClick r:id="rId8"/>
              </a:rPr>
              <a:t>Potentially Serious Incidents</a:t>
            </a:r>
            <a:endParaRPr lang="en-CA" sz="2800" dirty="0"/>
          </a:p>
          <a:p>
            <a:r>
              <a:rPr lang="en-CA" sz="2800" dirty="0">
                <a:hlinkClick r:id="rId9"/>
              </a:rPr>
              <a:t>Life Saving Rules</a:t>
            </a:r>
            <a:endParaRPr lang="en-CA" sz="3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1" y="6356115"/>
            <a:ext cx="6598445" cy="338642"/>
          </a:xfrm>
        </p:spPr>
        <p:txBody>
          <a:bodyPr lIns="91440" tIns="45720" rIns="91440" bIns="45720" anchor="t"/>
          <a:lstStyle/>
          <a:p>
            <a:r>
              <a:rPr lang="en-US">
                <a:latin typeface="Trebuchet MS"/>
              </a:rPr>
              <a:t>The National Safety Association for Canada’s Energy Industry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491" y="366185"/>
            <a:ext cx="11743509" cy="1325033"/>
          </a:xfrm>
        </p:spPr>
        <p:txBody>
          <a:bodyPr lIns="91440" tIns="45720" rIns="91440" bIns="45720" anchor="t"/>
          <a:lstStyle/>
          <a:p>
            <a:pPr>
              <a:tabLst>
                <a:tab pos="444500" algn="l"/>
              </a:tabLst>
            </a:pPr>
            <a:r>
              <a:rPr lang="en-CA" sz="4250" dirty="0"/>
              <a:t>Hazard assessment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96892" y="1260144"/>
            <a:ext cx="11024548" cy="3494736"/>
          </a:xfrm>
        </p:spPr>
        <p:txBody>
          <a:bodyPr/>
          <a:lstStyle/>
          <a:p>
            <a:r>
              <a:rPr lang="en-US" sz="3200"/>
              <a:t>A hazard is a situation, condition or thing that may be dangerous to health and safety</a:t>
            </a:r>
          </a:p>
          <a:p>
            <a:endParaRPr lang="en-US" sz="3200"/>
          </a:p>
          <a:p>
            <a:r>
              <a:rPr lang="en-CA" sz="3200"/>
              <a:t>Hazard recognition is a fundamental skill required for nearly all activities</a:t>
            </a:r>
          </a:p>
          <a:p>
            <a:endParaRPr lang="en-CA" sz="3200"/>
          </a:p>
          <a:p>
            <a:r>
              <a:rPr lang="en-CA" sz="3200"/>
              <a:t>We instinctively recognize hazards in our environment</a:t>
            </a:r>
          </a:p>
          <a:p>
            <a:endParaRPr lang="en-CA" sz="3200"/>
          </a:p>
          <a:p>
            <a:endParaRPr lang="en-CA" sz="3200"/>
          </a:p>
          <a:p>
            <a:endParaRPr lang="en-CA" sz="3200"/>
          </a:p>
          <a:p>
            <a:endParaRPr lang="en-CA" sz="3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1" y="6356115"/>
            <a:ext cx="5845626" cy="338642"/>
          </a:xfrm>
        </p:spPr>
        <p:txBody>
          <a:bodyPr lIns="91440" tIns="45720" rIns="91440" bIns="45720" anchor="t"/>
          <a:lstStyle/>
          <a:p>
            <a:r>
              <a:rPr lang="en-US">
                <a:latin typeface="Trebuchet MS"/>
              </a:rPr>
              <a:t>The National Safety Association for Canada’s Energy Industry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4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491" y="366185"/>
            <a:ext cx="11743509" cy="1325033"/>
          </a:xfrm>
        </p:spPr>
        <p:txBody>
          <a:bodyPr lIns="91440" tIns="45720" rIns="91440" bIns="45720" anchor="t"/>
          <a:lstStyle/>
          <a:p>
            <a:pPr>
              <a:tabLst>
                <a:tab pos="444500" algn="l"/>
              </a:tabLst>
            </a:pPr>
            <a:r>
              <a:rPr lang="en-CA" sz="4250" dirty="0"/>
              <a:t>Hazardous energy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96892" y="1260144"/>
            <a:ext cx="11024548" cy="4915573"/>
          </a:xfrm>
        </p:spPr>
        <p:txBody>
          <a:bodyPr lIns="91440" tIns="45720" rIns="91440" bIns="45720" anchor="t"/>
          <a:lstStyle/>
          <a:p>
            <a:pPr marL="456565" indent="-456565"/>
            <a:r>
              <a:rPr lang="en-CA" sz="3200">
                <a:latin typeface="Trebuchet MS"/>
              </a:rPr>
              <a:t>Research has identified some forms of hazardous energy are easier to identify than others</a:t>
            </a:r>
            <a:endParaRPr lang="en-US">
              <a:latin typeface="Trebuchet MS"/>
            </a:endParaRPr>
          </a:p>
          <a:p>
            <a:pPr marL="456565" indent="-456565"/>
            <a:endParaRPr lang="en-CA" sz="3200"/>
          </a:p>
          <a:p>
            <a:pPr marL="456565" indent="-456565"/>
            <a:r>
              <a:rPr lang="en-CA" sz="3200">
                <a:latin typeface="Trebuchet MS"/>
              </a:rPr>
              <a:t>Gravity and motion are the easiest to identify because they require limited cognitive (brain) processing</a:t>
            </a:r>
          </a:p>
          <a:p>
            <a:pPr marL="456565" indent="-456565"/>
            <a:endParaRPr lang="en-CA" sz="3200"/>
          </a:p>
          <a:p>
            <a:pPr marL="456565" indent="-456565"/>
            <a:r>
              <a:rPr lang="en-CA" sz="3200">
                <a:latin typeface="Trebuchet MS"/>
              </a:rPr>
              <a:t>Mechanical, pressure and chemical are often not identified as they require greater cognitive processing (oxygen, time and location in brain)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1" y="6356115"/>
            <a:ext cx="6020060" cy="338642"/>
          </a:xfrm>
        </p:spPr>
        <p:txBody>
          <a:bodyPr lIns="91440" tIns="45720" rIns="91440" bIns="45720" anchor="t"/>
          <a:lstStyle/>
          <a:p>
            <a:r>
              <a:rPr lang="en-US">
                <a:latin typeface="Trebuchet MS"/>
              </a:rPr>
              <a:t>The National Safety Association for Canada’s Energy Industry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4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491" y="366185"/>
            <a:ext cx="11743509" cy="1325033"/>
          </a:xfrm>
        </p:spPr>
        <p:txBody>
          <a:bodyPr lIns="91440" tIns="45720" rIns="91440" bIns="45720" anchor="t"/>
          <a:lstStyle/>
          <a:p>
            <a:pPr>
              <a:tabLst>
                <a:tab pos="444500" algn="l"/>
              </a:tabLst>
            </a:pPr>
            <a:r>
              <a:rPr lang="en-CA" sz="4250"/>
              <a:t>Incident causes</a:t>
            </a:r>
            <a:endParaRPr lang="en-CA" sz="425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96892" y="1260144"/>
            <a:ext cx="11024548" cy="3494736"/>
          </a:xfrm>
        </p:spPr>
        <p:txBody>
          <a:bodyPr/>
          <a:lstStyle/>
          <a:p>
            <a:r>
              <a:rPr lang="en-CA" sz="3200" dirty="0"/>
              <a:t>One of the most common causes for incidents is </a:t>
            </a:r>
            <a:br>
              <a:rPr lang="en-CA" sz="3200" dirty="0"/>
            </a:br>
            <a:r>
              <a:rPr lang="en-CA" sz="3200" dirty="0"/>
              <a:t>“hazard not identified” </a:t>
            </a:r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1" y="6356115"/>
            <a:ext cx="6332204" cy="338642"/>
          </a:xfrm>
        </p:spPr>
        <p:txBody>
          <a:bodyPr lIns="91440" tIns="45720" rIns="91440" bIns="45720" anchor="t"/>
          <a:lstStyle/>
          <a:p>
            <a:r>
              <a:rPr lang="en-US">
                <a:latin typeface="Trebuchet MS"/>
              </a:rPr>
              <a:t>The National Safety Association for Canada’s Energy Industry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C57BA331-7080-FA7F-6338-0F68013C820E}"/>
              </a:ext>
            </a:extLst>
          </p:cNvPr>
          <p:cNvSpPr txBox="1">
            <a:spLocks/>
          </p:cNvSpPr>
          <p:nvPr/>
        </p:nvSpPr>
        <p:spPr>
          <a:xfrm>
            <a:off x="838201" y="5808803"/>
            <a:ext cx="10683239" cy="5473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>
                <a:latin typeface="Trebuchet MS"/>
                <a:hlinkClick r:id="rId3"/>
              </a:rPr>
              <a:t>Reference: Matthew Hallowell</a:t>
            </a:r>
            <a:endParaRPr lang="en-CA" sz="2000" dirty="0">
              <a:latin typeface="Trebuchet MS"/>
            </a:endParaRPr>
          </a:p>
          <a:p>
            <a:pPr marL="456565" indent="-456565"/>
            <a:endParaRPr lang="en-CA" sz="3200" dirty="0"/>
          </a:p>
          <a:p>
            <a:pPr marL="456565" indent="-456565"/>
            <a:endParaRPr lang="en-CA" sz="3200" dirty="0"/>
          </a:p>
          <a:p>
            <a:pPr marL="456565" indent="-456565"/>
            <a:endParaRPr lang="en-CA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654E90-9413-A08B-BA88-4E53A30B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444" y="2585177"/>
            <a:ext cx="7939111" cy="251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491" y="366185"/>
            <a:ext cx="11743509" cy="1325033"/>
          </a:xfrm>
        </p:spPr>
        <p:txBody>
          <a:bodyPr/>
          <a:lstStyle/>
          <a:p>
            <a:pPr>
              <a:tabLst>
                <a:tab pos="444500" algn="l"/>
              </a:tabLst>
            </a:pPr>
            <a:r>
              <a:rPr lang="en-CA" dirty="0"/>
              <a:t>Energy wheel video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1" y="6356115"/>
            <a:ext cx="5919072" cy="347823"/>
          </a:xfrm>
        </p:spPr>
        <p:txBody>
          <a:bodyPr lIns="91440" tIns="45720" rIns="91440" bIns="45720" anchor="t"/>
          <a:lstStyle/>
          <a:p>
            <a:r>
              <a:rPr lang="en-US">
                <a:latin typeface="Trebuchet MS"/>
              </a:rPr>
              <a:t>The National Safety Association for Canada’s Energy Industry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B24B7F8-383A-BBC2-7E3E-BA57693CA300}"/>
              </a:ext>
            </a:extLst>
          </p:cNvPr>
          <p:cNvSpPr txBox="1">
            <a:spLocks/>
          </p:cNvSpPr>
          <p:nvPr/>
        </p:nvSpPr>
        <p:spPr>
          <a:xfrm>
            <a:off x="838201" y="6009734"/>
            <a:ext cx="10683239" cy="703384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3200"/>
          </a:p>
          <a:p>
            <a:endParaRPr lang="en-CA" sz="3200"/>
          </a:p>
          <a:p>
            <a:endParaRPr lang="en-CA" sz="3200"/>
          </a:p>
          <a:p>
            <a:endParaRPr lang="en-CA" sz="3200"/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0B17457E-0DA2-8D3B-66C5-FA4B6427BD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514" y="1296823"/>
            <a:ext cx="8178971" cy="471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2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491" y="366185"/>
            <a:ext cx="11743509" cy="1325033"/>
          </a:xfrm>
        </p:spPr>
        <p:txBody>
          <a:bodyPr/>
          <a:lstStyle/>
          <a:p>
            <a:pPr>
              <a:tabLst>
                <a:tab pos="444500" algn="l"/>
              </a:tabLst>
            </a:pPr>
            <a:r>
              <a:rPr lang="en-CA" dirty="0"/>
              <a:t>Energy wheel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1" y="6356115"/>
            <a:ext cx="6552542" cy="347823"/>
          </a:xfrm>
        </p:spPr>
        <p:txBody>
          <a:bodyPr lIns="91440" tIns="45720" rIns="91440" bIns="45720" anchor="t"/>
          <a:lstStyle/>
          <a:p>
            <a:r>
              <a:rPr lang="en-US">
                <a:latin typeface="Trebuchet MS"/>
              </a:rPr>
              <a:t>The National Safety Association for Canada’s Energy Industry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D924401-87ED-5072-5A58-0996F0F936A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043312" y="1485585"/>
            <a:ext cx="4339987" cy="4381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E44F28-BE47-8F5F-F53F-8BB3824EAFCC}"/>
              </a:ext>
            </a:extLst>
          </p:cNvPr>
          <p:cNvSpPr txBox="1"/>
          <p:nvPr/>
        </p:nvSpPr>
        <p:spPr>
          <a:xfrm>
            <a:off x="5560888" y="1818537"/>
            <a:ext cx="6453523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rebuchet MS"/>
              </a:rPr>
              <a:t>Force caused by the attraction of mass to the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Trebuchet MS"/>
              </a:rPr>
              <a:t>Living organisms or viruses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/>
              </a:rPr>
              <a:t>Working parts of a machine or assembly, including </a:t>
            </a:r>
            <a:r>
              <a:rPr lang="en-CA" sz="1800" dirty="0">
                <a:latin typeface="Trebuchet MS"/>
              </a:rPr>
              <a:t>rotation, vibration, tension, or 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/>
              </a:rPr>
              <a:t>Audible vibration caused by the contact of two or </a:t>
            </a:r>
            <a:r>
              <a:rPr lang="en-CA" sz="1800" dirty="0">
                <a:latin typeface="Trebuchet MS"/>
              </a:rPr>
              <a:t>more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/>
              </a:rPr>
              <a:t>Liquid or gas compressed or under 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/>
              </a:rPr>
              <a:t>Presence of electrical charge or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/>
              </a:rPr>
              <a:t>Intensity of heat or cold in an object or substance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rebuchet MS"/>
              </a:rPr>
              <a:t>Change in the physical position or location of </a:t>
            </a:r>
            <a:r>
              <a:rPr lang="en-CA" sz="1800" b="0" i="0" u="none" strike="noStrike" baseline="0" dirty="0">
                <a:latin typeface="Trebuchet MS"/>
              </a:rPr>
              <a:t>objects or substances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/>
              </a:rPr>
              <a:t>Objects or substances that emit electromagnetic </a:t>
            </a:r>
            <a:r>
              <a:rPr lang="en-CA" sz="1800" dirty="0">
                <a:latin typeface="Trebuchet MS"/>
              </a:rPr>
              <a:t>waves or subatomic particles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rebuchet MS"/>
              </a:rPr>
              <a:t>Flammable or toxic objects or substances that pose health risks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B24B7F8-383A-BBC2-7E3E-BA57693CA300}"/>
              </a:ext>
            </a:extLst>
          </p:cNvPr>
          <p:cNvSpPr txBox="1">
            <a:spLocks/>
          </p:cNvSpPr>
          <p:nvPr/>
        </p:nvSpPr>
        <p:spPr>
          <a:xfrm>
            <a:off x="838201" y="6009734"/>
            <a:ext cx="10683239" cy="703384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3200"/>
          </a:p>
          <a:p>
            <a:endParaRPr lang="en-CA" sz="3200"/>
          </a:p>
          <a:p>
            <a:endParaRPr lang="en-CA" sz="3200"/>
          </a:p>
          <a:p>
            <a:endParaRPr lang="en-CA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6AA40-8E17-E926-DC16-F2ED4290C5DE}"/>
              </a:ext>
            </a:extLst>
          </p:cNvPr>
          <p:cNvSpPr txBox="1"/>
          <p:nvPr/>
        </p:nvSpPr>
        <p:spPr>
          <a:xfrm>
            <a:off x="5560888" y="1347692"/>
            <a:ext cx="455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005295"/>
                </a:solidFill>
                <a:latin typeface="Trebuchet MS" panose="020B0603020202020204" pitchFamily="34" charset="0"/>
                <a:ea typeface="+mj-ea"/>
              </a:rPr>
              <a:t>Energy source descriptions:</a:t>
            </a:r>
          </a:p>
        </p:txBody>
      </p:sp>
    </p:spTree>
    <p:extLst>
      <p:ext uri="{BB962C8B-B14F-4D97-AF65-F5344CB8AC3E}">
        <p14:creationId xmlns:p14="http://schemas.microsoft.com/office/powerpoint/2010/main" val="277392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491" y="366185"/>
            <a:ext cx="11743509" cy="1325033"/>
          </a:xfrm>
        </p:spPr>
        <p:txBody>
          <a:bodyPr lIns="91440" tIns="45720" rIns="91440" bIns="45720" anchor="t"/>
          <a:lstStyle/>
          <a:p>
            <a:pPr>
              <a:tabLst>
                <a:tab pos="444500" algn="l"/>
              </a:tabLst>
            </a:pPr>
            <a:r>
              <a:rPr lang="en-CA" sz="4250" dirty="0"/>
              <a:t>Energy wheel benefits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96892" y="1260144"/>
            <a:ext cx="11024548" cy="6355502"/>
          </a:xfrm>
        </p:spPr>
        <p:txBody>
          <a:bodyPr/>
          <a:lstStyle/>
          <a:p>
            <a:r>
              <a:rPr lang="en-CA" sz="3200" dirty="0"/>
              <a:t>Improves hazard recognition by an average of 30%, scientifically valid and impactful in practice</a:t>
            </a:r>
          </a:p>
          <a:p>
            <a:endParaRPr lang="en-CA" sz="3200" dirty="0"/>
          </a:p>
          <a:p>
            <a:r>
              <a:rPr lang="en-CA" sz="3200" dirty="0"/>
              <a:t>Use it to support any hazard assessment process beyond what can be identified by instinct</a:t>
            </a:r>
          </a:p>
          <a:p>
            <a:endParaRPr lang="en-CA" sz="3200" dirty="0"/>
          </a:p>
          <a:p>
            <a:r>
              <a:rPr lang="en-CA" sz="3200" dirty="0"/>
              <a:t>Use as a tool to help augment existing processes before considering changes to forms, etc.</a:t>
            </a:r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1" y="6356115"/>
            <a:ext cx="6368927" cy="338642"/>
          </a:xfrm>
        </p:spPr>
        <p:txBody>
          <a:bodyPr lIns="91440" tIns="45720" rIns="91440" bIns="45720" anchor="t"/>
          <a:lstStyle/>
          <a:p>
            <a:r>
              <a:rPr lang="en-US">
                <a:latin typeface="Trebuchet MS"/>
              </a:rPr>
              <a:t>The National Safety Association for Canada’s Energy Industry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74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1465-0D4B-32AF-1EF2-CA27E3AF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CA" sz="4250" dirty="0"/>
              <a:t>Can you identify three new hazards using the energy wheel?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94AF4-D76B-3331-F779-4BCE05B8AA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#1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#2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/>
              <a:t>#3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F906F-B7C2-D6A7-C127-CFCC0B84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115"/>
            <a:ext cx="5974156" cy="338642"/>
          </a:xfrm>
        </p:spPr>
        <p:txBody>
          <a:bodyPr lIns="91440" tIns="45720" rIns="91440" bIns="45720" anchor="t"/>
          <a:lstStyle/>
          <a:p>
            <a:r>
              <a:rPr lang="en-US">
                <a:latin typeface="Trebuchet MS"/>
              </a:rPr>
              <a:t>The National Safety Association for Canada’s Energy Industry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8FC7E-6679-5294-D2D9-663F2473C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C44B-0C3F-41E4-9BF3-FC69ECE4177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4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397F32-5D85-44B8-B47B-B4F7D885A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285" y="2393533"/>
            <a:ext cx="5856515" cy="1035467"/>
          </a:xfrm>
        </p:spPr>
        <p:txBody>
          <a:bodyPr/>
          <a:lstStyle/>
          <a:p>
            <a:pPr algn="ctr"/>
            <a:r>
              <a:rPr lang="en-CA" sz="6600"/>
              <a:t>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B28B1-7DB1-46D5-A716-28925ACD811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689684" y="6414670"/>
            <a:ext cx="6222273" cy="366713"/>
          </a:xfrm>
        </p:spPr>
        <p:txBody>
          <a:bodyPr/>
          <a:lstStyle/>
          <a:p>
            <a:r>
              <a:rPr lang="en-US"/>
              <a:t>The National Safety Association for Canada’s Energy Industry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B4A21-E119-40AD-843B-D2FC627C34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29909" y="6446420"/>
            <a:ext cx="2844800" cy="334963"/>
          </a:xfrm>
        </p:spPr>
        <p:txBody>
          <a:bodyPr/>
          <a:lstStyle/>
          <a:p>
            <a:fld id="{32CCC44B-0C3F-41E4-9BF3-FC69ECE4177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9724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2 - 16x9 Widescreen" id="{D3DB2244-E311-4A43-AA66-4BD14847A455}" vid="{CD639F48-C7FC-478B-8A32-5EF65D0B6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230ED32F248E43A387A3227C5E63B7" ma:contentTypeVersion="17" ma:contentTypeDescription="Create a new document." ma:contentTypeScope="" ma:versionID="41998ecfbec879eacaea0e5aa62fe0c4">
  <xsd:schema xmlns:xsd="http://www.w3.org/2001/XMLSchema" xmlns:xs="http://www.w3.org/2001/XMLSchema" xmlns:p="http://schemas.microsoft.com/office/2006/metadata/properties" xmlns:ns2="7bce2272-7c46-4340-acba-78500d543e63" xmlns:ns3="1e52c10f-e8e5-425c-842f-520cf3725330" targetNamespace="http://schemas.microsoft.com/office/2006/metadata/properties" ma:root="true" ma:fieldsID="cec89bf5848a7d70ff273b4b4ad847ec" ns2:_="" ns3:_="">
    <xsd:import namespace="7bce2272-7c46-4340-acba-78500d543e63"/>
    <xsd:import namespace="1e52c10f-e8e5-425c-842f-520cf37253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e2272-7c46-4340-acba-78500d543e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13e9677-5dd7-42cb-8846-6328edf487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2c10f-e8e5-425c-842f-520cf37253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e98c58e-c503-4d99-a391-227eb763fe94}" ma:internalName="TaxCatchAll" ma:showField="CatchAllData" ma:web="1e52c10f-e8e5-425c-842f-520cf37253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e52c10f-e8e5-425c-842f-520cf3725330">
      <UserInfo>
        <DisplayName>Robert Waterhouse</DisplayName>
        <AccountId>25</AccountId>
        <AccountType/>
      </UserInfo>
      <UserInfo>
        <DisplayName>Stephanie Thomas</DisplayName>
        <AccountId>21</AccountId>
        <AccountType/>
      </UserInfo>
    </SharedWithUsers>
    <TaxCatchAll xmlns="1e52c10f-e8e5-425c-842f-520cf3725330" xsi:nil="true"/>
    <lcf76f155ced4ddcb4097134ff3c332f xmlns="7bce2272-7c46-4340-acba-78500d543e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1F71CE-9582-4B9A-8E8B-E59584934A3F}">
  <ds:schemaRefs>
    <ds:schemaRef ds:uri="1e52c10f-e8e5-425c-842f-520cf3725330"/>
    <ds:schemaRef ds:uri="7bce2272-7c46-4340-acba-78500d543e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www.w3.org/XML/1998/namespace"/>
    <ds:schemaRef ds:uri="http://schemas.microsoft.com/office/2006/documentManagement/types"/>
    <ds:schemaRef ds:uri="7bce2272-7c46-4340-acba-78500d543e63"/>
    <ds:schemaRef ds:uri="http://schemas.microsoft.com/office/infopath/2007/PartnerControls"/>
    <ds:schemaRef ds:uri="http://purl.org/dc/terms/"/>
    <ds:schemaRef ds:uri="1e52c10f-e8e5-425c-842f-520cf3725330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2 - 16x9 Widescreen (4)</Template>
  <TotalTime>20</TotalTime>
  <Words>421</Words>
  <Application>Microsoft Office PowerPoint</Application>
  <PresentationFormat>Widescreen</PresentationFormat>
  <Paragraphs>95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Verdana</vt:lpstr>
      <vt:lpstr>1_Custom Design</vt:lpstr>
      <vt:lpstr>Energy Wheel &amp;  Hazard Recognition Toolbox Talk</vt:lpstr>
      <vt:lpstr>Hazard assessment</vt:lpstr>
      <vt:lpstr>Hazardous energy</vt:lpstr>
      <vt:lpstr>Incident causes</vt:lpstr>
      <vt:lpstr>Energy wheel video</vt:lpstr>
      <vt:lpstr>Energy wheel</vt:lpstr>
      <vt:lpstr>Energy wheel benefits</vt:lpstr>
      <vt:lpstr>Can you identify three new hazards using the energy wheel?</vt:lpstr>
      <vt:lpstr>Questions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Pressure Hazards &amp; Real – World Work</dc:title>
  <dc:creator>Amy Krueger</dc:creator>
  <cp:lastModifiedBy>Carly McConachie</cp:lastModifiedBy>
  <cp:revision>3</cp:revision>
  <dcterms:created xsi:type="dcterms:W3CDTF">2022-02-26T22:38:58Z</dcterms:created>
  <dcterms:modified xsi:type="dcterms:W3CDTF">2023-12-04T15:25:31Z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0x0101009D230ED32F248E43A387A3227C5E63B7</vt:lpwstr>
  </property>
  <property fmtid="{D5CDD505-2E9C-101B-9397-08002B2CF9AE}" pid="3" name="OMS Element">
    <vt:lpwstr>5</vt:lpwstr>
  </property>
  <property fmtid="{D5CDD505-2E9C-101B-9397-08002B2CF9AE}" pid="4" name="MediaServiceImageTags">
    <vt:lpwstr/>
  </property>
  <property fmtid="{D5CDD505-2E9C-101B-9397-08002B2CF9AE}" pid="5" name="MSIP_Label_7edc8913-6360-4b9e-90c5-03ba899fdf86_Enabled">
    <vt:lpwstr>true</vt:lpwstr>
  </property>
  <property fmtid="{D5CDD505-2E9C-101B-9397-08002B2CF9AE}" pid="6" name="MSIP_Label_7edc8913-6360-4b9e-90c5-03ba899fdf86_SetDate">
    <vt:lpwstr>2023-10-23T14:18:57Z</vt:lpwstr>
  </property>
  <property fmtid="{D5CDD505-2E9C-101B-9397-08002B2CF9AE}" pid="7" name="MSIP_Label_7edc8913-6360-4b9e-90c5-03ba899fdf86_Method">
    <vt:lpwstr>Standard</vt:lpwstr>
  </property>
  <property fmtid="{D5CDD505-2E9C-101B-9397-08002B2CF9AE}" pid="8" name="MSIP_Label_7edc8913-6360-4b9e-90c5-03ba899fdf86_Name">
    <vt:lpwstr>defa4170-0d19-0005-0004-bc88714345d2</vt:lpwstr>
  </property>
  <property fmtid="{D5CDD505-2E9C-101B-9397-08002B2CF9AE}" pid="9" name="MSIP_Label_7edc8913-6360-4b9e-90c5-03ba899fdf86_SiteId">
    <vt:lpwstr>9e6d8a0e-86d7-4ef4-ac34-dd4aae172901</vt:lpwstr>
  </property>
  <property fmtid="{D5CDD505-2E9C-101B-9397-08002B2CF9AE}" pid="10" name="MSIP_Label_7edc8913-6360-4b9e-90c5-03ba899fdf86_ActionId">
    <vt:lpwstr>e191efab-eb5e-4b15-aba2-5c0593f1410f</vt:lpwstr>
  </property>
  <property fmtid="{D5CDD505-2E9C-101B-9397-08002B2CF9AE}" pid="11" name="MSIP_Label_7edc8913-6360-4b9e-90c5-03ba899fdf86_ContentBits">
    <vt:lpwstr>0</vt:lpwstr>
  </property>
</Properties>
</file>