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3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gs/tag6.xml" ContentType="application/vnd.openxmlformats-officedocument.presentationml.tags+xml"/>
  <Override PartName="/docProps/custom.xml" ContentType="application/vnd.openxmlformats-officedocument.custom-properties+xml"/>
  <Override PartName="/ppt/tags/tag2.xml" ContentType="application/vnd.openxmlformats-officedocument.presentationml.tag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7b8273dd61f5437a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5" r:id="rId1"/>
    <p:sldMasterId id="2147483648" r:id="rId2"/>
  </p:sldMasterIdLst>
  <p:notesMasterIdLst>
    <p:notesMasterId r:id="rId41"/>
  </p:notesMasterIdLst>
  <p:handoutMasterIdLst>
    <p:handoutMasterId r:id="rId42"/>
  </p:handoutMasterIdLst>
  <p:sldIdLst>
    <p:sldId id="1429" r:id="rId3"/>
    <p:sldId id="287" r:id="rId4"/>
    <p:sldId id="319" r:id="rId5"/>
    <p:sldId id="320" r:id="rId6"/>
    <p:sldId id="423" r:id="rId7"/>
    <p:sldId id="419" r:id="rId8"/>
    <p:sldId id="421" r:id="rId9"/>
    <p:sldId id="2147471209" r:id="rId10"/>
    <p:sldId id="2147471208" r:id="rId11"/>
    <p:sldId id="1415" r:id="rId12"/>
    <p:sldId id="1416" r:id="rId13"/>
    <p:sldId id="597" r:id="rId14"/>
    <p:sldId id="1417" r:id="rId15"/>
    <p:sldId id="1395" r:id="rId16"/>
    <p:sldId id="257" r:id="rId17"/>
    <p:sldId id="261" r:id="rId18"/>
    <p:sldId id="2147471210" r:id="rId19"/>
    <p:sldId id="267" r:id="rId20"/>
    <p:sldId id="626" r:id="rId21"/>
    <p:sldId id="263" r:id="rId22"/>
    <p:sldId id="264" r:id="rId23"/>
    <p:sldId id="627" r:id="rId24"/>
    <p:sldId id="272" r:id="rId25"/>
    <p:sldId id="2147471211" r:id="rId26"/>
    <p:sldId id="2147471215" r:id="rId27"/>
    <p:sldId id="275" r:id="rId28"/>
    <p:sldId id="276" r:id="rId29"/>
    <p:sldId id="1408" r:id="rId30"/>
    <p:sldId id="630" r:id="rId31"/>
    <p:sldId id="2147471216" r:id="rId32"/>
    <p:sldId id="631" r:id="rId33"/>
    <p:sldId id="632" r:id="rId34"/>
    <p:sldId id="2147471214" r:id="rId35"/>
    <p:sldId id="2147471213" r:id="rId36"/>
    <p:sldId id="2147471207" r:id="rId37"/>
    <p:sldId id="286" r:id="rId38"/>
    <p:sldId id="506" r:id="rId39"/>
    <p:sldId id="2147471212" r:id="rId40"/>
  </p:sldIdLst>
  <p:sldSz cx="12192000" cy="6858000"/>
  <p:notesSz cx="6761163" cy="9856788"/>
  <p:custDataLst>
    <p:tags r:id="rId43"/>
  </p:custDataLst>
  <p:defaultTextStyle>
    <a:defPPr>
      <a:defRPr lang="en-GB"/>
    </a:defPPr>
    <a:lvl1pPr algn="ctr" rtl="0" fontAlgn="base">
      <a:lnSpc>
        <a:spcPct val="86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86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86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86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86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6F1A25-2C0F-43F7-BE93-3722D4D373E3}">
          <p14:sldIdLst>
            <p14:sldId id="1429"/>
            <p14:sldId id="287"/>
            <p14:sldId id="319"/>
            <p14:sldId id="320"/>
            <p14:sldId id="423"/>
            <p14:sldId id="419"/>
            <p14:sldId id="421"/>
            <p14:sldId id="2147471209"/>
            <p14:sldId id="2147471208"/>
            <p14:sldId id="1415"/>
            <p14:sldId id="1416"/>
            <p14:sldId id="597"/>
            <p14:sldId id="1417"/>
            <p14:sldId id="1395"/>
            <p14:sldId id="257"/>
            <p14:sldId id="261"/>
            <p14:sldId id="2147471210"/>
            <p14:sldId id="267"/>
            <p14:sldId id="626"/>
            <p14:sldId id="263"/>
            <p14:sldId id="264"/>
            <p14:sldId id="627"/>
            <p14:sldId id="272"/>
            <p14:sldId id="2147471211"/>
            <p14:sldId id="2147471215"/>
            <p14:sldId id="275"/>
            <p14:sldId id="276"/>
            <p14:sldId id="1408"/>
            <p14:sldId id="630"/>
            <p14:sldId id="2147471216"/>
            <p14:sldId id="631"/>
            <p14:sldId id="632"/>
            <p14:sldId id="2147471214"/>
            <p14:sldId id="2147471213"/>
            <p14:sldId id="2147471207"/>
            <p14:sldId id="286"/>
            <p14:sldId id="506"/>
            <p14:sldId id="21474712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3" userDrawn="1">
          <p15:clr>
            <a:srgbClr val="A4A3A4"/>
          </p15:clr>
        </p15:guide>
        <p15:guide id="2" orient="horz" pos="888" userDrawn="1">
          <p15:clr>
            <a:srgbClr val="A4A3A4"/>
          </p15:clr>
        </p15:guide>
        <p15:guide id="3" orient="horz" pos="4004" userDrawn="1">
          <p15:clr>
            <a:srgbClr val="A4A3A4"/>
          </p15:clr>
        </p15:guide>
        <p15:guide id="4" pos="364" userDrawn="1">
          <p15:clr>
            <a:srgbClr val="A4A3A4"/>
          </p15:clr>
        </p15:guide>
        <p15:guide id="5" pos="7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66"/>
    <a:srgbClr val="FF0000"/>
    <a:srgbClr val="002C77"/>
    <a:srgbClr val="A6E2EF"/>
    <a:srgbClr val="00A8C8"/>
    <a:srgbClr val="016D9F"/>
    <a:srgbClr val="808080"/>
    <a:srgbClr val="E8E8E8"/>
    <a:srgbClr val="E1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9DD9DD-9E6C-4910-8AC0-68ADFF6A6AFC}">
  <a:tblStyle styleId="{839DD9DD-9E6C-4910-8AC0-68ADFF6A6AFC}" styleName="Oliver Wyman - defaul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9525" cap="flat" cmpd="sng" algn="ctr">
              <a:solidFill>
                <a:schemeClr val="accent3"/>
              </a:solidFill>
            </a:ln>
          </a:bottom>
          <a:insideH>
            <a:ln w="9525" cap="flat" cmpd="sng" algn="ctr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</a:tcStyle>
    </a:band2H>
    <a:band1V>
      <a:tcStyle>
        <a:tcBdr/>
        <a:fill>
          <a:noFill/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9525" cap="flat" cmpd="sng" algn="ctr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73" autoAdjust="0"/>
    <p:restoredTop sz="83252" autoAdjust="0"/>
  </p:normalViewPr>
  <p:slideViewPr>
    <p:cSldViewPr snapToGrid="0" showGuides="1">
      <p:cViewPr varScale="1">
        <p:scale>
          <a:sx n="69" d="100"/>
          <a:sy n="69" d="100"/>
        </p:scale>
        <p:origin x="84" y="372"/>
      </p:cViewPr>
      <p:guideLst>
        <p:guide orient="horz" pos="243"/>
        <p:guide orient="horz" pos="888"/>
        <p:guide orient="horz" pos="4004"/>
        <p:guide pos="364"/>
        <p:guide pos="73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0692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48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02E0B-3FA4-4ACF-910E-031883D81BB8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6D9BE25-1F09-4AAB-9465-206515FB33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Clear governance structure.</a:t>
          </a:r>
        </a:p>
      </dgm:t>
    </dgm:pt>
    <dgm:pt modelId="{B33EA13A-7D6B-4BFF-8482-BAFA0C3D501D}" type="parTrans" cxnId="{8845DE61-59BB-4518-8983-87B86704E21D}">
      <dgm:prSet/>
      <dgm:spPr/>
      <dgm:t>
        <a:bodyPr/>
        <a:lstStyle/>
        <a:p>
          <a:endParaRPr lang="en-US"/>
        </a:p>
      </dgm:t>
    </dgm:pt>
    <dgm:pt modelId="{595413F8-21CA-4F10-87A6-FD8188DD54E6}" type="sibTrans" cxnId="{8845DE61-59BB-4518-8983-87B86704E21D}">
      <dgm:prSet/>
      <dgm:spPr/>
      <dgm:t>
        <a:bodyPr/>
        <a:lstStyle/>
        <a:p>
          <a:endParaRPr lang="en-US"/>
        </a:p>
      </dgm:t>
    </dgm:pt>
    <dgm:pt modelId="{6D131623-7B9E-423D-A765-A76D32490A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Risk identification process.</a:t>
          </a:r>
        </a:p>
      </dgm:t>
    </dgm:pt>
    <dgm:pt modelId="{4BF1BA89-D941-4C0C-85D8-FD677A114833}" type="parTrans" cxnId="{E32D1E2B-09E2-4A9C-8AD5-9153ECA72255}">
      <dgm:prSet/>
      <dgm:spPr/>
      <dgm:t>
        <a:bodyPr/>
        <a:lstStyle/>
        <a:p>
          <a:endParaRPr lang="en-US"/>
        </a:p>
      </dgm:t>
    </dgm:pt>
    <dgm:pt modelId="{C2766147-1EF2-4184-9C88-42BB8A2D88D1}" type="sibTrans" cxnId="{E32D1E2B-09E2-4A9C-8AD5-9153ECA72255}">
      <dgm:prSet/>
      <dgm:spPr/>
      <dgm:t>
        <a:bodyPr/>
        <a:lstStyle/>
        <a:p>
          <a:endParaRPr lang="en-US"/>
        </a:p>
      </dgm:t>
    </dgm:pt>
    <dgm:pt modelId="{918BFC99-D16B-4CBE-8F45-8CE77D7FDC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Risk assessment process.</a:t>
          </a:r>
        </a:p>
      </dgm:t>
    </dgm:pt>
    <dgm:pt modelId="{5FC11811-8F51-42DD-924B-F9AA347E0281}" type="parTrans" cxnId="{B32736B8-77A7-4623-A3B3-DBE76755D6A0}">
      <dgm:prSet/>
      <dgm:spPr/>
      <dgm:t>
        <a:bodyPr/>
        <a:lstStyle/>
        <a:p>
          <a:endParaRPr lang="en-US"/>
        </a:p>
      </dgm:t>
    </dgm:pt>
    <dgm:pt modelId="{13DB2953-0914-4F5B-B374-B98A58AF0FFF}" type="sibTrans" cxnId="{B32736B8-77A7-4623-A3B3-DBE76755D6A0}">
      <dgm:prSet/>
      <dgm:spPr/>
      <dgm:t>
        <a:bodyPr/>
        <a:lstStyle/>
        <a:p>
          <a:endParaRPr lang="en-US"/>
        </a:p>
      </dgm:t>
    </dgm:pt>
    <dgm:pt modelId="{B977CC18-C32F-469D-9937-A5767F9C0D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Monitoring approach</a:t>
          </a:r>
        </a:p>
      </dgm:t>
    </dgm:pt>
    <dgm:pt modelId="{33031AF1-5871-4886-894D-15EB7C35F6AD}" type="parTrans" cxnId="{0CF697ED-C3E5-4C6E-95FA-3397449F8C76}">
      <dgm:prSet/>
      <dgm:spPr/>
      <dgm:t>
        <a:bodyPr/>
        <a:lstStyle/>
        <a:p>
          <a:endParaRPr lang="en-US"/>
        </a:p>
      </dgm:t>
    </dgm:pt>
    <dgm:pt modelId="{C9332F5D-0281-4673-ADBB-59F55397B417}" type="sibTrans" cxnId="{0CF697ED-C3E5-4C6E-95FA-3397449F8C76}">
      <dgm:prSet/>
      <dgm:spPr/>
      <dgm:t>
        <a:bodyPr/>
        <a:lstStyle/>
        <a:p>
          <a:endParaRPr lang="en-US"/>
        </a:p>
      </dgm:t>
    </dgm:pt>
    <dgm:pt modelId="{C9CB7227-B9A2-45B0-8DA4-8936362111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Reporting &amp; metrics</a:t>
          </a:r>
        </a:p>
      </dgm:t>
    </dgm:pt>
    <dgm:pt modelId="{696EFD2C-D122-4DBC-8408-17D4DA1D191B}" type="parTrans" cxnId="{435BEDFE-7020-4839-96BD-6BD55AC7F1AA}">
      <dgm:prSet/>
      <dgm:spPr/>
      <dgm:t>
        <a:bodyPr/>
        <a:lstStyle/>
        <a:p>
          <a:endParaRPr lang="en-US"/>
        </a:p>
      </dgm:t>
    </dgm:pt>
    <dgm:pt modelId="{458EB339-7C57-4B46-A925-72E60B3C6383}" type="sibTrans" cxnId="{435BEDFE-7020-4839-96BD-6BD55AC7F1AA}">
      <dgm:prSet/>
      <dgm:spPr/>
      <dgm:t>
        <a:bodyPr/>
        <a:lstStyle/>
        <a:p>
          <a:endParaRPr lang="en-US"/>
        </a:p>
      </dgm:t>
    </dgm:pt>
    <dgm:pt modelId="{822E5977-9780-411C-9B63-EC1C2484A0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Communication &amp; training</a:t>
          </a:r>
        </a:p>
      </dgm:t>
    </dgm:pt>
    <dgm:pt modelId="{85B02AF3-D327-473E-93B4-39CE6DC47179}" type="parTrans" cxnId="{48704BA3-A71E-4201-AF14-6CFB78928AAB}">
      <dgm:prSet/>
      <dgm:spPr/>
      <dgm:t>
        <a:bodyPr/>
        <a:lstStyle/>
        <a:p>
          <a:endParaRPr lang="en-US"/>
        </a:p>
      </dgm:t>
    </dgm:pt>
    <dgm:pt modelId="{E11D6FDF-DEBA-42DD-8D5B-DE6F2D9F3277}" type="sibTrans" cxnId="{48704BA3-A71E-4201-AF14-6CFB78928AAB}">
      <dgm:prSet/>
      <dgm:spPr/>
      <dgm:t>
        <a:bodyPr/>
        <a:lstStyle/>
        <a:p>
          <a:endParaRPr lang="en-US"/>
        </a:p>
      </dgm:t>
    </dgm:pt>
    <dgm:pt modelId="{B2B5493B-0E31-4D38-9A20-72512636CE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Continuous risk reduction.</a:t>
          </a:r>
        </a:p>
      </dgm:t>
    </dgm:pt>
    <dgm:pt modelId="{3770E153-88EE-41E2-9787-6F9D07C9DA15}" type="parTrans" cxnId="{271498DF-B726-4AE2-980A-0866B805761A}">
      <dgm:prSet/>
      <dgm:spPr/>
      <dgm:t>
        <a:bodyPr/>
        <a:lstStyle/>
        <a:p>
          <a:endParaRPr lang="en-US"/>
        </a:p>
      </dgm:t>
    </dgm:pt>
    <dgm:pt modelId="{AA602A8F-91E6-4FFB-86CE-FC556936F3F7}" type="sibTrans" cxnId="{271498DF-B726-4AE2-980A-0866B805761A}">
      <dgm:prSet/>
      <dgm:spPr/>
      <dgm:t>
        <a:bodyPr/>
        <a:lstStyle/>
        <a:p>
          <a:endParaRPr lang="en-US"/>
        </a:p>
      </dgm:t>
    </dgm:pt>
    <dgm:pt modelId="{8AB37D0F-D258-4E19-BF4A-865CCD00A510}" type="pres">
      <dgm:prSet presAssocID="{26602E0B-3FA4-4ACF-910E-031883D81BB8}" presName="root" presStyleCnt="0">
        <dgm:presLayoutVars>
          <dgm:dir/>
          <dgm:resizeHandles val="exact"/>
        </dgm:presLayoutVars>
      </dgm:prSet>
      <dgm:spPr/>
    </dgm:pt>
    <dgm:pt modelId="{513AB7ED-0683-425E-8F6B-B64EAC58AFA2}" type="pres">
      <dgm:prSet presAssocID="{16D9BE25-1F09-4AAB-9465-206515FB33DC}" presName="compNode" presStyleCnt="0"/>
      <dgm:spPr/>
    </dgm:pt>
    <dgm:pt modelId="{E6304DA0-BE5B-4024-AE54-5611ECB14C71}" type="pres">
      <dgm:prSet presAssocID="{16D9BE25-1F09-4AAB-9465-206515FB33DC}" presName="iconRect" presStyleLbl="node1" presStyleIdx="0" presStyleCnt="7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524BC494-38F1-4A72-8756-C501E94D9801}" type="pres">
      <dgm:prSet presAssocID="{16D9BE25-1F09-4AAB-9465-206515FB33DC}" presName="spaceRect" presStyleCnt="0"/>
      <dgm:spPr/>
    </dgm:pt>
    <dgm:pt modelId="{4CB7F725-0D73-48C5-80E1-86CDBC5E658E}" type="pres">
      <dgm:prSet presAssocID="{16D9BE25-1F09-4AAB-9465-206515FB33DC}" presName="textRect" presStyleLbl="revTx" presStyleIdx="0" presStyleCnt="7">
        <dgm:presLayoutVars>
          <dgm:chMax val="1"/>
          <dgm:chPref val="1"/>
        </dgm:presLayoutVars>
      </dgm:prSet>
      <dgm:spPr/>
    </dgm:pt>
    <dgm:pt modelId="{832315BC-BCF4-4ECC-AA85-A8AE1B989DE3}" type="pres">
      <dgm:prSet presAssocID="{595413F8-21CA-4F10-87A6-FD8188DD54E6}" presName="sibTrans" presStyleCnt="0"/>
      <dgm:spPr/>
    </dgm:pt>
    <dgm:pt modelId="{27961705-575E-43ED-8B8C-22E7F2F32D90}" type="pres">
      <dgm:prSet presAssocID="{6D131623-7B9E-423D-A765-A76D32490AB3}" presName="compNode" presStyleCnt="0"/>
      <dgm:spPr/>
    </dgm:pt>
    <dgm:pt modelId="{062E4409-81B8-4A11-8A8D-C94838CA559F}" type="pres">
      <dgm:prSet presAssocID="{6D131623-7B9E-423D-A765-A76D32490AB3}" presName="iconRect" presStyleLbl="node1" presStyleIdx="1" presStyleCnt="7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6206ADF1-4E43-42C8-8363-C0603942275E}" type="pres">
      <dgm:prSet presAssocID="{6D131623-7B9E-423D-A765-A76D32490AB3}" presName="spaceRect" presStyleCnt="0"/>
      <dgm:spPr/>
    </dgm:pt>
    <dgm:pt modelId="{9C1B74AB-5D7B-4576-8F74-68061CABF30F}" type="pres">
      <dgm:prSet presAssocID="{6D131623-7B9E-423D-A765-A76D32490AB3}" presName="textRect" presStyleLbl="revTx" presStyleIdx="1" presStyleCnt="7">
        <dgm:presLayoutVars>
          <dgm:chMax val="1"/>
          <dgm:chPref val="1"/>
        </dgm:presLayoutVars>
      </dgm:prSet>
      <dgm:spPr/>
    </dgm:pt>
    <dgm:pt modelId="{72CC67FF-80B3-424C-8DFA-45B8B0778535}" type="pres">
      <dgm:prSet presAssocID="{C2766147-1EF2-4184-9C88-42BB8A2D88D1}" presName="sibTrans" presStyleCnt="0"/>
      <dgm:spPr/>
    </dgm:pt>
    <dgm:pt modelId="{D8B6E999-D1A5-45BE-8FAC-3205C202688B}" type="pres">
      <dgm:prSet presAssocID="{918BFC99-D16B-4CBE-8F45-8CE77D7FDC87}" presName="compNode" presStyleCnt="0"/>
      <dgm:spPr/>
    </dgm:pt>
    <dgm:pt modelId="{DD8DA98F-0BAF-418A-BE0A-34452CB62290}" type="pres">
      <dgm:prSet presAssocID="{918BFC99-D16B-4CBE-8F45-8CE77D7FDC87}" presName="iconRect" presStyleLbl="node1" presStyleIdx="2" presStyleCnt="7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66076BF-3032-46CB-82DA-32566A41B6EA}" type="pres">
      <dgm:prSet presAssocID="{918BFC99-D16B-4CBE-8F45-8CE77D7FDC87}" presName="spaceRect" presStyleCnt="0"/>
      <dgm:spPr/>
    </dgm:pt>
    <dgm:pt modelId="{A2D89A7C-77FF-4DF6-B6C1-9D07463283DB}" type="pres">
      <dgm:prSet presAssocID="{918BFC99-D16B-4CBE-8F45-8CE77D7FDC87}" presName="textRect" presStyleLbl="revTx" presStyleIdx="2" presStyleCnt="7">
        <dgm:presLayoutVars>
          <dgm:chMax val="1"/>
          <dgm:chPref val="1"/>
        </dgm:presLayoutVars>
      </dgm:prSet>
      <dgm:spPr/>
    </dgm:pt>
    <dgm:pt modelId="{17956CBF-A364-4C8E-B1F4-0097ADF0DF42}" type="pres">
      <dgm:prSet presAssocID="{13DB2953-0914-4F5B-B374-B98A58AF0FFF}" presName="sibTrans" presStyleCnt="0"/>
      <dgm:spPr/>
    </dgm:pt>
    <dgm:pt modelId="{9966EC6E-F6F7-4754-A706-D87BBCD0CA40}" type="pres">
      <dgm:prSet presAssocID="{B977CC18-C32F-469D-9937-A5767F9C0DA6}" presName="compNode" presStyleCnt="0"/>
      <dgm:spPr/>
    </dgm:pt>
    <dgm:pt modelId="{94CE3118-4F75-46B9-AD5D-03CAD3D588C3}" type="pres">
      <dgm:prSet presAssocID="{B977CC18-C32F-469D-9937-A5767F9C0DA6}" presName="iconRect" presStyleLbl="node1" presStyleIdx="3" presStyleCnt="7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24C5DAD-1041-4751-920C-8B6694BF68F3}" type="pres">
      <dgm:prSet presAssocID="{B977CC18-C32F-469D-9937-A5767F9C0DA6}" presName="spaceRect" presStyleCnt="0"/>
      <dgm:spPr/>
    </dgm:pt>
    <dgm:pt modelId="{82FA8772-D641-41D9-A72B-494E860E06DB}" type="pres">
      <dgm:prSet presAssocID="{B977CC18-C32F-469D-9937-A5767F9C0DA6}" presName="textRect" presStyleLbl="revTx" presStyleIdx="3" presStyleCnt="7">
        <dgm:presLayoutVars>
          <dgm:chMax val="1"/>
          <dgm:chPref val="1"/>
        </dgm:presLayoutVars>
      </dgm:prSet>
      <dgm:spPr/>
    </dgm:pt>
    <dgm:pt modelId="{D92387CD-7E79-48BC-B8B8-864D502F9DD0}" type="pres">
      <dgm:prSet presAssocID="{C9332F5D-0281-4673-ADBB-59F55397B417}" presName="sibTrans" presStyleCnt="0"/>
      <dgm:spPr/>
    </dgm:pt>
    <dgm:pt modelId="{28C5976D-5362-400C-B1CF-F68900077196}" type="pres">
      <dgm:prSet presAssocID="{C9CB7227-B9A2-45B0-8DA4-89363621110F}" presName="compNode" presStyleCnt="0"/>
      <dgm:spPr/>
    </dgm:pt>
    <dgm:pt modelId="{D8F5FB95-1447-4E63-B420-59647797B5FF}" type="pres">
      <dgm:prSet presAssocID="{C9CB7227-B9A2-45B0-8DA4-89363621110F}" presName="iconRect" presStyleLbl="node1" presStyleIdx="4" presStyleCnt="7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B2A5AA36-1BB9-482F-8868-0857E0A5829F}" type="pres">
      <dgm:prSet presAssocID="{C9CB7227-B9A2-45B0-8DA4-89363621110F}" presName="spaceRect" presStyleCnt="0"/>
      <dgm:spPr/>
    </dgm:pt>
    <dgm:pt modelId="{85EB0C34-441E-4AFF-8771-23FB1D93D5B2}" type="pres">
      <dgm:prSet presAssocID="{C9CB7227-B9A2-45B0-8DA4-89363621110F}" presName="textRect" presStyleLbl="revTx" presStyleIdx="4" presStyleCnt="7">
        <dgm:presLayoutVars>
          <dgm:chMax val="1"/>
          <dgm:chPref val="1"/>
        </dgm:presLayoutVars>
      </dgm:prSet>
      <dgm:spPr/>
    </dgm:pt>
    <dgm:pt modelId="{09F7D48F-0D39-45F4-A1ED-408BFA8A179C}" type="pres">
      <dgm:prSet presAssocID="{458EB339-7C57-4B46-A925-72E60B3C6383}" presName="sibTrans" presStyleCnt="0"/>
      <dgm:spPr/>
    </dgm:pt>
    <dgm:pt modelId="{694FDE71-4D48-437E-B7F4-1C7445ADB069}" type="pres">
      <dgm:prSet presAssocID="{822E5977-9780-411C-9B63-EC1C2484A067}" presName="compNode" presStyleCnt="0"/>
      <dgm:spPr/>
    </dgm:pt>
    <dgm:pt modelId="{7C8014D1-85F9-432A-B9D2-6D2BC1109D02}" type="pres">
      <dgm:prSet presAssocID="{822E5977-9780-411C-9B63-EC1C2484A067}" presName="iconRect" presStyleLbl="node1" presStyleIdx="5" presStyleCnt="7"/>
      <dgm:spPr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B4F504F9-0F35-443A-A243-2271877A3DE8}" type="pres">
      <dgm:prSet presAssocID="{822E5977-9780-411C-9B63-EC1C2484A067}" presName="spaceRect" presStyleCnt="0"/>
      <dgm:spPr/>
    </dgm:pt>
    <dgm:pt modelId="{06B20330-32AE-4D9F-AD8A-5F1CEB74A4BB}" type="pres">
      <dgm:prSet presAssocID="{822E5977-9780-411C-9B63-EC1C2484A067}" presName="textRect" presStyleLbl="revTx" presStyleIdx="5" presStyleCnt="7">
        <dgm:presLayoutVars>
          <dgm:chMax val="1"/>
          <dgm:chPref val="1"/>
        </dgm:presLayoutVars>
      </dgm:prSet>
      <dgm:spPr/>
    </dgm:pt>
    <dgm:pt modelId="{15E99056-7771-4B5E-B7B1-8FC3F4E65DFD}" type="pres">
      <dgm:prSet presAssocID="{E11D6FDF-DEBA-42DD-8D5B-DE6F2D9F3277}" presName="sibTrans" presStyleCnt="0"/>
      <dgm:spPr/>
    </dgm:pt>
    <dgm:pt modelId="{18A8BD4B-AAAC-43D0-8679-01E747CA9D7D}" type="pres">
      <dgm:prSet presAssocID="{B2B5493B-0E31-4D38-9A20-72512636CEAE}" presName="compNode" presStyleCnt="0"/>
      <dgm:spPr/>
    </dgm:pt>
    <dgm:pt modelId="{1D32C2A9-938B-4845-94A9-7221F1CACA98}" type="pres">
      <dgm:prSet presAssocID="{B2B5493B-0E31-4D38-9A20-72512636CEAE}" presName="iconRect" presStyleLbl="node1" presStyleIdx="6" presStyleCnt="7"/>
      <dgm:spPr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F063C3B7-2F06-420F-AD08-E424910D5D7E}" type="pres">
      <dgm:prSet presAssocID="{B2B5493B-0E31-4D38-9A20-72512636CEAE}" presName="spaceRect" presStyleCnt="0"/>
      <dgm:spPr/>
    </dgm:pt>
    <dgm:pt modelId="{5083CA92-72F3-4089-91BF-4F081831C95E}" type="pres">
      <dgm:prSet presAssocID="{B2B5493B-0E31-4D38-9A20-72512636CEAE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74F8540C-440A-47A9-BD34-0A6B13F16122}" type="presOf" srcId="{B977CC18-C32F-469D-9937-A5767F9C0DA6}" destId="{82FA8772-D641-41D9-A72B-494E860E06DB}" srcOrd="0" destOrd="0" presId="urn:microsoft.com/office/officeart/2018/2/layout/IconLabelList"/>
    <dgm:cxn modelId="{E32D1E2B-09E2-4A9C-8AD5-9153ECA72255}" srcId="{26602E0B-3FA4-4ACF-910E-031883D81BB8}" destId="{6D131623-7B9E-423D-A765-A76D32490AB3}" srcOrd="1" destOrd="0" parTransId="{4BF1BA89-D941-4C0C-85D8-FD677A114833}" sibTransId="{C2766147-1EF2-4184-9C88-42BB8A2D88D1}"/>
    <dgm:cxn modelId="{8845DE61-59BB-4518-8983-87B86704E21D}" srcId="{26602E0B-3FA4-4ACF-910E-031883D81BB8}" destId="{16D9BE25-1F09-4AAB-9465-206515FB33DC}" srcOrd="0" destOrd="0" parTransId="{B33EA13A-7D6B-4BFF-8482-BAFA0C3D501D}" sibTransId="{595413F8-21CA-4F10-87A6-FD8188DD54E6}"/>
    <dgm:cxn modelId="{9ABF3B44-5F2B-4BF6-8BC5-37756088C34F}" type="presOf" srcId="{26602E0B-3FA4-4ACF-910E-031883D81BB8}" destId="{8AB37D0F-D258-4E19-BF4A-865CCD00A510}" srcOrd="0" destOrd="0" presId="urn:microsoft.com/office/officeart/2018/2/layout/IconLabelList"/>
    <dgm:cxn modelId="{930C568C-3212-4002-A070-FE8F320B8BFD}" type="presOf" srcId="{16D9BE25-1F09-4AAB-9465-206515FB33DC}" destId="{4CB7F725-0D73-48C5-80E1-86CDBC5E658E}" srcOrd="0" destOrd="0" presId="urn:microsoft.com/office/officeart/2018/2/layout/IconLabelList"/>
    <dgm:cxn modelId="{4EBC9395-B53C-4FA9-A58E-FBF0F5A60754}" type="presOf" srcId="{B2B5493B-0E31-4D38-9A20-72512636CEAE}" destId="{5083CA92-72F3-4089-91BF-4F081831C95E}" srcOrd="0" destOrd="0" presId="urn:microsoft.com/office/officeart/2018/2/layout/IconLabelList"/>
    <dgm:cxn modelId="{29D34396-FB76-4289-8149-30680CDC2237}" type="presOf" srcId="{918BFC99-D16B-4CBE-8F45-8CE77D7FDC87}" destId="{A2D89A7C-77FF-4DF6-B6C1-9D07463283DB}" srcOrd="0" destOrd="0" presId="urn:microsoft.com/office/officeart/2018/2/layout/IconLabelList"/>
    <dgm:cxn modelId="{6BC1F899-95C1-4F2C-9A08-91FDFD94221B}" type="presOf" srcId="{822E5977-9780-411C-9B63-EC1C2484A067}" destId="{06B20330-32AE-4D9F-AD8A-5F1CEB74A4BB}" srcOrd="0" destOrd="0" presId="urn:microsoft.com/office/officeart/2018/2/layout/IconLabelList"/>
    <dgm:cxn modelId="{2F723BA1-B238-40F8-9068-6F1218335F0F}" type="presOf" srcId="{C9CB7227-B9A2-45B0-8DA4-89363621110F}" destId="{85EB0C34-441E-4AFF-8771-23FB1D93D5B2}" srcOrd="0" destOrd="0" presId="urn:microsoft.com/office/officeart/2018/2/layout/IconLabelList"/>
    <dgm:cxn modelId="{48704BA3-A71E-4201-AF14-6CFB78928AAB}" srcId="{26602E0B-3FA4-4ACF-910E-031883D81BB8}" destId="{822E5977-9780-411C-9B63-EC1C2484A067}" srcOrd="5" destOrd="0" parTransId="{85B02AF3-D327-473E-93B4-39CE6DC47179}" sibTransId="{E11D6FDF-DEBA-42DD-8D5B-DE6F2D9F3277}"/>
    <dgm:cxn modelId="{B32736B8-77A7-4623-A3B3-DBE76755D6A0}" srcId="{26602E0B-3FA4-4ACF-910E-031883D81BB8}" destId="{918BFC99-D16B-4CBE-8F45-8CE77D7FDC87}" srcOrd="2" destOrd="0" parTransId="{5FC11811-8F51-42DD-924B-F9AA347E0281}" sibTransId="{13DB2953-0914-4F5B-B374-B98A58AF0FFF}"/>
    <dgm:cxn modelId="{4866C4C3-6AFF-41BB-A4A2-C31485EE6CEC}" type="presOf" srcId="{6D131623-7B9E-423D-A765-A76D32490AB3}" destId="{9C1B74AB-5D7B-4576-8F74-68061CABF30F}" srcOrd="0" destOrd="0" presId="urn:microsoft.com/office/officeart/2018/2/layout/IconLabelList"/>
    <dgm:cxn modelId="{271498DF-B726-4AE2-980A-0866B805761A}" srcId="{26602E0B-3FA4-4ACF-910E-031883D81BB8}" destId="{B2B5493B-0E31-4D38-9A20-72512636CEAE}" srcOrd="6" destOrd="0" parTransId="{3770E153-88EE-41E2-9787-6F9D07C9DA15}" sibTransId="{AA602A8F-91E6-4FFB-86CE-FC556936F3F7}"/>
    <dgm:cxn modelId="{0CF697ED-C3E5-4C6E-95FA-3397449F8C76}" srcId="{26602E0B-3FA4-4ACF-910E-031883D81BB8}" destId="{B977CC18-C32F-469D-9937-A5767F9C0DA6}" srcOrd="3" destOrd="0" parTransId="{33031AF1-5871-4886-894D-15EB7C35F6AD}" sibTransId="{C9332F5D-0281-4673-ADBB-59F55397B417}"/>
    <dgm:cxn modelId="{435BEDFE-7020-4839-96BD-6BD55AC7F1AA}" srcId="{26602E0B-3FA4-4ACF-910E-031883D81BB8}" destId="{C9CB7227-B9A2-45B0-8DA4-89363621110F}" srcOrd="4" destOrd="0" parTransId="{696EFD2C-D122-4DBC-8408-17D4DA1D191B}" sibTransId="{458EB339-7C57-4B46-A925-72E60B3C6383}"/>
    <dgm:cxn modelId="{ECC6C7BC-A3F2-4A1D-8D44-5794F532A41A}" type="presParOf" srcId="{8AB37D0F-D258-4E19-BF4A-865CCD00A510}" destId="{513AB7ED-0683-425E-8F6B-B64EAC58AFA2}" srcOrd="0" destOrd="0" presId="urn:microsoft.com/office/officeart/2018/2/layout/IconLabelList"/>
    <dgm:cxn modelId="{0E162E63-5F95-47C2-88D7-C1A6FF64383D}" type="presParOf" srcId="{513AB7ED-0683-425E-8F6B-B64EAC58AFA2}" destId="{E6304DA0-BE5B-4024-AE54-5611ECB14C71}" srcOrd="0" destOrd="0" presId="urn:microsoft.com/office/officeart/2018/2/layout/IconLabelList"/>
    <dgm:cxn modelId="{94126621-14BC-4C41-83AB-620C96EEE00B}" type="presParOf" srcId="{513AB7ED-0683-425E-8F6B-B64EAC58AFA2}" destId="{524BC494-38F1-4A72-8756-C501E94D9801}" srcOrd="1" destOrd="0" presId="urn:microsoft.com/office/officeart/2018/2/layout/IconLabelList"/>
    <dgm:cxn modelId="{BA6BEBF7-BC3D-43DA-B486-939608817D52}" type="presParOf" srcId="{513AB7ED-0683-425E-8F6B-B64EAC58AFA2}" destId="{4CB7F725-0D73-48C5-80E1-86CDBC5E658E}" srcOrd="2" destOrd="0" presId="urn:microsoft.com/office/officeart/2018/2/layout/IconLabelList"/>
    <dgm:cxn modelId="{2A4927EB-4497-43B0-B089-DD59E4F47F99}" type="presParOf" srcId="{8AB37D0F-D258-4E19-BF4A-865CCD00A510}" destId="{832315BC-BCF4-4ECC-AA85-A8AE1B989DE3}" srcOrd="1" destOrd="0" presId="urn:microsoft.com/office/officeart/2018/2/layout/IconLabelList"/>
    <dgm:cxn modelId="{81FA79DB-12A6-40F5-898B-115B4927DC10}" type="presParOf" srcId="{8AB37D0F-D258-4E19-BF4A-865CCD00A510}" destId="{27961705-575E-43ED-8B8C-22E7F2F32D90}" srcOrd="2" destOrd="0" presId="urn:microsoft.com/office/officeart/2018/2/layout/IconLabelList"/>
    <dgm:cxn modelId="{25EABD8F-FC27-47E7-8A7B-05A8648A8038}" type="presParOf" srcId="{27961705-575E-43ED-8B8C-22E7F2F32D90}" destId="{062E4409-81B8-4A11-8A8D-C94838CA559F}" srcOrd="0" destOrd="0" presId="urn:microsoft.com/office/officeart/2018/2/layout/IconLabelList"/>
    <dgm:cxn modelId="{38465336-15E5-45DC-AC1C-0868A5BB8CAC}" type="presParOf" srcId="{27961705-575E-43ED-8B8C-22E7F2F32D90}" destId="{6206ADF1-4E43-42C8-8363-C0603942275E}" srcOrd="1" destOrd="0" presId="urn:microsoft.com/office/officeart/2018/2/layout/IconLabelList"/>
    <dgm:cxn modelId="{7732BE46-80B6-4151-A308-10A3706EBB74}" type="presParOf" srcId="{27961705-575E-43ED-8B8C-22E7F2F32D90}" destId="{9C1B74AB-5D7B-4576-8F74-68061CABF30F}" srcOrd="2" destOrd="0" presId="urn:microsoft.com/office/officeart/2018/2/layout/IconLabelList"/>
    <dgm:cxn modelId="{68FC47FD-A2AF-40B6-909A-04988DE1498F}" type="presParOf" srcId="{8AB37D0F-D258-4E19-BF4A-865CCD00A510}" destId="{72CC67FF-80B3-424C-8DFA-45B8B0778535}" srcOrd="3" destOrd="0" presId="urn:microsoft.com/office/officeart/2018/2/layout/IconLabelList"/>
    <dgm:cxn modelId="{A7D97948-28C2-4E75-A93B-EC14E8B1E8A5}" type="presParOf" srcId="{8AB37D0F-D258-4E19-BF4A-865CCD00A510}" destId="{D8B6E999-D1A5-45BE-8FAC-3205C202688B}" srcOrd="4" destOrd="0" presId="urn:microsoft.com/office/officeart/2018/2/layout/IconLabelList"/>
    <dgm:cxn modelId="{A7590625-F7A8-46B8-AAFA-930282202962}" type="presParOf" srcId="{D8B6E999-D1A5-45BE-8FAC-3205C202688B}" destId="{DD8DA98F-0BAF-418A-BE0A-34452CB62290}" srcOrd="0" destOrd="0" presId="urn:microsoft.com/office/officeart/2018/2/layout/IconLabelList"/>
    <dgm:cxn modelId="{5E11BD08-B4B7-4F08-9238-6A56F221C341}" type="presParOf" srcId="{D8B6E999-D1A5-45BE-8FAC-3205C202688B}" destId="{466076BF-3032-46CB-82DA-32566A41B6EA}" srcOrd="1" destOrd="0" presId="urn:microsoft.com/office/officeart/2018/2/layout/IconLabelList"/>
    <dgm:cxn modelId="{7BE4CAC5-BD85-417F-8F2C-4362D888F860}" type="presParOf" srcId="{D8B6E999-D1A5-45BE-8FAC-3205C202688B}" destId="{A2D89A7C-77FF-4DF6-B6C1-9D07463283DB}" srcOrd="2" destOrd="0" presId="urn:microsoft.com/office/officeart/2018/2/layout/IconLabelList"/>
    <dgm:cxn modelId="{9271DB4B-A262-4C02-B27D-28EA2463A216}" type="presParOf" srcId="{8AB37D0F-D258-4E19-BF4A-865CCD00A510}" destId="{17956CBF-A364-4C8E-B1F4-0097ADF0DF42}" srcOrd="5" destOrd="0" presId="urn:microsoft.com/office/officeart/2018/2/layout/IconLabelList"/>
    <dgm:cxn modelId="{77CAE4CA-525E-4717-8690-AB1221B1E162}" type="presParOf" srcId="{8AB37D0F-D258-4E19-BF4A-865CCD00A510}" destId="{9966EC6E-F6F7-4754-A706-D87BBCD0CA40}" srcOrd="6" destOrd="0" presId="urn:microsoft.com/office/officeart/2018/2/layout/IconLabelList"/>
    <dgm:cxn modelId="{884404F1-873E-4888-B2DE-D103E2F7405B}" type="presParOf" srcId="{9966EC6E-F6F7-4754-A706-D87BBCD0CA40}" destId="{94CE3118-4F75-46B9-AD5D-03CAD3D588C3}" srcOrd="0" destOrd="0" presId="urn:microsoft.com/office/officeart/2018/2/layout/IconLabelList"/>
    <dgm:cxn modelId="{7942B04D-BA92-43AE-9C4A-F9450763D4B4}" type="presParOf" srcId="{9966EC6E-F6F7-4754-A706-D87BBCD0CA40}" destId="{424C5DAD-1041-4751-920C-8B6694BF68F3}" srcOrd="1" destOrd="0" presId="urn:microsoft.com/office/officeart/2018/2/layout/IconLabelList"/>
    <dgm:cxn modelId="{C4D44680-770E-44BD-AABB-C2F9B99E025D}" type="presParOf" srcId="{9966EC6E-F6F7-4754-A706-D87BBCD0CA40}" destId="{82FA8772-D641-41D9-A72B-494E860E06DB}" srcOrd="2" destOrd="0" presId="urn:microsoft.com/office/officeart/2018/2/layout/IconLabelList"/>
    <dgm:cxn modelId="{AEAC1B55-E8DB-4E85-BB24-403E058BFB08}" type="presParOf" srcId="{8AB37D0F-D258-4E19-BF4A-865CCD00A510}" destId="{D92387CD-7E79-48BC-B8B8-864D502F9DD0}" srcOrd="7" destOrd="0" presId="urn:microsoft.com/office/officeart/2018/2/layout/IconLabelList"/>
    <dgm:cxn modelId="{DB84D90F-1E1B-4AF2-82A2-2B8202D7C833}" type="presParOf" srcId="{8AB37D0F-D258-4E19-BF4A-865CCD00A510}" destId="{28C5976D-5362-400C-B1CF-F68900077196}" srcOrd="8" destOrd="0" presId="urn:microsoft.com/office/officeart/2018/2/layout/IconLabelList"/>
    <dgm:cxn modelId="{2EEE1916-AA36-4F54-9151-8F797701ABA0}" type="presParOf" srcId="{28C5976D-5362-400C-B1CF-F68900077196}" destId="{D8F5FB95-1447-4E63-B420-59647797B5FF}" srcOrd="0" destOrd="0" presId="urn:microsoft.com/office/officeart/2018/2/layout/IconLabelList"/>
    <dgm:cxn modelId="{A5F843BD-40DF-4F9E-9B35-9A0605CA63AE}" type="presParOf" srcId="{28C5976D-5362-400C-B1CF-F68900077196}" destId="{B2A5AA36-1BB9-482F-8868-0857E0A5829F}" srcOrd="1" destOrd="0" presId="urn:microsoft.com/office/officeart/2018/2/layout/IconLabelList"/>
    <dgm:cxn modelId="{ACCC0329-10B7-4A55-9E46-04EA9385F7E4}" type="presParOf" srcId="{28C5976D-5362-400C-B1CF-F68900077196}" destId="{85EB0C34-441E-4AFF-8771-23FB1D93D5B2}" srcOrd="2" destOrd="0" presId="urn:microsoft.com/office/officeart/2018/2/layout/IconLabelList"/>
    <dgm:cxn modelId="{B9CEFF46-E0D3-478E-A2F5-69A9D7927B77}" type="presParOf" srcId="{8AB37D0F-D258-4E19-BF4A-865CCD00A510}" destId="{09F7D48F-0D39-45F4-A1ED-408BFA8A179C}" srcOrd="9" destOrd="0" presId="urn:microsoft.com/office/officeart/2018/2/layout/IconLabelList"/>
    <dgm:cxn modelId="{0DE57850-7169-4B00-8B73-704CFA14BBA8}" type="presParOf" srcId="{8AB37D0F-D258-4E19-BF4A-865CCD00A510}" destId="{694FDE71-4D48-437E-B7F4-1C7445ADB069}" srcOrd="10" destOrd="0" presId="urn:microsoft.com/office/officeart/2018/2/layout/IconLabelList"/>
    <dgm:cxn modelId="{B3F9CFA0-9195-4142-830F-885EE40A492C}" type="presParOf" srcId="{694FDE71-4D48-437E-B7F4-1C7445ADB069}" destId="{7C8014D1-85F9-432A-B9D2-6D2BC1109D02}" srcOrd="0" destOrd="0" presId="urn:microsoft.com/office/officeart/2018/2/layout/IconLabelList"/>
    <dgm:cxn modelId="{EFF44B87-1B82-4F31-816A-91802CB24CF5}" type="presParOf" srcId="{694FDE71-4D48-437E-B7F4-1C7445ADB069}" destId="{B4F504F9-0F35-443A-A243-2271877A3DE8}" srcOrd="1" destOrd="0" presId="urn:microsoft.com/office/officeart/2018/2/layout/IconLabelList"/>
    <dgm:cxn modelId="{D61B9CEF-B0D7-4995-B4BD-5EDEC258427D}" type="presParOf" srcId="{694FDE71-4D48-437E-B7F4-1C7445ADB069}" destId="{06B20330-32AE-4D9F-AD8A-5F1CEB74A4BB}" srcOrd="2" destOrd="0" presId="urn:microsoft.com/office/officeart/2018/2/layout/IconLabelList"/>
    <dgm:cxn modelId="{92635982-3CBC-4F8F-99FA-2C20884C415A}" type="presParOf" srcId="{8AB37D0F-D258-4E19-BF4A-865CCD00A510}" destId="{15E99056-7771-4B5E-B7B1-8FC3F4E65DFD}" srcOrd="11" destOrd="0" presId="urn:microsoft.com/office/officeart/2018/2/layout/IconLabelList"/>
    <dgm:cxn modelId="{9B432308-58C6-4277-9C3F-E0B80FAE22B6}" type="presParOf" srcId="{8AB37D0F-D258-4E19-BF4A-865CCD00A510}" destId="{18A8BD4B-AAAC-43D0-8679-01E747CA9D7D}" srcOrd="12" destOrd="0" presId="urn:microsoft.com/office/officeart/2018/2/layout/IconLabelList"/>
    <dgm:cxn modelId="{ABCE8163-A8C8-499D-BDBA-22DF702A1127}" type="presParOf" srcId="{18A8BD4B-AAAC-43D0-8679-01E747CA9D7D}" destId="{1D32C2A9-938B-4845-94A9-7221F1CACA98}" srcOrd="0" destOrd="0" presId="urn:microsoft.com/office/officeart/2018/2/layout/IconLabelList"/>
    <dgm:cxn modelId="{47380E95-5757-4C19-B549-01D5D15D6B8C}" type="presParOf" srcId="{18A8BD4B-AAAC-43D0-8679-01E747CA9D7D}" destId="{F063C3B7-2F06-420F-AD08-E424910D5D7E}" srcOrd="1" destOrd="0" presId="urn:microsoft.com/office/officeart/2018/2/layout/IconLabelList"/>
    <dgm:cxn modelId="{D384E857-E52A-4A61-9BC0-709080DE1FD4}" type="presParOf" srcId="{18A8BD4B-AAAC-43D0-8679-01E747CA9D7D}" destId="{5083CA92-72F3-4089-91BF-4F081831C95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04DA0-BE5B-4024-AE54-5611ECB14C71}">
      <dsp:nvSpPr>
        <dsp:cNvPr id="0" name=""/>
        <dsp:cNvSpPr/>
      </dsp:nvSpPr>
      <dsp:spPr>
        <a:xfrm>
          <a:off x="954237" y="255635"/>
          <a:ext cx="563994" cy="563994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95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7F725-0D73-48C5-80E1-86CDBC5E658E}">
      <dsp:nvSpPr>
        <dsp:cNvPr id="0" name=""/>
        <dsp:cNvSpPr/>
      </dsp:nvSpPr>
      <dsp:spPr>
        <a:xfrm>
          <a:off x="609573" y="1037638"/>
          <a:ext cx="1253320" cy="501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Clear governance structure.</a:t>
          </a:r>
        </a:p>
      </dsp:txBody>
      <dsp:txXfrm>
        <a:off x="609573" y="1037638"/>
        <a:ext cx="1253320" cy="501328"/>
      </dsp:txXfrm>
    </dsp:sp>
    <dsp:sp modelId="{062E4409-81B8-4A11-8A8D-C94838CA559F}">
      <dsp:nvSpPr>
        <dsp:cNvPr id="0" name=""/>
        <dsp:cNvSpPr/>
      </dsp:nvSpPr>
      <dsp:spPr>
        <a:xfrm>
          <a:off x="2426888" y="255635"/>
          <a:ext cx="563994" cy="563994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95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B74AB-5D7B-4576-8F74-68061CABF30F}">
      <dsp:nvSpPr>
        <dsp:cNvPr id="0" name=""/>
        <dsp:cNvSpPr/>
      </dsp:nvSpPr>
      <dsp:spPr>
        <a:xfrm>
          <a:off x="2082225" y="1037638"/>
          <a:ext cx="1253320" cy="501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Risk identification process.</a:t>
          </a:r>
        </a:p>
      </dsp:txBody>
      <dsp:txXfrm>
        <a:off x="2082225" y="1037638"/>
        <a:ext cx="1253320" cy="501328"/>
      </dsp:txXfrm>
    </dsp:sp>
    <dsp:sp modelId="{DD8DA98F-0BAF-418A-BE0A-34452CB62290}">
      <dsp:nvSpPr>
        <dsp:cNvPr id="0" name=""/>
        <dsp:cNvSpPr/>
      </dsp:nvSpPr>
      <dsp:spPr>
        <a:xfrm>
          <a:off x="3899539" y="255635"/>
          <a:ext cx="563994" cy="563994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95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89A7C-77FF-4DF6-B6C1-9D07463283DB}">
      <dsp:nvSpPr>
        <dsp:cNvPr id="0" name=""/>
        <dsp:cNvSpPr/>
      </dsp:nvSpPr>
      <dsp:spPr>
        <a:xfrm>
          <a:off x="3554876" y="1037638"/>
          <a:ext cx="1253320" cy="501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Risk assessment process.</a:t>
          </a:r>
        </a:p>
      </dsp:txBody>
      <dsp:txXfrm>
        <a:off x="3554876" y="1037638"/>
        <a:ext cx="1253320" cy="501328"/>
      </dsp:txXfrm>
    </dsp:sp>
    <dsp:sp modelId="{94CE3118-4F75-46B9-AD5D-03CAD3D588C3}">
      <dsp:nvSpPr>
        <dsp:cNvPr id="0" name=""/>
        <dsp:cNvSpPr/>
      </dsp:nvSpPr>
      <dsp:spPr>
        <a:xfrm>
          <a:off x="954237" y="1852296"/>
          <a:ext cx="563994" cy="563994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95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A8772-D641-41D9-A72B-494E860E06DB}">
      <dsp:nvSpPr>
        <dsp:cNvPr id="0" name=""/>
        <dsp:cNvSpPr/>
      </dsp:nvSpPr>
      <dsp:spPr>
        <a:xfrm>
          <a:off x="609573" y="2634300"/>
          <a:ext cx="1253320" cy="501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Monitoring approach</a:t>
          </a:r>
        </a:p>
      </dsp:txBody>
      <dsp:txXfrm>
        <a:off x="609573" y="2634300"/>
        <a:ext cx="1253320" cy="501328"/>
      </dsp:txXfrm>
    </dsp:sp>
    <dsp:sp modelId="{D8F5FB95-1447-4E63-B420-59647797B5FF}">
      <dsp:nvSpPr>
        <dsp:cNvPr id="0" name=""/>
        <dsp:cNvSpPr/>
      </dsp:nvSpPr>
      <dsp:spPr>
        <a:xfrm>
          <a:off x="2426888" y="1852296"/>
          <a:ext cx="563994" cy="563994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95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B0C34-441E-4AFF-8771-23FB1D93D5B2}">
      <dsp:nvSpPr>
        <dsp:cNvPr id="0" name=""/>
        <dsp:cNvSpPr/>
      </dsp:nvSpPr>
      <dsp:spPr>
        <a:xfrm>
          <a:off x="2082225" y="2634300"/>
          <a:ext cx="1253320" cy="501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Reporting &amp; metrics</a:t>
          </a:r>
        </a:p>
      </dsp:txBody>
      <dsp:txXfrm>
        <a:off x="2082225" y="2634300"/>
        <a:ext cx="1253320" cy="501328"/>
      </dsp:txXfrm>
    </dsp:sp>
    <dsp:sp modelId="{7C8014D1-85F9-432A-B9D2-6D2BC1109D02}">
      <dsp:nvSpPr>
        <dsp:cNvPr id="0" name=""/>
        <dsp:cNvSpPr/>
      </dsp:nvSpPr>
      <dsp:spPr>
        <a:xfrm>
          <a:off x="3899539" y="1852296"/>
          <a:ext cx="563994" cy="563994"/>
        </a:xfrm>
        <a:prstGeom prst="rect">
          <a:avLst/>
        </a:prstGeom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95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20330-32AE-4D9F-AD8A-5F1CEB74A4BB}">
      <dsp:nvSpPr>
        <dsp:cNvPr id="0" name=""/>
        <dsp:cNvSpPr/>
      </dsp:nvSpPr>
      <dsp:spPr>
        <a:xfrm>
          <a:off x="3554876" y="2634300"/>
          <a:ext cx="1253320" cy="501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Communication &amp; training</a:t>
          </a:r>
        </a:p>
      </dsp:txBody>
      <dsp:txXfrm>
        <a:off x="3554876" y="2634300"/>
        <a:ext cx="1253320" cy="501328"/>
      </dsp:txXfrm>
    </dsp:sp>
    <dsp:sp modelId="{1D32C2A9-938B-4845-94A9-7221F1CACA98}">
      <dsp:nvSpPr>
        <dsp:cNvPr id="0" name=""/>
        <dsp:cNvSpPr/>
      </dsp:nvSpPr>
      <dsp:spPr>
        <a:xfrm>
          <a:off x="2426888" y="3448958"/>
          <a:ext cx="563994" cy="563994"/>
        </a:xfrm>
        <a:prstGeom prst="rect">
          <a:avLst/>
        </a:prstGeom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95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3CA92-72F3-4089-91BF-4F081831C95E}">
      <dsp:nvSpPr>
        <dsp:cNvPr id="0" name=""/>
        <dsp:cNvSpPr/>
      </dsp:nvSpPr>
      <dsp:spPr>
        <a:xfrm>
          <a:off x="2082225" y="4230961"/>
          <a:ext cx="1253320" cy="501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Continuous risk reduction.</a:t>
          </a:r>
        </a:p>
      </dsp:txBody>
      <dsp:txXfrm>
        <a:off x="2082225" y="4230961"/>
        <a:ext cx="1253320" cy="501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l" defTabSz="933450">
              <a:lnSpc>
                <a:spcPct val="100000"/>
              </a:lnSpc>
              <a:defRPr sz="1200"/>
            </a:lvl1pPr>
          </a:lstStyle>
          <a:p>
            <a:endParaRPr lang="en-US" dirty="0">
              <a:sym typeface="Arial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900" y="0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defRPr sz="1200"/>
            </a:lvl1pPr>
          </a:lstStyle>
          <a:p>
            <a:endParaRPr lang="en-US" dirty="0">
              <a:sym typeface="Arial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2604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l" defTabSz="933450">
              <a:lnSpc>
                <a:spcPct val="100000"/>
              </a:lnSpc>
              <a:defRPr sz="1200"/>
            </a:lvl1pPr>
          </a:lstStyle>
          <a:p>
            <a:endParaRPr lang="en-US" dirty="0">
              <a:sym typeface="Arial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900" y="9362604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defRPr sz="1200"/>
            </a:lvl1pPr>
          </a:lstStyle>
          <a:p>
            <a:fld id="{9BBE641A-A38A-4199-A515-2A762F6E34D5}" type="slidenum">
              <a:rPr lang="en-US" smtClean="0">
                <a:sym typeface="Arial"/>
              </a:rPr>
              <a:pPr/>
              <a:t>‹#›</a:t>
            </a:fld>
            <a:endParaRPr lang="en-US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503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l" defTabSz="933450">
              <a:lnSpc>
                <a:spcPct val="100000"/>
              </a:lnSpc>
              <a:defRPr sz="1200">
                <a:sym typeface="Arial"/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900" y="0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defRPr sz="1200">
                <a:sym typeface="Arial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39775"/>
            <a:ext cx="6572250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506" y="4681303"/>
            <a:ext cx="5410153" cy="443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2604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l" defTabSz="933450">
              <a:lnSpc>
                <a:spcPct val="100000"/>
              </a:lnSpc>
              <a:defRPr sz="1200">
                <a:sym typeface="Arial"/>
              </a:defRPr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900" y="9362604"/>
            <a:ext cx="2929736" cy="4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defRPr sz="1200">
                <a:sym typeface="Arial"/>
              </a:defRPr>
            </a:lvl1pPr>
          </a:lstStyle>
          <a:p>
            <a:fld id="{26BEA98B-8E54-4CD0-82BB-B61F2ACC5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69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  <a:sym typeface="Arial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  <a:sym typeface="Arial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  <a:sym typeface="Arial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  <a:sym typeface="Arial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  <a:sym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EA98B-8E54-4CD0-82BB-B61F2ACC55F5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7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07D32-C364-BA39-EF78-E7319AFC6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AD3422-04BD-3922-5722-9F3A8F4C9D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D7D781-FF35-6F02-D5B5-00A4DA50C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86 million neurons in the human brain</a:t>
            </a:r>
          </a:p>
          <a:p>
            <a:r>
              <a:rPr lang="en-US" dirty="0"/>
              <a:t>39 books in OT</a:t>
            </a:r>
          </a:p>
          <a:p>
            <a:r>
              <a:rPr lang="en-US" dirty="0"/>
              <a:t>4130 miles</a:t>
            </a:r>
          </a:p>
          <a:p>
            <a:r>
              <a:rPr lang="en-US" dirty="0"/>
              <a:t>238,855 miles moon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ED97C-02BA-2BB3-B2C5-0D98FD4A36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69FE9-FF66-48E4-9039-FAD690BAEA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31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Ladder falls – 100 workplace fatalities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Workplace fires – 100 workplace fatalities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Lightning strikes – 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Skydiving fatal accidents – 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Vehicle fatal accidents - 40,000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Aircraft fatalities – 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EA98B-8E54-4CD0-82BB-B61F2ACC55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7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3A53559-79E6-9CD0-B7EE-AEB71AD8E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57754D8-94BF-5746-1ECF-F37F587CB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EA98B-8E54-4CD0-82BB-B61F2ACC55F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7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EA98B-8E54-4CD0-82BB-B61F2ACC55F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7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06" y="385764"/>
            <a:ext cx="11014925" cy="758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428" y="1406525"/>
            <a:ext cx="11033065" cy="4932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gray">
          <a:xfrm>
            <a:off x="10837558" y="6431869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397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‹#›</a:t>
            </a:fld>
            <a:endParaRPr lang="en-GB" sz="1397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4" name="DocID"/>
          <p:cNvSpPr txBox="1"/>
          <p:nvPr/>
        </p:nvSpPr>
        <p:spPr>
          <a:xfrm>
            <a:off x="1609176" y="6522853"/>
            <a:ext cx="65" cy="117661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/>
          <a:p>
            <a:pPr algn="l"/>
            <a:endParaRPr kumimoji="0" lang="de-DE" sz="889" b="0" i="0" u="none" baseline="0">
              <a:solidFill>
                <a:schemeClr val="accent3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10837558" y="6431869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397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‹#›</a:t>
            </a:fld>
            <a:endParaRPr lang="en-GB" sz="1397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9" name="DocID"/>
          <p:cNvSpPr txBox="1"/>
          <p:nvPr userDrawn="1"/>
        </p:nvSpPr>
        <p:spPr>
          <a:xfrm>
            <a:off x="1609176" y="6522853"/>
            <a:ext cx="65" cy="117661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/>
          <a:p>
            <a:pPr algn="l"/>
            <a:endParaRPr kumimoji="0" lang="de-DE" sz="889" b="0" i="0" u="none" baseline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0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- large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71728" y="1406526"/>
            <a:ext cx="3474143" cy="3838575"/>
          </a:xfrm>
        </p:spPr>
        <p:txBody>
          <a:bodyPr anchor="ctr" anchorCtr="0"/>
          <a:lstStyle>
            <a:lvl1pPr marL="0" indent="0" algn="ctr">
              <a:buFontTx/>
              <a:buNone/>
              <a:defRPr sz="1524" b="1">
                <a:solidFill>
                  <a:srgbClr val="80808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827218" y="1406525"/>
            <a:ext cx="6772213" cy="4624388"/>
          </a:xfrm>
        </p:spPr>
        <p:txBody>
          <a:bodyPr/>
          <a:lstStyle>
            <a:lvl1pPr>
              <a:defRPr sz="1524"/>
            </a:lvl1pPr>
            <a:lvl2pPr>
              <a:defRPr sz="1524"/>
            </a:lvl2pPr>
            <a:lvl3pPr>
              <a:defRPr sz="1524"/>
            </a:lvl3pPr>
            <a:lvl4pPr>
              <a:defRPr sz="1524"/>
            </a:lvl4pPr>
            <a:lvl5pPr>
              <a:defRPr sz="152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gray">
          <a:xfrm>
            <a:off x="10837558" y="6430281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397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‹#›</a:t>
            </a:fld>
            <a:endParaRPr lang="en-GB" sz="1397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gray">
          <a:xfrm>
            <a:off x="10837558" y="6430281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397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‹#›</a:t>
            </a:fld>
            <a:endParaRPr lang="en-GB" sz="1397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78461" y="382589"/>
            <a:ext cx="11029033" cy="758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4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82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460" y="1277941"/>
            <a:ext cx="5417771" cy="4987925"/>
          </a:xfrm>
        </p:spPr>
        <p:txBody>
          <a:bodyPr/>
          <a:lstStyle>
            <a:lvl1pPr>
              <a:defRPr sz="3555"/>
            </a:lvl1pPr>
            <a:lvl2pPr>
              <a:defRPr sz="3047"/>
            </a:lvl2pPr>
            <a:lvl3pPr>
              <a:defRPr sz="2539"/>
            </a:lvl3pPr>
            <a:lvl4pPr>
              <a:defRPr sz="2285"/>
            </a:lvl4pPr>
            <a:lvl5pPr>
              <a:defRPr sz="2285"/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23" y="1277941"/>
            <a:ext cx="5417771" cy="4987925"/>
          </a:xfrm>
        </p:spPr>
        <p:txBody>
          <a:bodyPr/>
          <a:lstStyle>
            <a:lvl1pPr>
              <a:defRPr sz="3555"/>
            </a:lvl1pPr>
            <a:lvl2pPr>
              <a:defRPr sz="3047"/>
            </a:lvl2pPr>
            <a:lvl3pPr>
              <a:defRPr sz="2539"/>
            </a:lvl3pPr>
            <a:lvl4pPr>
              <a:defRPr sz="2285"/>
            </a:lvl4pPr>
            <a:lvl5pPr>
              <a:defRPr sz="2285"/>
            </a:lvl5pPr>
            <a:lvl6pPr>
              <a:defRPr sz="2285"/>
            </a:lvl6pPr>
            <a:lvl7pPr>
              <a:defRPr sz="2285"/>
            </a:lvl7pPr>
            <a:lvl8pPr>
              <a:defRPr sz="2285"/>
            </a:lvl8pPr>
            <a:lvl9pPr>
              <a:defRPr sz="22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AD2D28-581E-46B2-9DB4-451EA70B3EC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B2CF62-A48D-4394-A40C-59BB80AF68AE}" type="datetime1">
              <a:rPr lang="en-US" smtClean="0"/>
              <a:t>4/17/2024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72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75C3C3-C5AB-3341-BC37-A0CF6E9F95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6180" y="6099176"/>
            <a:ext cx="3212825" cy="486877"/>
          </a:xfrm>
          <a:prstGeom prst="rect">
            <a:avLst/>
          </a:prstGeom>
          <a:noFill/>
          <a:ln>
            <a:noFill/>
          </a:ln>
        </p:spPr>
        <p:txBody>
          <a:bodyPr wrap="none" lIns="116089" tIns="58045" rIns="116089" bIns="5804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793" b="1">
                <a:solidFill>
                  <a:schemeClr val="bg1"/>
                </a:solidFill>
                <a:latin typeface="Helvetica" pitchFamily="34" charset="0"/>
              </a:rPr>
              <a:t>congress.nsc.org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24D63-F9B7-95D1-9150-F4EE935AB5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949068" y="887414"/>
            <a:ext cx="114950" cy="326235"/>
          </a:xfrm>
          <a:prstGeom prst="rect">
            <a:avLst/>
          </a:prstGeom>
          <a:noFill/>
          <a:ln>
            <a:noFill/>
          </a:ln>
        </p:spPr>
        <p:txBody>
          <a:bodyPr wrap="none" lIns="56887" tIns="28444" rIns="56887" bIns="28444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03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A6F91-4F11-4703-0CB9-11DEA4106B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1984" y="0"/>
            <a:ext cx="1378700" cy="3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4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6470" y="101540"/>
            <a:ext cx="11719065" cy="290529"/>
          </a:xfrm>
        </p:spPr>
        <p:txBody>
          <a:bodyPr lIns="0" tIns="0" rIns="0" bIns="0"/>
          <a:lstStyle>
            <a:lvl1pPr>
              <a:defRPr sz="1888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9447" y="2057620"/>
            <a:ext cx="11013111" cy="178510"/>
          </a:xfrm>
        </p:spPr>
        <p:txBody>
          <a:bodyPr lIns="0" tIns="0" rIns="0" bIns="0"/>
          <a:lstStyle>
            <a:lvl1pPr>
              <a:defRPr sz="1160" b="1" i="0">
                <a:solidFill>
                  <a:srgbClr val="00FF0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41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5777">
              <a:spcBef>
                <a:spcPts val="59"/>
              </a:spcBef>
            </a:pPr>
            <a:r>
              <a:rPr lang="en-US" spc="-25">
                <a:solidFill>
                  <a:srgbClr val="FFFFFF"/>
                </a:solidFill>
              </a:rPr>
              <a:t>©</a:t>
            </a:r>
            <a:r>
              <a:rPr lang="en-US" spc="-18">
                <a:solidFill>
                  <a:srgbClr val="FFFFFF"/>
                </a:solidFill>
              </a:rPr>
              <a:t> 2023 </a:t>
            </a:r>
            <a:r>
              <a:rPr lang="en-US" spc="-2">
                <a:solidFill>
                  <a:srgbClr val="FFFFFF"/>
                </a:solidFill>
              </a:rPr>
              <a:t>SAFETYand</a:t>
            </a:r>
            <a:r>
              <a:rPr lang="en-US" spc="-18">
                <a:solidFill>
                  <a:srgbClr val="FFFFFF"/>
                </a:solidFill>
              </a:rPr>
              <a:t> </a:t>
            </a:r>
            <a:r>
              <a:rPr lang="en-US" spc="2">
                <a:solidFill>
                  <a:srgbClr val="FFFFFF"/>
                </a:solidFill>
              </a:rPr>
              <a:t>Consulting</a:t>
            </a:r>
            <a:r>
              <a:rPr lang="en-US" spc="-18">
                <a:solidFill>
                  <a:srgbClr val="FFFFFF"/>
                </a:solidFill>
              </a:rPr>
              <a:t> </a:t>
            </a:r>
            <a:r>
              <a:rPr lang="en-US" spc="2">
                <a:solidFill>
                  <a:srgbClr val="FFFFFF"/>
                </a:solidFill>
              </a:rPr>
              <a:t>Associates,</a:t>
            </a:r>
            <a:r>
              <a:rPr lang="en-US" spc="-18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Inc.</a:t>
            </a:r>
            <a:endParaRPr lang="en-US" spc="-5" dirty="0">
              <a:solidFill>
                <a:srgbClr val="FFFFFF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gray">
          <a:xfrm>
            <a:off x="10837558" y="6430281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397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‹#›</a:t>
            </a:fld>
            <a:endParaRPr lang="en-GB" sz="1397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gray">
          <a:xfrm>
            <a:off x="10837558" y="6430281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397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‹#›</a:t>
            </a:fld>
            <a:endParaRPr lang="en-GB" sz="1397" dirty="0">
              <a:solidFill>
                <a:schemeClr val="accent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8461" y="382589"/>
            <a:ext cx="11029033" cy="7588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Table of Contents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08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Title"/>
          <p:cNvSpPr>
            <a:spLocks noGrp="1"/>
          </p:cNvSpPr>
          <p:nvPr>
            <p:ph type="body" sz="quarter" idx="11"/>
          </p:nvPr>
        </p:nvSpPr>
        <p:spPr>
          <a:xfrm>
            <a:off x="4052775" y="2934392"/>
            <a:ext cx="7552703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555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3555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576445" y="2934392"/>
            <a:ext cx="3075274" cy="914400"/>
          </a:xfrm>
        </p:spPr>
        <p:txBody>
          <a:bodyPr/>
          <a:lstStyle>
            <a:lvl1pPr marL="0" indent="0" algn="r">
              <a:buNone/>
              <a:defRPr sz="3555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852247" y="2859579"/>
            <a:ext cx="0" cy="1064029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 userDrawn="1"/>
        </p:nvCxnSpPr>
        <p:spPr bwMode="auto">
          <a:xfrm>
            <a:off x="3852247" y="2859579"/>
            <a:ext cx="0" cy="1064029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933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4429" y="1406526"/>
            <a:ext cx="4940087" cy="4624388"/>
          </a:xfrm>
        </p:spPr>
        <p:txBody>
          <a:bodyPr/>
          <a:lstStyle>
            <a:lvl1pPr>
              <a:defRPr sz="1524"/>
            </a:lvl1pPr>
            <a:lvl2pPr>
              <a:defRPr sz="1524"/>
            </a:lvl2pPr>
            <a:lvl3pPr>
              <a:defRPr sz="1524"/>
            </a:lvl3pPr>
            <a:lvl4pPr>
              <a:defRPr sz="1524"/>
            </a:lvl4pPr>
            <a:lvl5pPr>
              <a:defRPr sz="152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665390" y="1406526"/>
            <a:ext cx="4940087" cy="4624388"/>
          </a:xfrm>
        </p:spPr>
        <p:txBody>
          <a:bodyPr/>
          <a:lstStyle>
            <a:lvl1pPr>
              <a:defRPr sz="1524"/>
            </a:lvl1pPr>
            <a:lvl2pPr>
              <a:defRPr sz="1524"/>
            </a:lvl2pPr>
            <a:lvl3pPr>
              <a:defRPr sz="1524"/>
            </a:lvl3pPr>
            <a:lvl4pPr>
              <a:defRPr sz="1524"/>
            </a:lvl4pPr>
            <a:lvl5pPr>
              <a:defRPr sz="152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gray">
          <a:xfrm>
            <a:off x="10837558" y="6430281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397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‹#›</a:t>
            </a:fld>
            <a:endParaRPr lang="en-GB" sz="1397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gray">
          <a:xfrm>
            <a:off x="10837558" y="6430281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397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‹#›</a:t>
            </a:fld>
            <a:endParaRPr lang="en-GB" sz="1397" dirty="0">
              <a:solidFill>
                <a:schemeClr val="accent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gray">
          <a:xfrm>
            <a:off x="10837558" y="6430281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397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‹#›</a:t>
            </a:fld>
            <a:endParaRPr lang="en-GB" sz="1397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76445" y="1406525"/>
            <a:ext cx="4938072" cy="3365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24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524">
                <a:solidFill>
                  <a:schemeClr val="accent1"/>
                </a:solidFill>
              </a:defRPr>
            </a:lvl2pPr>
            <a:lvl3pPr>
              <a:defRPr sz="1270">
                <a:solidFill>
                  <a:schemeClr val="accent2"/>
                </a:solidFill>
              </a:defRPr>
            </a:lvl3pPr>
            <a:lvl4pPr>
              <a:defRPr sz="1270">
                <a:solidFill>
                  <a:schemeClr val="accent2"/>
                </a:solidFill>
              </a:defRPr>
            </a:lvl4pPr>
            <a:lvl5pPr>
              <a:defRPr sz="127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67406" y="1406525"/>
            <a:ext cx="4938072" cy="3365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24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524">
                <a:solidFill>
                  <a:schemeClr val="accent1"/>
                </a:solidFill>
              </a:defRPr>
            </a:lvl2pPr>
            <a:lvl3pPr>
              <a:defRPr sz="1270">
                <a:solidFill>
                  <a:schemeClr val="accent2"/>
                </a:solidFill>
              </a:defRPr>
            </a:lvl3pPr>
            <a:lvl4pPr>
              <a:defRPr sz="1270">
                <a:solidFill>
                  <a:schemeClr val="accent2"/>
                </a:solidFill>
              </a:defRPr>
            </a:lvl4pPr>
            <a:lvl5pPr>
              <a:defRPr sz="127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4429" y="1930401"/>
            <a:ext cx="4940087" cy="4100513"/>
          </a:xfrm>
        </p:spPr>
        <p:txBody>
          <a:bodyPr/>
          <a:lstStyle>
            <a:lvl1pPr>
              <a:defRPr sz="1524"/>
            </a:lvl1pPr>
            <a:lvl2pPr>
              <a:defRPr sz="1524"/>
            </a:lvl2pPr>
            <a:lvl3pPr>
              <a:defRPr sz="1524"/>
            </a:lvl3pPr>
            <a:lvl4pPr>
              <a:defRPr sz="1524"/>
            </a:lvl4pPr>
            <a:lvl5pPr>
              <a:defRPr sz="152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6665390" y="1930401"/>
            <a:ext cx="4940087" cy="4100513"/>
          </a:xfrm>
        </p:spPr>
        <p:txBody>
          <a:bodyPr/>
          <a:lstStyle>
            <a:lvl1pPr>
              <a:defRPr sz="1524"/>
            </a:lvl1pPr>
            <a:lvl2pPr>
              <a:defRPr sz="1524"/>
            </a:lvl2pPr>
            <a:lvl3pPr>
              <a:defRPr sz="1524"/>
            </a:lvl3pPr>
            <a:lvl4pPr>
              <a:defRPr sz="1524"/>
            </a:lvl4pPr>
            <a:lvl5pPr>
              <a:defRPr sz="152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gray">
          <a:xfrm>
            <a:off x="10837558" y="6430281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397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‹#›</a:t>
            </a:fld>
            <a:endParaRPr lang="en-GB" sz="1397" dirty="0">
              <a:solidFill>
                <a:schemeClr val="accent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8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>
            <a:off x="10837558" y="6430281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397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‹#›</a:t>
            </a:fld>
            <a:endParaRPr lang="en-GB" sz="1397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74429" y="1406525"/>
            <a:ext cx="4940087" cy="2126284"/>
          </a:xfrm>
        </p:spPr>
        <p:txBody>
          <a:bodyPr/>
          <a:lstStyle>
            <a:lvl1pPr marL="151162" indent="-151162">
              <a:defRPr sz="1270"/>
            </a:lvl1pPr>
            <a:lvl2pPr marL="290231" indent="-139069">
              <a:defRPr sz="1270"/>
            </a:lvl2pPr>
            <a:lvl3pPr marL="441393" indent="-151162">
              <a:defRPr sz="1270"/>
            </a:lvl3pPr>
            <a:lvl4pPr marL="580461" indent="-139069">
              <a:defRPr sz="1270"/>
            </a:lvl4pPr>
            <a:lvl5pPr marL="731624" indent="-151162">
              <a:defRPr sz="127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23"/>
          </p:nvPr>
        </p:nvSpPr>
        <p:spPr>
          <a:xfrm>
            <a:off x="6659344" y="1406525"/>
            <a:ext cx="4940087" cy="2126284"/>
          </a:xfrm>
        </p:spPr>
        <p:txBody>
          <a:bodyPr/>
          <a:lstStyle>
            <a:lvl1pPr marL="151162" indent="-151162">
              <a:defRPr sz="1270"/>
            </a:lvl1pPr>
            <a:lvl2pPr marL="290231" indent="-139069">
              <a:defRPr sz="1270"/>
            </a:lvl2pPr>
            <a:lvl3pPr marL="441393" indent="-151162">
              <a:defRPr sz="1270"/>
            </a:lvl3pPr>
            <a:lvl4pPr marL="580461" indent="-139069">
              <a:defRPr sz="1270"/>
            </a:lvl4pPr>
            <a:lvl5pPr marL="731624" indent="-151162">
              <a:defRPr sz="127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24"/>
          </p:nvPr>
        </p:nvSpPr>
        <p:spPr>
          <a:xfrm>
            <a:off x="574429" y="3904629"/>
            <a:ext cx="4940087" cy="2126284"/>
          </a:xfrm>
        </p:spPr>
        <p:txBody>
          <a:bodyPr/>
          <a:lstStyle>
            <a:lvl1pPr marL="151162" indent="-151162">
              <a:defRPr sz="1270"/>
            </a:lvl1pPr>
            <a:lvl2pPr marL="290231" indent="-139069">
              <a:defRPr sz="1270"/>
            </a:lvl2pPr>
            <a:lvl3pPr marL="441393" indent="-151162">
              <a:defRPr sz="1270"/>
            </a:lvl3pPr>
            <a:lvl4pPr marL="580461" indent="-139069">
              <a:defRPr sz="1270"/>
            </a:lvl4pPr>
            <a:lvl5pPr marL="731624" indent="-151162">
              <a:defRPr sz="127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25"/>
          </p:nvPr>
        </p:nvSpPr>
        <p:spPr>
          <a:xfrm>
            <a:off x="6659344" y="3904629"/>
            <a:ext cx="4940087" cy="2126284"/>
          </a:xfrm>
        </p:spPr>
        <p:txBody>
          <a:bodyPr/>
          <a:lstStyle>
            <a:lvl1pPr marL="151162" indent="-151162">
              <a:defRPr sz="1270"/>
            </a:lvl1pPr>
            <a:lvl2pPr marL="290231" indent="-139069">
              <a:defRPr sz="1270"/>
            </a:lvl2pPr>
            <a:lvl3pPr marL="441393" indent="-151162">
              <a:defRPr sz="1270"/>
            </a:lvl3pPr>
            <a:lvl4pPr marL="580461" indent="-139069">
              <a:defRPr sz="1270"/>
            </a:lvl4pPr>
            <a:lvl5pPr marL="731624" indent="-151162">
              <a:defRPr sz="127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gray">
          <a:xfrm>
            <a:off x="10837558" y="6430281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397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‹#›</a:t>
            </a:fld>
            <a:endParaRPr lang="en-GB" sz="1397" dirty="0">
              <a:solidFill>
                <a:schemeClr val="accent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1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10837558" y="6430281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397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‹#›</a:t>
            </a:fld>
            <a:endParaRPr lang="en-GB" sz="1397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26"/>
          </p:nvPr>
        </p:nvSpPr>
        <p:spPr>
          <a:xfrm>
            <a:off x="574429" y="1406526"/>
            <a:ext cx="3192615" cy="2139423"/>
          </a:xfrm>
        </p:spPr>
        <p:txBody>
          <a:bodyPr/>
          <a:lstStyle>
            <a:lvl1pPr marL="151162" indent="-151162">
              <a:tabLst/>
              <a:defRPr sz="1270"/>
            </a:lvl1pPr>
            <a:lvl2pPr marL="290231" indent="-139069">
              <a:defRPr sz="1270"/>
            </a:lvl2pPr>
            <a:lvl3pPr marL="441393" indent="-151162">
              <a:defRPr sz="1270"/>
            </a:lvl3pPr>
            <a:lvl4pPr marL="580461" indent="-139069">
              <a:defRPr sz="1270"/>
            </a:lvl4pPr>
            <a:lvl5pPr marL="731624" indent="-151162">
              <a:defRPr sz="127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33"/>
          </p:nvPr>
        </p:nvSpPr>
        <p:spPr>
          <a:xfrm>
            <a:off x="4494655" y="1406526"/>
            <a:ext cx="3192615" cy="2139423"/>
          </a:xfrm>
        </p:spPr>
        <p:txBody>
          <a:bodyPr/>
          <a:lstStyle>
            <a:lvl1pPr marL="151162" indent="-151162">
              <a:tabLst/>
              <a:defRPr sz="1270"/>
            </a:lvl1pPr>
            <a:lvl2pPr marL="290231" indent="-139069">
              <a:defRPr sz="1270"/>
            </a:lvl2pPr>
            <a:lvl3pPr marL="441393" indent="-151162">
              <a:defRPr sz="1270"/>
            </a:lvl3pPr>
            <a:lvl4pPr marL="580461" indent="-139069">
              <a:defRPr sz="1270"/>
            </a:lvl4pPr>
            <a:lvl5pPr marL="731624" indent="-151162">
              <a:defRPr sz="127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34"/>
          </p:nvPr>
        </p:nvSpPr>
        <p:spPr>
          <a:xfrm>
            <a:off x="8414879" y="1406526"/>
            <a:ext cx="3192615" cy="2139423"/>
          </a:xfrm>
        </p:spPr>
        <p:txBody>
          <a:bodyPr/>
          <a:lstStyle>
            <a:lvl1pPr marL="151162" indent="-151162">
              <a:tabLst/>
              <a:defRPr sz="1270"/>
            </a:lvl1pPr>
            <a:lvl2pPr marL="290231" indent="-139069">
              <a:defRPr sz="1270"/>
            </a:lvl2pPr>
            <a:lvl3pPr marL="441393" indent="-151162">
              <a:defRPr sz="1270"/>
            </a:lvl3pPr>
            <a:lvl4pPr marL="580461" indent="-139069">
              <a:defRPr sz="1270"/>
            </a:lvl4pPr>
            <a:lvl5pPr marL="731624" indent="-151162">
              <a:defRPr sz="127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35"/>
          </p:nvPr>
        </p:nvSpPr>
        <p:spPr>
          <a:xfrm>
            <a:off x="574429" y="3886729"/>
            <a:ext cx="3192615" cy="2139423"/>
          </a:xfrm>
        </p:spPr>
        <p:txBody>
          <a:bodyPr/>
          <a:lstStyle>
            <a:lvl1pPr marL="151162" indent="-151162">
              <a:tabLst/>
              <a:defRPr sz="1270"/>
            </a:lvl1pPr>
            <a:lvl2pPr marL="290231" indent="-139069">
              <a:defRPr sz="1270"/>
            </a:lvl2pPr>
            <a:lvl3pPr marL="441393" indent="-151162">
              <a:defRPr sz="1270"/>
            </a:lvl3pPr>
            <a:lvl4pPr marL="580461" indent="-139069">
              <a:defRPr sz="1270"/>
            </a:lvl4pPr>
            <a:lvl5pPr marL="731624" indent="-151162">
              <a:defRPr sz="127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36"/>
          </p:nvPr>
        </p:nvSpPr>
        <p:spPr>
          <a:xfrm>
            <a:off x="4494655" y="3886729"/>
            <a:ext cx="3192615" cy="2139423"/>
          </a:xfrm>
        </p:spPr>
        <p:txBody>
          <a:bodyPr/>
          <a:lstStyle>
            <a:lvl1pPr marL="151162" indent="-151162">
              <a:tabLst/>
              <a:defRPr sz="1270"/>
            </a:lvl1pPr>
            <a:lvl2pPr marL="290231" indent="-139069">
              <a:defRPr sz="1270"/>
            </a:lvl2pPr>
            <a:lvl3pPr marL="441393" indent="-151162">
              <a:defRPr sz="1270"/>
            </a:lvl3pPr>
            <a:lvl4pPr marL="580461" indent="-139069">
              <a:defRPr sz="1270"/>
            </a:lvl4pPr>
            <a:lvl5pPr marL="731624" indent="-151162">
              <a:defRPr sz="127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Content Placeholder 2"/>
          <p:cNvSpPr>
            <a:spLocks noGrp="1"/>
          </p:cNvSpPr>
          <p:nvPr>
            <p:ph idx="37"/>
          </p:nvPr>
        </p:nvSpPr>
        <p:spPr>
          <a:xfrm>
            <a:off x="8414879" y="3886729"/>
            <a:ext cx="3192615" cy="2139423"/>
          </a:xfrm>
        </p:spPr>
        <p:txBody>
          <a:bodyPr/>
          <a:lstStyle>
            <a:lvl1pPr marL="151162" indent="-151162">
              <a:tabLst/>
              <a:defRPr sz="1270"/>
            </a:lvl1pPr>
            <a:lvl2pPr marL="290231" indent="-139069">
              <a:defRPr sz="1270"/>
            </a:lvl2pPr>
            <a:lvl3pPr marL="441393" indent="-151162">
              <a:defRPr sz="1270"/>
            </a:lvl3pPr>
            <a:lvl4pPr marL="580461" indent="-139069">
              <a:defRPr sz="1270"/>
            </a:lvl4pPr>
            <a:lvl5pPr marL="731624" indent="-151162">
              <a:defRPr sz="127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gray">
          <a:xfrm>
            <a:off x="10837558" y="6430281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397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‹#›</a:t>
            </a:fld>
            <a:endParaRPr lang="en-GB" sz="1397" dirty="0">
              <a:solidFill>
                <a:schemeClr val="accent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7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- small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734764" y="385763"/>
            <a:ext cx="870713" cy="914400"/>
          </a:xfrm>
          <a:noFill/>
          <a:ln>
            <a:noFill/>
          </a:ln>
        </p:spPr>
        <p:txBody>
          <a:bodyPr anchor="ctr" anchorCtr="0"/>
          <a:lstStyle>
            <a:lvl1pPr marL="0" indent="0" algn="ctr">
              <a:buFontTx/>
              <a:buNone/>
              <a:defRPr sz="1270" b="1">
                <a:solidFill>
                  <a:srgbClr val="80808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70398" y="1406526"/>
            <a:ext cx="11029033" cy="4930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gray">
          <a:xfrm>
            <a:off x="10837558" y="6430281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397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‹#›</a:t>
            </a:fld>
            <a:endParaRPr lang="en-GB" sz="1397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gray">
          <a:xfrm>
            <a:off x="10837558" y="6430281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eaLnBrk="0" hangingPunct="0">
              <a:lnSpc>
                <a:spcPct val="100000"/>
              </a:lnSpc>
            </a:pPr>
            <a:fld id="{2306E996-13B1-4F09-8F6B-3AC86B81501F}" type="slidenum">
              <a:rPr lang="en-GB" sz="1397" smtClean="0">
                <a:solidFill>
                  <a:schemeClr val="accent3"/>
                </a:solidFill>
                <a:cs typeface="Arial" charset="0"/>
              </a:rPr>
              <a:pPr algn="r" eaLnBrk="0" hangingPunct="0">
                <a:lnSpc>
                  <a:spcPct val="100000"/>
                </a:lnSpc>
              </a:pPr>
              <a:t>‹#›</a:t>
            </a:fld>
            <a:endParaRPr lang="en-GB" sz="1397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78461" y="382589"/>
            <a:ext cx="10031340" cy="758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12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gray">
          <a:xfrm>
            <a:off x="578461" y="382589"/>
            <a:ext cx="11029033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gray">
          <a:xfrm>
            <a:off x="574429" y="1406525"/>
            <a:ext cx="11033064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5" name="Copyright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606679" y="6534150"/>
            <a:ext cx="3678359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889" dirty="0">
                <a:solidFill>
                  <a:srgbClr val="7C848A"/>
                </a:solidFill>
                <a:cs typeface="Arial" charset="0"/>
                <a:sym typeface="Arial"/>
              </a:rPr>
              <a:t>© OLI Scenario 386</a:t>
            </a:r>
          </a:p>
        </p:txBody>
      </p:sp>
      <p:sp>
        <p:nvSpPr>
          <p:cNvPr id="1052" name="Date" hidden="1"/>
          <p:cNvSpPr>
            <a:spLocks noGrp="1" noChangeArrowheads="1"/>
          </p:cNvSpPr>
          <p:nvPr>
            <p:ph type="dt" sz="half" idx="2"/>
            <p:custDataLst>
              <p:tags r:id="rId18"/>
            </p:custDataLst>
          </p:nvPr>
        </p:nvSpPr>
        <p:spPr bwMode="gray">
          <a:xfrm>
            <a:off x="5411725" y="6503681"/>
            <a:ext cx="1370567" cy="13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Bef>
                <a:spcPct val="50000"/>
              </a:spcBef>
              <a:defRPr sz="889">
                <a:solidFill>
                  <a:srgbClr val="7C848A"/>
                </a:solidFill>
                <a:cs typeface="+mn-cs"/>
                <a:sym typeface="Arial"/>
              </a:defRPr>
            </a:lvl1pPr>
          </a:lstStyle>
          <a:p>
            <a:fld id="{78DCCF3D-6F53-4BF5-8CEB-A9CBE917FDF8}" type="datetime4">
              <a:rPr lang="en-US" smtClean="0"/>
              <a:pPr/>
              <a:t>April 17, 2024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64739" y="6523207"/>
            <a:ext cx="3143874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333" dirty="0"/>
              <a:t>© Safety And Consulting Associates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FD237B-956E-1655-C10C-ACDE9ACD1676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865224" y="0"/>
            <a:ext cx="1235460" cy="3873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8" r:id="rId8"/>
    <p:sldLayoutId id="2147483694" r:id="rId9"/>
    <p:sldLayoutId id="2147483695" r:id="rId10"/>
    <p:sldLayoutId id="2147483697" r:id="rId11"/>
    <p:sldLayoutId id="2147483700" r:id="rId12"/>
    <p:sldLayoutId id="2147483709" r:id="rId13"/>
  </p:sldLayoutIdLst>
  <p:hf sldNum="0" hdr="0" ftr="0"/>
  <p:txStyles>
    <p:titleStyle>
      <a:lvl1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539">
          <a:solidFill>
            <a:schemeClr val="tx2"/>
          </a:solidFill>
          <a:latin typeface="+mj-lt"/>
          <a:ea typeface="+mj-ea"/>
          <a:cs typeface="+mj-cs"/>
          <a:sym typeface="Arial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58046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1160922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741383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2321844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221704" indent="-221704" algn="l" rtl="0" eaLnBrk="1" fontAlgn="base" hangingPunct="1">
        <a:spcBef>
          <a:spcPct val="60000"/>
        </a:spcBef>
        <a:spcAft>
          <a:spcPct val="0"/>
        </a:spcAft>
        <a:buChar char="•"/>
        <a:defRPr sz="2031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marL="435346" indent="-21162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31">
          <a:solidFill>
            <a:schemeClr val="tx1"/>
          </a:solidFill>
          <a:latin typeface="+mn-lt"/>
          <a:cs typeface="+mn-cs"/>
          <a:sym typeface="Arial"/>
        </a:defRPr>
      </a:lvl2pPr>
      <a:lvl3pPr marL="655035" indent="-2176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31">
          <a:solidFill>
            <a:schemeClr val="tx1"/>
          </a:solidFill>
          <a:latin typeface="+mn-lt"/>
          <a:cs typeface="+mn-cs"/>
          <a:sym typeface="Arial"/>
        </a:defRPr>
      </a:lvl3pPr>
      <a:lvl4pPr marL="868677" indent="-21162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31">
          <a:solidFill>
            <a:schemeClr val="tx1"/>
          </a:solidFill>
          <a:latin typeface="+mn-lt"/>
          <a:cs typeface="+mn-cs"/>
          <a:sym typeface="Arial"/>
        </a:defRPr>
      </a:lvl4pPr>
      <a:lvl5pPr marL="1090381" indent="-2196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31">
          <a:solidFill>
            <a:schemeClr val="tx1"/>
          </a:solidFill>
          <a:latin typeface="+mn-lt"/>
          <a:cs typeface="+mn-cs"/>
          <a:sym typeface="Arial"/>
        </a:defRPr>
      </a:lvl5pPr>
      <a:lvl6pPr marL="1670842" indent="-2196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31">
          <a:solidFill>
            <a:schemeClr val="tx1"/>
          </a:solidFill>
          <a:latin typeface="+mn-lt"/>
          <a:cs typeface="+mn-cs"/>
        </a:defRPr>
      </a:lvl6pPr>
      <a:lvl7pPr marL="2251303" indent="-2196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31">
          <a:solidFill>
            <a:schemeClr val="tx1"/>
          </a:solidFill>
          <a:latin typeface="+mn-lt"/>
          <a:cs typeface="+mn-cs"/>
        </a:defRPr>
      </a:lvl7pPr>
      <a:lvl8pPr marL="2831764" indent="-2196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31">
          <a:solidFill>
            <a:schemeClr val="tx1"/>
          </a:solidFill>
          <a:latin typeface="+mn-lt"/>
          <a:cs typeface="+mn-cs"/>
        </a:defRPr>
      </a:lvl8pPr>
      <a:lvl9pPr marL="3412225" indent="-2196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3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609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580461" algn="l" defTabSz="11609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1160922" algn="l" defTabSz="11609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741383" algn="l" defTabSz="11609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2321844" algn="l" defTabSz="11609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2902306" algn="l" defTabSz="11609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3482767" algn="l" defTabSz="11609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4063228" algn="l" defTabSz="11609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4643689" algn="l" defTabSz="1160922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6470" y="101539"/>
            <a:ext cx="11719065" cy="6386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9447" y="2057622"/>
            <a:ext cx="11013111" cy="392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rgbClr val="00FF0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0750" y="6526128"/>
            <a:ext cx="1305460" cy="52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1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5777">
              <a:spcBef>
                <a:spcPts val="59"/>
              </a:spcBef>
            </a:pPr>
            <a:r>
              <a:rPr lang="en-US" spc="-25">
                <a:solidFill>
                  <a:srgbClr val="FFFFFF"/>
                </a:solidFill>
              </a:rPr>
              <a:t>©</a:t>
            </a:r>
            <a:r>
              <a:rPr lang="en-US" spc="-18">
                <a:solidFill>
                  <a:srgbClr val="FFFFFF"/>
                </a:solidFill>
              </a:rPr>
              <a:t> 2023 </a:t>
            </a:r>
            <a:r>
              <a:rPr lang="en-US" spc="-2">
                <a:solidFill>
                  <a:srgbClr val="FFFFFF"/>
                </a:solidFill>
              </a:rPr>
              <a:t>SAFETYand</a:t>
            </a:r>
            <a:r>
              <a:rPr lang="en-US" spc="-18">
                <a:solidFill>
                  <a:srgbClr val="FFFFFF"/>
                </a:solidFill>
              </a:rPr>
              <a:t> </a:t>
            </a:r>
            <a:r>
              <a:rPr lang="en-US" spc="2">
                <a:solidFill>
                  <a:srgbClr val="FFFFFF"/>
                </a:solidFill>
              </a:rPr>
              <a:t>Consulting</a:t>
            </a:r>
            <a:r>
              <a:rPr lang="en-US" spc="-18">
                <a:solidFill>
                  <a:srgbClr val="FFFFFF"/>
                </a:solidFill>
              </a:rPr>
              <a:t> </a:t>
            </a:r>
            <a:r>
              <a:rPr lang="en-US" spc="2">
                <a:solidFill>
                  <a:srgbClr val="FFFFFF"/>
                </a:solidFill>
              </a:rPr>
              <a:t>Associates,</a:t>
            </a:r>
            <a:r>
              <a:rPr lang="en-US" spc="-18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Inc.</a:t>
            </a:r>
            <a:endParaRPr lang="en-US" spc="-5" dirty="0">
              <a:solidFill>
                <a:srgbClr val="FFFFFF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sv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image" Target="../media/image48.svg"/><Relationship Id="rId5" Type="http://schemas.openxmlformats.org/officeDocument/2006/relationships/image" Target="../media/image42.jpeg"/><Relationship Id="rId15" Type="http://schemas.openxmlformats.org/officeDocument/2006/relationships/image" Target="../media/image52.svg"/><Relationship Id="rId10" Type="http://schemas.openxmlformats.org/officeDocument/2006/relationships/image" Target="../media/image47.png"/><Relationship Id="rId4" Type="http://schemas.openxmlformats.org/officeDocument/2006/relationships/image" Target="../media/image41.jpg"/><Relationship Id="rId9" Type="http://schemas.openxmlformats.org/officeDocument/2006/relationships/image" Target="../media/image46.jpeg"/><Relationship Id="rId1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7IbLkXTk4EmyuM&amp;tbnid=HK8RgfpkpVhTEM:&amp;ved=0CAUQjRw&amp;url=http://northboundsales.com/portfolio/hiring-sales-superstars/&amp;ei=D7zPU8jCLMyayATFlYDgCA&amp;bvm=bv.71667212,d.aWw&amp;psig=AFQjCNEEvc9-bG5RrON4wsKC9Ogc6nQ5zw&amp;ust=1406209407096307" TargetMode="External"/><Relationship Id="rId7" Type="http://schemas.openxmlformats.org/officeDocument/2006/relationships/image" Target="../media/image6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857070"/>
            <a:ext cx="9144000" cy="5143572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308326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033" y="5556"/>
              <a:ext cx="8198066" cy="11303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571192" y="5556"/>
              <a:ext cx="8533130" cy="11303000"/>
            </a:xfrm>
            <a:custGeom>
              <a:avLst/>
              <a:gdLst/>
              <a:ahLst/>
              <a:cxnLst/>
              <a:rect l="l" t="t" r="r" b="b"/>
              <a:pathLst>
                <a:path w="8533130" h="11303000">
                  <a:moveTo>
                    <a:pt x="3384029" y="25400"/>
                  </a:moveTo>
                  <a:lnTo>
                    <a:pt x="1554122" y="25400"/>
                  </a:lnTo>
                  <a:lnTo>
                    <a:pt x="865946" y="215900"/>
                  </a:lnTo>
                  <a:lnTo>
                    <a:pt x="812070" y="241300"/>
                  </a:lnTo>
                  <a:lnTo>
                    <a:pt x="760600" y="254000"/>
                  </a:lnTo>
                  <a:lnTo>
                    <a:pt x="711471" y="279400"/>
                  </a:lnTo>
                  <a:lnTo>
                    <a:pt x="664612" y="292100"/>
                  </a:lnTo>
                  <a:lnTo>
                    <a:pt x="619958" y="317500"/>
                  </a:lnTo>
                  <a:lnTo>
                    <a:pt x="577439" y="342900"/>
                  </a:lnTo>
                  <a:lnTo>
                    <a:pt x="536988" y="368300"/>
                  </a:lnTo>
                  <a:lnTo>
                    <a:pt x="498537" y="393700"/>
                  </a:lnTo>
                  <a:lnTo>
                    <a:pt x="462019" y="419100"/>
                  </a:lnTo>
                  <a:lnTo>
                    <a:pt x="427365" y="444500"/>
                  </a:lnTo>
                  <a:lnTo>
                    <a:pt x="394507" y="469900"/>
                  </a:lnTo>
                  <a:lnTo>
                    <a:pt x="363378" y="508000"/>
                  </a:lnTo>
                  <a:lnTo>
                    <a:pt x="333910" y="533400"/>
                  </a:lnTo>
                  <a:lnTo>
                    <a:pt x="305297" y="571500"/>
                  </a:lnTo>
                  <a:lnTo>
                    <a:pt x="278586" y="609600"/>
                  </a:lnTo>
                  <a:lnTo>
                    <a:pt x="253747" y="647700"/>
                  </a:lnTo>
                  <a:lnTo>
                    <a:pt x="230751" y="685800"/>
                  </a:lnTo>
                  <a:lnTo>
                    <a:pt x="209569" y="723900"/>
                  </a:lnTo>
                  <a:lnTo>
                    <a:pt x="190169" y="774700"/>
                  </a:lnTo>
                  <a:lnTo>
                    <a:pt x="172524" y="812800"/>
                  </a:lnTo>
                  <a:lnTo>
                    <a:pt x="156603" y="863600"/>
                  </a:lnTo>
                  <a:lnTo>
                    <a:pt x="142376" y="901700"/>
                  </a:lnTo>
                  <a:lnTo>
                    <a:pt x="129814" y="952500"/>
                  </a:lnTo>
                  <a:lnTo>
                    <a:pt x="118888" y="1016000"/>
                  </a:lnTo>
                  <a:lnTo>
                    <a:pt x="109567" y="1066800"/>
                  </a:lnTo>
                  <a:lnTo>
                    <a:pt x="101823" y="1117600"/>
                  </a:lnTo>
                  <a:lnTo>
                    <a:pt x="95843" y="1168400"/>
                  </a:lnTo>
                  <a:lnTo>
                    <a:pt x="90040" y="1219200"/>
                  </a:lnTo>
                  <a:lnTo>
                    <a:pt x="84414" y="1270000"/>
                  </a:lnTo>
                  <a:lnTo>
                    <a:pt x="78967" y="1320800"/>
                  </a:lnTo>
                  <a:lnTo>
                    <a:pt x="73698" y="1371600"/>
                  </a:lnTo>
                  <a:lnTo>
                    <a:pt x="68609" y="1422400"/>
                  </a:lnTo>
                  <a:lnTo>
                    <a:pt x="63701" y="1473200"/>
                  </a:lnTo>
                  <a:lnTo>
                    <a:pt x="58973" y="1524000"/>
                  </a:lnTo>
                  <a:lnTo>
                    <a:pt x="54426" y="1574800"/>
                  </a:lnTo>
                  <a:lnTo>
                    <a:pt x="50062" y="1625600"/>
                  </a:lnTo>
                  <a:lnTo>
                    <a:pt x="45881" y="1676400"/>
                  </a:lnTo>
                  <a:lnTo>
                    <a:pt x="41883" y="1727200"/>
                  </a:lnTo>
                  <a:lnTo>
                    <a:pt x="38070" y="1778000"/>
                  </a:lnTo>
                  <a:lnTo>
                    <a:pt x="34442" y="1828800"/>
                  </a:lnTo>
                  <a:lnTo>
                    <a:pt x="31000" y="1866900"/>
                  </a:lnTo>
                  <a:lnTo>
                    <a:pt x="27744" y="1917700"/>
                  </a:lnTo>
                  <a:lnTo>
                    <a:pt x="24675" y="1968500"/>
                  </a:lnTo>
                  <a:lnTo>
                    <a:pt x="21794" y="2019300"/>
                  </a:lnTo>
                  <a:lnTo>
                    <a:pt x="19239" y="2057400"/>
                  </a:lnTo>
                  <a:lnTo>
                    <a:pt x="16453" y="2120900"/>
                  </a:lnTo>
                  <a:lnTo>
                    <a:pt x="13884" y="2171700"/>
                  </a:lnTo>
                  <a:lnTo>
                    <a:pt x="11534" y="2222500"/>
                  </a:lnTo>
                  <a:lnTo>
                    <a:pt x="9401" y="2273300"/>
                  </a:lnTo>
                  <a:lnTo>
                    <a:pt x="7487" y="2324100"/>
                  </a:lnTo>
                  <a:lnTo>
                    <a:pt x="5789" y="2374900"/>
                  </a:lnTo>
                  <a:lnTo>
                    <a:pt x="4310" y="2438400"/>
                  </a:lnTo>
                  <a:lnTo>
                    <a:pt x="3048" y="2489200"/>
                  </a:lnTo>
                  <a:lnTo>
                    <a:pt x="2003" y="2540000"/>
                  </a:lnTo>
                  <a:lnTo>
                    <a:pt x="1176" y="2590800"/>
                  </a:lnTo>
                  <a:lnTo>
                    <a:pt x="567" y="2641600"/>
                  </a:lnTo>
                  <a:lnTo>
                    <a:pt x="174" y="2692400"/>
                  </a:lnTo>
                  <a:lnTo>
                    <a:pt x="0" y="2743200"/>
                  </a:lnTo>
                  <a:lnTo>
                    <a:pt x="42" y="2794000"/>
                  </a:lnTo>
                  <a:lnTo>
                    <a:pt x="301" y="2844800"/>
                  </a:lnTo>
                  <a:lnTo>
                    <a:pt x="778" y="2895600"/>
                  </a:lnTo>
                  <a:lnTo>
                    <a:pt x="1472" y="2946400"/>
                  </a:lnTo>
                  <a:lnTo>
                    <a:pt x="2383" y="3009900"/>
                  </a:lnTo>
                  <a:lnTo>
                    <a:pt x="3511" y="3060700"/>
                  </a:lnTo>
                  <a:lnTo>
                    <a:pt x="4856" y="3111500"/>
                  </a:lnTo>
                  <a:lnTo>
                    <a:pt x="6418" y="3162300"/>
                  </a:lnTo>
                  <a:lnTo>
                    <a:pt x="8196" y="3213100"/>
                  </a:lnTo>
                  <a:lnTo>
                    <a:pt x="10192" y="3263900"/>
                  </a:lnTo>
                  <a:lnTo>
                    <a:pt x="12404" y="3314700"/>
                  </a:lnTo>
                  <a:lnTo>
                    <a:pt x="14833" y="3365500"/>
                  </a:lnTo>
                  <a:lnTo>
                    <a:pt x="17478" y="3416300"/>
                  </a:lnTo>
                  <a:lnTo>
                    <a:pt x="20340" y="3467100"/>
                  </a:lnTo>
                  <a:lnTo>
                    <a:pt x="23419" y="3505200"/>
                  </a:lnTo>
                  <a:lnTo>
                    <a:pt x="26714" y="3556000"/>
                  </a:lnTo>
                  <a:lnTo>
                    <a:pt x="30226" y="3606800"/>
                  </a:lnTo>
                  <a:lnTo>
                    <a:pt x="33954" y="3657600"/>
                  </a:lnTo>
                  <a:lnTo>
                    <a:pt x="37898" y="3708400"/>
                  </a:lnTo>
                  <a:lnTo>
                    <a:pt x="42059" y="3759200"/>
                  </a:lnTo>
                  <a:lnTo>
                    <a:pt x="46436" y="3810000"/>
                  </a:lnTo>
                  <a:lnTo>
                    <a:pt x="51029" y="3860800"/>
                  </a:lnTo>
                  <a:lnTo>
                    <a:pt x="55838" y="3911600"/>
                  </a:lnTo>
                  <a:lnTo>
                    <a:pt x="60864" y="3962400"/>
                  </a:lnTo>
                  <a:lnTo>
                    <a:pt x="66105" y="4000500"/>
                  </a:lnTo>
                  <a:lnTo>
                    <a:pt x="71562" y="4051300"/>
                  </a:lnTo>
                  <a:lnTo>
                    <a:pt x="77236" y="4102100"/>
                  </a:lnTo>
                  <a:lnTo>
                    <a:pt x="83125" y="4152900"/>
                  </a:lnTo>
                  <a:lnTo>
                    <a:pt x="89230" y="4203700"/>
                  </a:lnTo>
                  <a:lnTo>
                    <a:pt x="95551" y="4254500"/>
                  </a:lnTo>
                  <a:lnTo>
                    <a:pt x="102530" y="4305300"/>
                  </a:lnTo>
                  <a:lnTo>
                    <a:pt x="109767" y="4356100"/>
                  </a:lnTo>
                  <a:lnTo>
                    <a:pt x="117260" y="4406900"/>
                  </a:lnTo>
                  <a:lnTo>
                    <a:pt x="125009" y="4457700"/>
                  </a:lnTo>
                  <a:lnTo>
                    <a:pt x="133014" y="4508500"/>
                  </a:lnTo>
                  <a:lnTo>
                    <a:pt x="141275" y="4559300"/>
                  </a:lnTo>
                  <a:lnTo>
                    <a:pt x="149791" y="4610100"/>
                  </a:lnTo>
                  <a:lnTo>
                    <a:pt x="158561" y="4660900"/>
                  </a:lnTo>
                  <a:lnTo>
                    <a:pt x="167586" y="4711700"/>
                  </a:lnTo>
                  <a:lnTo>
                    <a:pt x="176865" y="4762500"/>
                  </a:lnTo>
                  <a:lnTo>
                    <a:pt x="186398" y="4813300"/>
                  </a:lnTo>
                  <a:lnTo>
                    <a:pt x="196184" y="4864100"/>
                  </a:lnTo>
                  <a:lnTo>
                    <a:pt x="206223" y="4902200"/>
                  </a:lnTo>
                  <a:lnTo>
                    <a:pt x="216514" y="4953000"/>
                  </a:lnTo>
                  <a:lnTo>
                    <a:pt x="227058" y="5003800"/>
                  </a:lnTo>
                  <a:lnTo>
                    <a:pt x="237854" y="5054600"/>
                  </a:lnTo>
                  <a:lnTo>
                    <a:pt x="248900" y="5105400"/>
                  </a:lnTo>
                  <a:lnTo>
                    <a:pt x="260198" y="5156200"/>
                  </a:lnTo>
                  <a:lnTo>
                    <a:pt x="271747" y="5207000"/>
                  </a:lnTo>
                  <a:lnTo>
                    <a:pt x="283546" y="5257800"/>
                  </a:lnTo>
                  <a:lnTo>
                    <a:pt x="295595" y="5308600"/>
                  </a:lnTo>
                  <a:lnTo>
                    <a:pt x="307894" y="5359400"/>
                  </a:lnTo>
                  <a:lnTo>
                    <a:pt x="320441" y="5410200"/>
                  </a:lnTo>
                  <a:lnTo>
                    <a:pt x="333238" y="5448300"/>
                  </a:lnTo>
                  <a:lnTo>
                    <a:pt x="346283" y="5499100"/>
                  </a:lnTo>
                  <a:lnTo>
                    <a:pt x="359577" y="5549900"/>
                  </a:lnTo>
                  <a:lnTo>
                    <a:pt x="373118" y="5600700"/>
                  </a:lnTo>
                  <a:lnTo>
                    <a:pt x="386906" y="5651500"/>
                  </a:lnTo>
                  <a:lnTo>
                    <a:pt x="400942" y="5702300"/>
                  </a:lnTo>
                  <a:lnTo>
                    <a:pt x="415224" y="5740400"/>
                  </a:lnTo>
                  <a:lnTo>
                    <a:pt x="429752" y="5791200"/>
                  </a:lnTo>
                  <a:lnTo>
                    <a:pt x="444526" y="5842000"/>
                  </a:lnTo>
                  <a:lnTo>
                    <a:pt x="459546" y="5892800"/>
                  </a:lnTo>
                  <a:lnTo>
                    <a:pt x="474811" y="5943600"/>
                  </a:lnTo>
                  <a:lnTo>
                    <a:pt x="490321" y="5981700"/>
                  </a:lnTo>
                  <a:lnTo>
                    <a:pt x="506075" y="6032500"/>
                  </a:lnTo>
                  <a:lnTo>
                    <a:pt x="522074" y="6083300"/>
                  </a:lnTo>
                  <a:lnTo>
                    <a:pt x="538316" y="6134100"/>
                  </a:lnTo>
                  <a:lnTo>
                    <a:pt x="554801" y="6172200"/>
                  </a:lnTo>
                  <a:lnTo>
                    <a:pt x="571529" y="6223000"/>
                  </a:lnTo>
                  <a:lnTo>
                    <a:pt x="588500" y="6273800"/>
                  </a:lnTo>
                  <a:lnTo>
                    <a:pt x="605713" y="6311900"/>
                  </a:lnTo>
                  <a:lnTo>
                    <a:pt x="623168" y="6362700"/>
                  </a:lnTo>
                  <a:lnTo>
                    <a:pt x="624016" y="6362700"/>
                  </a:lnTo>
                  <a:lnTo>
                    <a:pt x="627576" y="6375400"/>
                  </a:lnTo>
                  <a:lnTo>
                    <a:pt x="643544" y="6426200"/>
                  </a:lnTo>
                  <a:lnTo>
                    <a:pt x="661014" y="6464300"/>
                  </a:lnTo>
                  <a:lnTo>
                    <a:pt x="679873" y="6515100"/>
                  </a:lnTo>
                  <a:lnTo>
                    <a:pt x="700005" y="6565900"/>
                  </a:lnTo>
                  <a:lnTo>
                    <a:pt x="721296" y="6616700"/>
                  </a:lnTo>
                  <a:lnTo>
                    <a:pt x="743632" y="6667500"/>
                  </a:lnTo>
                  <a:lnTo>
                    <a:pt x="766898" y="6705600"/>
                  </a:lnTo>
                  <a:lnTo>
                    <a:pt x="790979" y="6756400"/>
                  </a:lnTo>
                  <a:lnTo>
                    <a:pt x="815761" y="6807200"/>
                  </a:lnTo>
                  <a:lnTo>
                    <a:pt x="841130" y="6870700"/>
                  </a:lnTo>
                  <a:lnTo>
                    <a:pt x="866970" y="6921500"/>
                  </a:lnTo>
                  <a:lnTo>
                    <a:pt x="893167" y="6972300"/>
                  </a:lnTo>
                  <a:lnTo>
                    <a:pt x="919607" y="7023100"/>
                  </a:lnTo>
                  <a:lnTo>
                    <a:pt x="946175" y="7061200"/>
                  </a:lnTo>
                  <a:lnTo>
                    <a:pt x="999237" y="7162800"/>
                  </a:lnTo>
                  <a:lnTo>
                    <a:pt x="1025502" y="7213600"/>
                  </a:lnTo>
                  <a:lnTo>
                    <a:pt x="1051437" y="7264400"/>
                  </a:lnTo>
                  <a:lnTo>
                    <a:pt x="1076927" y="7302500"/>
                  </a:lnTo>
                  <a:lnTo>
                    <a:pt x="1101858" y="7353300"/>
                  </a:lnTo>
                  <a:lnTo>
                    <a:pt x="1126114" y="7391400"/>
                  </a:lnTo>
                  <a:lnTo>
                    <a:pt x="1149583" y="7429500"/>
                  </a:lnTo>
                  <a:lnTo>
                    <a:pt x="1172148" y="7467600"/>
                  </a:lnTo>
                  <a:lnTo>
                    <a:pt x="1193696" y="7505700"/>
                  </a:lnTo>
                  <a:lnTo>
                    <a:pt x="1214112" y="7543800"/>
                  </a:lnTo>
                  <a:lnTo>
                    <a:pt x="1233281" y="7569200"/>
                  </a:lnTo>
                  <a:lnTo>
                    <a:pt x="1251089" y="7607300"/>
                  </a:lnTo>
                  <a:lnTo>
                    <a:pt x="1267421" y="7632700"/>
                  </a:lnTo>
                  <a:lnTo>
                    <a:pt x="1425425" y="7886700"/>
                  </a:lnTo>
                  <a:lnTo>
                    <a:pt x="1519429" y="8039100"/>
                  </a:lnTo>
                  <a:lnTo>
                    <a:pt x="1550470" y="8077200"/>
                  </a:lnTo>
                  <a:lnTo>
                    <a:pt x="1581319" y="8128000"/>
                  </a:lnTo>
                  <a:lnTo>
                    <a:pt x="1611950" y="8178800"/>
                  </a:lnTo>
                  <a:lnTo>
                    <a:pt x="1642336" y="8216900"/>
                  </a:lnTo>
                  <a:lnTo>
                    <a:pt x="1672450" y="8267700"/>
                  </a:lnTo>
                  <a:lnTo>
                    <a:pt x="1702266" y="8305800"/>
                  </a:lnTo>
                  <a:lnTo>
                    <a:pt x="1731756" y="8343900"/>
                  </a:lnTo>
                  <a:lnTo>
                    <a:pt x="1760895" y="8394700"/>
                  </a:lnTo>
                  <a:lnTo>
                    <a:pt x="1789654" y="8432800"/>
                  </a:lnTo>
                  <a:lnTo>
                    <a:pt x="1818008" y="8470900"/>
                  </a:lnTo>
                  <a:lnTo>
                    <a:pt x="1845929" y="8509000"/>
                  </a:lnTo>
                  <a:lnTo>
                    <a:pt x="1873391" y="8547100"/>
                  </a:lnTo>
                  <a:lnTo>
                    <a:pt x="1900367" y="8585200"/>
                  </a:lnTo>
                  <a:lnTo>
                    <a:pt x="1926830" y="8610600"/>
                  </a:lnTo>
                  <a:lnTo>
                    <a:pt x="1952754" y="8648700"/>
                  </a:lnTo>
                  <a:lnTo>
                    <a:pt x="1978112" y="8686800"/>
                  </a:lnTo>
                  <a:lnTo>
                    <a:pt x="2002876" y="8712200"/>
                  </a:lnTo>
                  <a:lnTo>
                    <a:pt x="2027021" y="8737600"/>
                  </a:lnTo>
                  <a:lnTo>
                    <a:pt x="2050519" y="8763000"/>
                  </a:lnTo>
                  <a:lnTo>
                    <a:pt x="2073344" y="8788400"/>
                  </a:lnTo>
                  <a:lnTo>
                    <a:pt x="2078380" y="8801100"/>
                  </a:lnTo>
                  <a:lnTo>
                    <a:pt x="2668467" y="9410700"/>
                  </a:lnTo>
                  <a:lnTo>
                    <a:pt x="2734680" y="9486900"/>
                  </a:lnTo>
                  <a:lnTo>
                    <a:pt x="2801773" y="9563100"/>
                  </a:lnTo>
                  <a:lnTo>
                    <a:pt x="2835536" y="9588500"/>
                  </a:lnTo>
                  <a:lnTo>
                    <a:pt x="2891924" y="9652000"/>
                  </a:lnTo>
                  <a:lnTo>
                    <a:pt x="2915509" y="9690100"/>
                  </a:lnTo>
                  <a:lnTo>
                    <a:pt x="2940118" y="9715500"/>
                  </a:lnTo>
                  <a:lnTo>
                    <a:pt x="2965732" y="9740900"/>
                  </a:lnTo>
                  <a:lnTo>
                    <a:pt x="2992329" y="9766300"/>
                  </a:lnTo>
                  <a:lnTo>
                    <a:pt x="3019891" y="9804400"/>
                  </a:lnTo>
                  <a:lnTo>
                    <a:pt x="3048397" y="9829800"/>
                  </a:lnTo>
                  <a:lnTo>
                    <a:pt x="3077826" y="9867900"/>
                  </a:lnTo>
                  <a:lnTo>
                    <a:pt x="3108159" y="9893300"/>
                  </a:lnTo>
                  <a:lnTo>
                    <a:pt x="3139376" y="9931400"/>
                  </a:lnTo>
                  <a:lnTo>
                    <a:pt x="3171457" y="9956800"/>
                  </a:lnTo>
                  <a:lnTo>
                    <a:pt x="3204382" y="9994900"/>
                  </a:lnTo>
                  <a:lnTo>
                    <a:pt x="3238130" y="10033000"/>
                  </a:lnTo>
                  <a:lnTo>
                    <a:pt x="3272682" y="10058400"/>
                  </a:lnTo>
                  <a:lnTo>
                    <a:pt x="3308017" y="10096500"/>
                  </a:lnTo>
                  <a:lnTo>
                    <a:pt x="3344117" y="10134600"/>
                  </a:lnTo>
                  <a:lnTo>
                    <a:pt x="3380959" y="10172700"/>
                  </a:lnTo>
                  <a:lnTo>
                    <a:pt x="3418525" y="10198100"/>
                  </a:lnTo>
                  <a:lnTo>
                    <a:pt x="3456795" y="10236200"/>
                  </a:lnTo>
                  <a:lnTo>
                    <a:pt x="3495748" y="10274300"/>
                  </a:lnTo>
                  <a:lnTo>
                    <a:pt x="3535364" y="10312400"/>
                  </a:lnTo>
                  <a:lnTo>
                    <a:pt x="3575624" y="10350500"/>
                  </a:lnTo>
                  <a:lnTo>
                    <a:pt x="3616507" y="10388600"/>
                  </a:lnTo>
                  <a:lnTo>
                    <a:pt x="3657993" y="10414000"/>
                  </a:lnTo>
                  <a:lnTo>
                    <a:pt x="3700062" y="10452100"/>
                  </a:lnTo>
                  <a:lnTo>
                    <a:pt x="3742695" y="10490200"/>
                  </a:lnTo>
                  <a:lnTo>
                    <a:pt x="3785870" y="10528300"/>
                  </a:lnTo>
                  <a:lnTo>
                    <a:pt x="3873770" y="10604500"/>
                  </a:lnTo>
                  <a:lnTo>
                    <a:pt x="3963603" y="10680700"/>
                  </a:lnTo>
                  <a:lnTo>
                    <a:pt x="4055206" y="10756900"/>
                  </a:lnTo>
                  <a:lnTo>
                    <a:pt x="4195583" y="10871200"/>
                  </a:lnTo>
                  <a:lnTo>
                    <a:pt x="4227797" y="10896600"/>
                  </a:lnTo>
                  <a:lnTo>
                    <a:pt x="4261506" y="10922000"/>
                  </a:lnTo>
                  <a:lnTo>
                    <a:pt x="4296627" y="10947400"/>
                  </a:lnTo>
                  <a:lnTo>
                    <a:pt x="4333077" y="10972800"/>
                  </a:lnTo>
                  <a:lnTo>
                    <a:pt x="4370773" y="10998200"/>
                  </a:lnTo>
                  <a:lnTo>
                    <a:pt x="4409632" y="11036300"/>
                  </a:lnTo>
                  <a:lnTo>
                    <a:pt x="4449571" y="11061700"/>
                  </a:lnTo>
                  <a:lnTo>
                    <a:pt x="4490505" y="11087100"/>
                  </a:lnTo>
                  <a:lnTo>
                    <a:pt x="4532353" y="11125200"/>
                  </a:lnTo>
                  <a:lnTo>
                    <a:pt x="4575032" y="11150600"/>
                  </a:lnTo>
                  <a:lnTo>
                    <a:pt x="4618457" y="11188700"/>
                  </a:lnTo>
                  <a:lnTo>
                    <a:pt x="4662546" y="11214100"/>
                  </a:lnTo>
                  <a:lnTo>
                    <a:pt x="4707216" y="11252200"/>
                  </a:lnTo>
                  <a:lnTo>
                    <a:pt x="4797519" y="11303000"/>
                  </a:lnTo>
                  <a:lnTo>
                    <a:pt x="5411367" y="11303000"/>
                  </a:lnTo>
                  <a:lnTo>
                    <a:pt x="5373780" y="11277600"/>
                  </a:lnTo>
                  <a:lnTo>
                    <a:pt x="5335339" y="11252200"/>
                  </a:lnTo>
                  <a:lnTo>
                    <a:pt x="5296083" y="11226800"/>
                  </a:lnTo>
                  <a:lnTo>
                    <a:pt x="5256053" y="11201400"/>
                  </a:lnTo>
                  <a:lnTo>
                    <a:pt x="5215291" y="11176000"/>
                  </a:lnTo>
                  <a:lnTo>
                    <a:pt x="5131731" y="11125200"/>
                  </a:lnTo>
                  <a:lnTo>
                    <a:pt x="5045730" y="11074400"/>
                  </a:lnTo>
                  <a:lnTo>
                    <a:pt x="5001916" y="11049000"/>
                  </a:lnTo>
                  <a:lnTo>
                    <a:pt x="4957615" y="11010900"/>
                  </a:lnTo>
                  <a:lnTo>
                    <a:pt x="4912866" y="10985500"/>
                  </a:lnTo>
                  <a:lnTo>
                    <a:pt x="4867711" y="10947400"/>
                  </a:lnTo>
                  <a:lnTo>
                    <a:pt x="4822191" y="10922000"/>
                  </a:lnTo>
                  <a:lnTo>
                    <a:pt x="4730218" y="10845800"/>
                  </a:lnTo>
                  <a:lnTo>
                    <a:pt x="4683847" y="10820400"/>
                  </a:lnTo>
                  <a:lnTo>
                    <a:pt x="4543684" y="10706100"/>
                  </a:lnTo>
                  <a:lnTo>
                    <a:pt x="4496749" y="10680700"/>
                  </a:lnTo>
                  <a:lnTo>
                    <a:pt x="4169407" y="10414000"/>
                  </a:lnTo>
                  <a:lnTo>
                    <a:pt x="4032007" y="10299700"/>
                  </a:lnTo>
                  <a:lnTo>
                    <a:pt x="3942185" y="10223500"/>
                  </a:lnTo>
                  <a:lnTo>
                    <a:pt x="3854168" y="10147300"/>
                  </a:lnTo>
                  <a:lnTo>
                    <a:pt x="3810939" y="10109200"/>
                  </a:lnTo>
                  <a:lnTo>
                    <a:pt x="3768283" y="10071100"/>
                  </a:lnTo>
                  <a:lnTo>
                    <a:pt x="3726241" y="10033000"/>
                  </a:lnTo>
                  <a:lnTo>
                    <a:pt x="3684854" y="9994900"/>
                  </a:lnTo>
                  <a:lnTo>
                    <a:pt x="3644164" y="9956800"/>
                  </a:lnTo>
                  <a:lnTo>
                    <a:pt x="3604211" y="9918700"/>
                  </a:lnTo>
                  <a:lnTo>
                    <a:pt x="3565035" y="9880600"/>
                  </a:lnTo>
                  <a:lnTo>
                    <a:pt x="3526677" y="9842500"/>
                  </a:lnTo>
                  <a:lnTo>
                    <a:pt x="3489179" y="9804400"/>
                  </a:lnTo>
                  <a:lnTo>
                    <a:pt x="3452582" y="9766300"/>
                  </a:lnTo>
                  <a:lnTo>
                    <a:pt x="3416925" y="9728200"/>
                  </a:lnTo>
                  <a:lnTo>
                    <a:pt x="3382250" y="9702800"/>
                  </a:lnTo>
                  <a:lnTo>
                    <a:pt x="3348597" y="9664700"/>
                  </a:lnTo>
                  <a:lnTo>
                    <a:pt x="3316008" y="9626600"/>
                  </a:lnTo>
                  <a:lnTo>
                    <a:pt x="3284524" y="9601200"/>
                  </a:lnTo>
                  <a:lnTo>
                    <a:pt x="3254184" y="9563100"/>
                  </a:lnTo>
                  <a:lnTo>
                    <a:pt x="3225031" y="9525000"/>
                  </a:lnTo>
                  <a:lnTo>
                    <a:pt x="3197104" y="9499600"/>
                  </a:lnTo>
                  <a:lnTo>
                    <a:pt x="3170445" y="9461500"/>
                  </a:lnTo>
                  <a:lnTo>
                    <a:pt x="3145094" y="9436100"/>
                  </a:lnTo>
                  <a:lnTo>
                    <a:pt x="3121092" y="9410700"/>
                  </a:lnTo>
                  <a:lnTo>
                    <a:pt x="3016172" y="9296400"/>
                  </a:lnTo>
                  <a:lnTo>
                    <a:pt x="2913004" y="9182100"/>
                  </a:lnTo>
                  <a:lnTo>
                    <a:pt x="2325399" y="8572500"/>
                  </a:lnTo>
                  <a:lnTo>
                    <a:pt x="2301707" y="8547100"/>
                  </a:lnTo>
                  <a:lnTo>
                    <a:pt x="2277284" y="8521700"/>
                  </a:lnTo>
                  <a:lnTo>
                    <a:pt x="2252167" y="8483600"/>
                  </a:lnTo>
                  <a:lnTo>
                    <a:pt x="2226394" y="8458200"/>
                  </a:lnTo>
                  <a:lnTo>
                    <a:pt x="2200004" y="8420100"/>
                  </a:lnTo>
                  <a:lnTo>
                    <a:pt x="2173033" y="8382000"/>
                  </a:lnTo>
                  <a:lnTo>
                    <a:pt x="2145519" y="8343900"/>
                  </a:lnTo>
                  <a:lnTo>
                    <a:pt x="2117500" y="8305800"/>
                  </a:lnTo>
                  <a:lnTo>
                    <a:pt x="2089013" y="8267700"/>
                  </a:lnTo>
                  <a:lnTo>
                    <a:pt x="2060097" y="8229600"/>
                  </a:lnTo>
                  <a:lnTo>
                    <a:pt x="2030788" y="8191500"/>
                  </a:lnTo>
                  <a:lnTo>
                    <a:pt x="2001124" y="8153400"/>
                  </a:lnTo>
                  <a:lnTo>
                    <a:pt x="1971143" y="8102600"/>
                  </a:lnTo>
                  <a:lnTo>
                    <a:pt x="1940883" y="8064500"/>
                  </a:lnTo>
                  <a:lnTo>
                    <a:pt x="1910382" y="8013700"/>
                  </a:lnTo>
                  <a:lnTo>
                    <a:pt x="1879676" y="7975600"/>
                  </a:lnTo>
                  <a:lnTo>
                    <a:pt x="1817802" y="7874000"/>
                  </a:lnTo>
                  <a:lnTo>
                    <a:pt x="1786710" y="7835900"/>
                  </a:lnTo>
                  <a:lnTo>
                    <a:pt x="1631197" y="7581900"/>
                  </a:lnTo>
                  <a:lnTo>
                    <a:pt x="1569671" y="7480300"/>
                  </a:lnTo>
                  <a:lnTo>
                    <a:pt x="1539204" y="7429500"/>
                  </a:lnTo>
                  <a:lnTo>
                    <a:pt x="1508985" y="7378700"/>
                  </a:lnTo>
                  <a:lnTo>
                    <a:pt x="1479051" y="7327900"/>
                  </a:lnTo>
                  <a:lnTo>
                    <a:pt x="1449440" y="7277100"/>
                  </a:lnTo>
                  <a:lnTo>
                    <a:pt x="1420189" y="7226300"/>
                  </a:lnTo>
                  <a:lnTo>
                    <a:pt x="1391336" y="7175500"/>
                  </a:lnTo>
                  <a:lnTo>
                    <a:pt x="1362919" y="7124700"/>
                  </a:lnTo>
                  <a:lnTo>
                    <a:pt x="1334975" y="7073900"/>
                  </a:lnTo>
                  <a:lnTo>
                    <a:pt x="1307543" y="7035800"/>
                  </a:lnTo>
                  <a:lnTo>
                    <a:pt x="1280659" y="6985000"/>
                  </a:lnTo>
                  <a:lnTo>
                    <a:pt x="1254361" y="6934200"/>
                  </a:lnTo>
                  <a:lnTo>
                    <a:pt x="1228687" y="6883400"/>
                  </a:lnTo>
                  <a:lnTo>
                    <a:pt x="1203675" y="6832600"/>
                  </a:lnTo>
                  <a:lnTo>
                    <a:pt x="1179362" y="6794500"/>
                  </a:lnTo>
                  <a:lnTo>
                    <a:pt x="1155786" y="6743700"/>
                  </a:lnTo>
                  <a:lnTo>
                    <a:pt x="1132985" y="6692900"/>
                  </a:lnTo>
                  <a:lnTo>
                    <a:pt x="1110995" y="6654800"/>
                  </a:lnTo>
                  <a:lnTo>
                    <a:pt x="1089855" y="6616700"/>
                  </a:lnTo>
                  <a:lnTo>
                    <a:pt x="1069603" y="6565900"/>
                  </a:lnTo>
                  <a:lnTo>
                    <a:pt x="1050276" y="6527800"/>
                  </a:lnTo>
                  <a:lnTo>
                    <a:pt x="1031911" y="6489700"/>
                  </a:lnTo>
                  <a:lnTo>
                    <a:pt x="1014547" y="6451600"/>
                  </a:lnTo>
                  <a:lnTo>
                    <a:pt x="998221" y="6413500"/>
                  </a:lnTo>
                  <a:lnTo>
                    <a:pt x="982970" y="6375400"/>
                  </a:lnTo>
                  <a:lnTo>
                    <a:pt x="968833" y="6337300"/>
                  </a:lnTo>
                  <a:lnTo>
                    <a:pt x="955846" y="6299200"/>
                  </a:lnTo>
                  <a:lnTo>
                    <a:pt x="944048" y="6273800"/>
                  </a:lnTo>
                  <a:lnTo>
                    <a:pt x="942247" y="6261100"/>
                  </a:lnTo>
                  <a:lnTo>
                    <a:pt x="941284" y="6261100"/>
                  </a:lnTo>
                  <a:lnTo>
                    <a:pt x="923288" y="6210300"/>
                  </a:lnTo>
                  <a:lnTo>
                    <a:pt x="905589" y="6159500"/>
                  </a:lnTo>
                  <a:lnTo>
                    <a:pt x="888186" y="6108700"/>
                  </a:lnTo>
                  <a:lnTo>
                    <a:pt x="871077" y="6070600"/>
                  </a:lnTo>
                  <a:lnTo>
                    <a:pt x="854261" y="6019800"/>
                  </a:lnTo>
                  <a:lnTo>
                    <a:pt x="837737" y="5969000"/>
                  </a:lnTo>
                  <a:lnTo>
                    <a:pt x="821504" y="5918200"/>
                  </a:lnTo>
                  <a:lnTo>
                    <a:pt x="805562" y="5867400"/>
                  </a:lnTo>
                  <a:lnTo>
                    <a:pt x="789907" y="5829300"/>
                  </a:lnTo>
                  <a:lnTo>
                    <a:pt x="774540" y="5778500"/>
                  </a:lnTo>
                  <a:lnTo>
                    <a:pt x="759460" y="5727700"/>
                  </a:lnTo>
                  <a:lnTo>
                    <a:pt x="744665" y="5676900"/>
                  </a:lnTo>
                  <a:lnTo>
                    <a:pt x="730153" y="5626100"/>
                  </a:lnTo>
                  <a:lnTo>
                    <a:pt x="715925" y="5588000"/>
                  </a:lnTo>
                  <a:lnTo>
                    <a:pt x="701978" y="5537200"/>
                  </a:lnTo>
                  <a:lnTo>
                    <a:pt x="688312" y="5486400"/>
                  </a:lnTo>
                  <a:lnTo>
                    <a:pt x="674925" y="5435600"/>
                  </a:lnTo>
                  <a:lnTo>
                    <a:pt x="661816" y="5384800"/>
                  </a:lnTo>
                  <a:lnTo>
                    <a:pt x="648985" y="5334000"/>
                  </a:lnTo>
                  <a:lnTo>
                    <a:pt x="636429" y="5295900"/>
                  </a:lnTo>
                  <a:lnTo>
                    <a:pt x="624148" y="5245100"/>
                  </a:lnTo>
                  <a:lnTo>
                    <a:pt x="612141" y="5194300"/>
                  </a:lnTo>
                  <a:lnTo>
                    <a:pt x="600406" y="5143500"/>
                  </a:lnTo>
                  <a:lnTo>
                    <a:pt x="588943" y="5092700"/>
                  </a:lnTo>
                  <a:lnTo>
                    <a:pt x="577749" y="5041900"/>
                  </a:lnTo>
                  <a:lnTo>
                    <a:pt x="566825" y="4991100"/>
                  </a:lnTo>
                  <a:lnTo>
                    <a:pt x="556168" y="4940300"/>
                  </a:lnTo>
                  <a:lnTo>
                    <a:pt x="545778" y="4902200"/>
                  </a:lnTo>
                  <a:lnTo>
                    <a:pt x="535654" y="4851400"/>
                  </a:lnTo>
                  <a:lnTo>
                    <a:pt x="525793" y="4800600"/>
                  </a:lnTo>
                  <a:lnTo>
                    <a:pt x="516196" y="4749800"/>
                  </a:lnTo>
                  <a:lnTo>
                    <a:pt x="506862" y="4699000"/>
                  </a:lnTo>
                  <a:lnTo>
                    <a:pt x="497787" y="4648200"/>
                  </a:lnTo>
                  <a:lnTo>
                    <a:pt x="488973" y="4597400"/>
                  </a:lnTo>
                  <a:lnTo>
                    <a:pt x="480417" y="4546600"/>
                  </a:lnTo>
                  <a:lnTo>
                    <a:pt x="472119" y="4508500"/>
                  </a:lnTo>
                  <a:lnTo>
                    <a:pt x="464077" y="4457700"/>
                  </a:lnTo>
                  <a:lnTo>
                    <a:pt x="456290" y="4406900"/>
                  </a:lnTo>
                  <a:lnTo>
                    <a:pt x="448756" y="4356100"/>
                  </a:lnTo>
                  <a:lnTo>
                    <a:pt x="441476" y="4305300"/>
                  </a:lnTo>
                  <a:lnTo>
                    <a:pt x="434447" y="4254500"/>
                  </a:lnTo>
                  <a:lnTo>
                    <a:pt x="427669" y="4203700"/>
                  </a:lnTo>
                  <a:lnTo>
                    <a:pt x="421140" y="4152900"/>
                  </a:lnTo>
                  <a:lnTo>
                    <a:pt x="414859" y="4102100"/>
                  </a:lnTo>
                  <a:lnTo>
                    <a:pt x="408825" y="4051300"/>
                  </a:lnTo>
                  <a:lnTo>
                    <a:pt x="403037" y="4000500"/>
                  </a:lnTo>
                  <a:lnTo>
                    <a:pt x="397493" y="3949700"/>
                  </a:lnTo>
                  <a:lnTo>
                    <a:pt x="392194" y="3898900"/>
                  </a:lnTo>
                  <a:lnTo>
                    <a:pt x="387136" y="3860800"/>
                  </a:lnTo>
                  <a:lnTo>
                    <a:pt x="382320" y="3810000"/>
                  </a:lnTo>
                  <a:lnTo>
                    <a:pt x="377743" y="3759200"/>
                  </a:lnTo>
                  <a:lnTo>
                    <a:pt x="373406" y="3708400"/>
                  </a:lnTo>
                  <a:lnTo>
                    <a:pt x="369306" y="3657600"/>
                  </a:lnTo>
                  <a:lnTo>
                    <a:pt x="365443" y="3606800"/>
                  </a:lnTo>
                  <a:lnTo>
                    <a:pt x="361815" y="3556000"/>
                  </a:lnTo>
                  <a:lnTo>
                    <a:pt x="358422" y="3505200"/>
                  </a:lnTo>
                  <a:lnTo>
                    <a:pt x="355261" y="3454400"/>
                  </a:lnTo>
                  <a:lnTo>
                    <a:pt x="352333" y="3403600"/>
                  </a:lnTo>
                  <a:lnTo>
                    <a:pt x="349635" y="3352800"/>
                  </a:lnTo>
                  <a:lnTo>
                    <a:pt x="347167" y="3302000"/>
                  </a:lnTo>
                  <a:lnTo>
                    <a:pt x="344928" y="3251200"/>
                  </a:lnTo>
                  <a:lnTo>
                    <a:pt x="342916" y="3200400"/>
                  </a:lnTo>
                  <a:lnTo>
                    <a:pt x="341130" y="3149600"/>
                  </a:lnTo>
                  <a:lnTo>
                    <a:pt x="339568" y="3098800"/>
                  </a:lnTo>
                  <a:lnTo>
                    <a:pt x="338231" y="3048000"/>
                  </a:lnTo>
                  <a:lnTo>
                    <a:pt x="337117" y="2997200"/>
                  </a:lnTo>
                  <a:lnTo>
                    <a:pt x="336224" y="2946400"/>
                  </a:lnTo>
                  <a:lnTo>
                    <a:pt x="335551" y="2895600"/>
                  </a:lnTo>
                  <a:lnTo>
                    <a:pt x="335098" y="2844800"/>
                  </a:lnTo>
                  <a:lnTo>
                    <a:pt x="334862" y="2794000"/>
                  </a:lnTo>
                  <a:lnTo>
                    <a:pt x="334844" y="2743200"/>
                  </a:lnTo>
                  <a:lnTo>
                    <a:pt x="335041" y="2692400"/>
                  </a:lnTo>
                  <a:lnTo>
                    <a:pt x="335453" y="2641600"/>
                  </a:lnTo>
                  <a:lnTo>
                    <a:pt x="336078" y="2590800"/>
                  </a:lnTo>
                  <a:lnTo>
                    <a:pt x="336916" y="2540000"/>
                  </a:lnTo>
                  <a:lnTo>
                    <a:pt x="337964" y="2489200"/>
                  </a:lnTo>
                  <a:lnTo>
                    <a:pt x="339223" y="2438400"/>
                  </a:lnTo>
                  <a:lnTo>
                    <a:pt x="340690" y="2387600"/>
                  </a:lnTo>
                  <a:lnTo>
                    <a:pt x="342366" y="2336800"/>
                  </a:lnTo>
                  <a:lnTo>
                    <a:pt x="344247" y="2286000"/>
                  </a:lnTo>
                  <a:lnTo>
                    <a:pt x="346334" y="2235200"/>
                  </a:lnTo>
                  <a:lnTo>
                    <a:pt x="348625" y="2184400"/>
                  </a:lnTo>
                  <a:lnTo>
                    <a:pt x="351119" y="2133600"/>
                  </a:lnTo>
                  <a:lnTo>
                    <a:pt x="353815" y="2082800"/>
                  </a:lnTo>
                  <a:lnTo>
                    <a:pt x="356307" y="2032000"/>
                  </a:lnTo>
                  <a:lnTo>
                    <a:pt x="359362" y="1981200"/>
                  </a:lnTo>
                  <a:lnTo>
                    <a:pt x="362616" y="1930400"/>
                  </a:lnTo>
                  <a:lnTo>
                    <a:pt x="366069" y="1879600"/>
                  </a:lnTo>
                  <a:lnTo>
                    <a:pt x="369718" y="1828800"/>
                  </a:lnTo>
                  <a:lnTo>
                    <a:pt x="373563" y="1778000"/>
                  </a:lnTo>
                  <a:lnTo>
                    <a:pt x="377603" y="1727200"/>
                  </a:lnTo>
                  <a:lnTo>
                    <a:pt x="381835" y="1676400"/>
                  </a:lnTo>
                  <a:lnTo>
                    <a:pt x="386258" y="1625600"/>
                  </a:lnTo>
                  <a:lnTo>
                    <a:pt x="390872" y="1574800"/>
                  </a:lnTo>
                  <a:lnTo>
                    <a:pt x="395675" y="1524000"/>
                  </a:lnTo>
                  <a:lnTo>
                    <a:pt x="400666" y="1473200"/>
                  </a:lnTo>
                  <a:lnTo>
                    <a:pt x="405842" y="1422400"/>
                  </a:lnTo>
                  <a:lnTo>
                    <a:pt x="411204" y="1371600"/>
                  </a:lnTo>
                  <a:lnTo>
                    <a:pt x="416749" y="1320800"/>
                  </a:lnTo>
                  <a:lnTo>
                    <a:pt x="422476" y="1270000"/>
                  </a:lnTo>
                  <a:lnTo>
                    <a:pt x="428384" y="1219200"/>
                  </a:lnTo>
                  <a:lnTo>
                    <a:pt x="434472" y="1155700"/>
                  </a:lnTo>
                  <a:lnTo>
                    <a:pt x="442638" y="1104900"/>
                  </a:lnTo>
                  <a:lnTo>
                    <a:pt x="452808" y="1054100"/>
                  </a:lnTo>
                  <a:lnTo>
                    <a:pt x="465072" y="1003300"/>
                  </a:lnTo>
                  <a:lnTo>
                    <a:pt x="479523" y="952500"/>
                  </a:lnTo>
                  <a:lnTo>
                    <a:pt x="496253" y="901700"/>
                  </a:lnTo>
                  <a:lnTo>
                    <a:pt x="515353" y="863600"/>
                  </a:lnTo>
                  <a:lnTo>
                    <a:pt x="536915" y="825500"/>
                  </a:lnTo>
                  <a:lnTo>
                    <a:pt x="561031" y="787400"/>
                  </a:lnTo>
                  <a:lnTo>
                    <a:pt x="587794" y="749300"/>
                  </a:lnTo>
                  <a:lnTo>
                    <a:pt x="617293" y="723900"/>
                  </a:lnTo>
                  <a:lnTo>
                    <a:pt x="649622" y="698500"/>
                  </a:lnTo>
                  <a:lnTo>
                    <a:pt x="684873" y="673100"/>
                  </a:lnTo>
                  <a:lnTo>
                    <a:pt x="723137" y="647700"/>
                  </a:lnTo>
                  <a:lnTo>
                    <a:pt x="764505" y="622300"/>
                  </a:lnTo>
                  <a:lnTo>
                    <a:pt x="809070" y="596900"/>
                  </a:lnTo>
                  <a:lnTo>
                    <a:pt x="856924" y="571500"/>
                  </a:lnTo>
                  <a:lnTo>
                    <a:pt x="908158" y="558800"/>
                  </a:lnTo>
                  <a:lnTo>
                    <a:pt x="962865" y="546100"/>
                  </a:lnTo>
                  <a:lnTo>
                    <a:pt x="1011763" y="520700"/>
                  </a:lnTo>
                  <a:lnTo>
                    <a:pt x="1994374" y="266700"/>
                  </a:lnTo>
                  <a:lnTo>
                    <a:pt x="2043730" y="266700"/>
                  </a:lnTo>
                  <a:lnTo>
                    <a:pt x="2290825" y="203200"/>
                  </a:lnTo>
                  <a:lnTo>
                    <a:pt x="2340306" y="203200"/>
                  </a:lnTo>
                  <a:lnTo>
                    <a:pt x="2488872" y="165100"/>
                  </a:lnTo>
                  <a:lnTo>
                    <a:pt x="2538434" y="165100"/>
                  </a:lnTo>
                  <a:lnTo>
                    <a:pt x="2637620" y="139700"/>
                  </a:lnTo>
                  <a:lnTo>
                    <a:pt x="2687243" y="139700"/>
                  </a:lnTo>
                  <a:lnTo>
                    <a:pt x="2786549" y="114300"/>
                  </a:lnTo>
                  <a:lnTo>
                    <a:pt x="2836231" y="114300"/>
                  </a:lnTo>
                  <a:lnTo>
                    <a:pt x="2935656" y="88900"/>
                  </a:lnTo>
                  <a:lnTo>
                    <a:pt x="2985398" y="88900"/>
                  </a:lnTo>
                  <a:lnTo>
                    <a:pt x="3035159" y="76200"/>
                  </a:lnTo>
                  <a:lnTo>
                    <a:pt x="3084940" y="76200"/>
                  </a:lnTo>
                  <a:lnTo>
                    <a:pt x="3184559" y="50800"/>
                  </a:lnTo>
                  <a:lnTo>
                    <a:pt x="3234398" y="50800"/>
                  </a:lnTo>
                  <a:lnTo>
                    <a:pt x="3284256" y="38100"/>
                  </a:lnTo>
                  <a:lnTo>
                    <a:pt x="3334133" y="38100"/>
                  </a:lnTo>
                  <a:lnTo>
                    <a:pt x="3384029" y="25400"/>
                  </a:lnTo>
                  <a:close/>
                </a:path>
                <a:path w="8533130" h="11303000">
                  <a:moveTo>
                    <a:pt x="8532905" y="9690100"/>
                  </a:moveTo>
                  <a:lnTo>
                    <a:pt x="8531148" y="9690100"/>
                  </a:lnTo>
                  <a:lnTo>
                    <a:pt x="8497806" y="9715500"/>
                  </a:lnTo>
                  <a:lnTo>
                    <a:pt x="8463521" y="9753600"/>
                  </a:lnTo>
                  <a:lnTo>
                    <a:pt x="8428331" y="9791700"/>
                  </a:lnTo>
                  <a:lnTo>
                    <a:pt x="8392273" y="9829800"/>
                  </a:lnTo>
                  <a:lnTo>
                    <a:pt x="8355384" y="9855200"/>
                  </a:lnTo>
                  <a:lnTo>
                    <a:pt x="8317702" y="9893300"/>
                  </a:lnTo>
                  <a:lnTo>
                    <a:pt x="8279264" y="9931400"/>
                  </a:lnTo>
                  <a:lnTo>
                    <a:pt x="8240109" y="9969500"/>
                  </a:lnTo>
                  <a:lnTo>
                    <a:pt x="8200273" y="10007600"/>
                  </a:lnTo>
                  <a:lnTo>
                    <a:pt x="8159794" y="10045700"/>
                  </a:lnTo>
                  <a:lnTo>
                    <a:pt x="8118709" y="10083800"/>
                  </a:lnTo>
                  <a:lnTo>
                    <a:pt x="8077057" y="10121900"/>
                  </a:lnTo>
                  <a:lnTo>
                    <a:pt x="8034874" y="10160000"/>
                  </a:lnTo>
                  <a:lnTo>
                    <a:pt x="7949068" y="10236200"/>
                  </a:lnTo>
                  <a:lnTo>
                    <a:pt x="7905519" y="10261600"/>
                  </a:lnTo>
                  <a:lnTo>
                    <a:pt x="7861590" y="10299700"/>
                  </a:lnTo>
                  <a:lnTo>
                    <a:pt x="7727895" y="10414000"/>
                  </a:lnTo>
                  <a:lnTo>
                    <a:pt x="7500965" y="10604500"/>
                  </a:lnTo>
                  <a:lnTo>
                    <a:pt x="7455301" y="10629900"/>
                  </a:lnTo>
                  <a:lnTo>
                    <a:pt x="7318427" y="10744200"/>
                  </a:lnTo>
                  <a:lnTo>
                    <a:pt x="7272966" y="10769600"/>
                  </a:lnTo>
                  <a:lnTo>
                    <a:pt x="7182518" y="10845800"/>
                  </a:lnTo>
                  <a:lnTo>
                    <a:pt x="7137605" y="10871200"/>
                  </a:lnTo>
                  <a:lnTo>
                    <a:pt x="7092950" y="10909300"/>
                  </a:lnTo>
                  <a:lnTo>
                    <a:pt x="7048589" y="10934700"/>
                  </a:lnTo>
                  <a:lnTo>
                    <a:pt x="7004561" y="10972800"/>
                  </a:lnTo>
                  <a:lnTo>
                    <a:pt x="6960903" y="10998200"/>
                  </a:lnTo>
                  <a:lnTo>
                    <a:pt x="6917652" y="11036300"/>
                  </a:lnTo>
                  <a:lnTo>
                    <a:pt x="6832522" y="11087100"/>
                  </a:lnTo>
                  <a:lnTo>
                    <a:pt x="6749473" y="11137900"/>
                  </a:lnTo>
                  <a:lnTo>
                    <a:pt x="6668804" y="11188700"/>
                  </a:lnTo>
                  <a:lnTo>
                    <a:pt x="6629455" y="11214100"/>
                  </a:lnTo>
                  <a:lnTo>
                    <a:pt x="6590814" y="11239500"/>
                  </a:lnTo>
                  <a:lnTo>
                    <a:pt x="6552919" y="11264900"/>
                  </a:lnTo>
                  <a:lnTo>
                    <a:pt x="6515806" y="11277600"/>
                  </a:lnTo>
                  <a:lnTo>
                    <a:pt x="6479513" y="11303000"/>
                  </a:lnTo>
                  <a:lnTo>
                    <a:pt x="7103469" y="11303000"/>
                  </a:lnTo>
                  <a:lnTo>
                    <a:pt x="7122369" y="11290300"/>
                  </a:lnTo>
                  <a:lnTo>
                    <a:pt x="7211212" y="11239500"/>
                  </a:lnTo>
                  <a:lnTo>
                    <a:pt x="7255046" y="11201400"/>
                  </a:lnTo>
                  <a:lnTo>
                    <a:pt x="7298391" y="11176000"/>
                  </a:lnTo>
                  <a:lnTo>
                    <a:pt x="7341176" y="11137900"/>
                  </a:lnTo>
                  <a:lnTo>
                    <a:pt x="7383328" y="11112500"/>
                  </a:lnTo>
                  <a:lnTo>
                    <a:pt x="7424776" y="11074400"/>
                  </a:lnTo>
                  <a:lnTo>
                    <a:pt x="7465447" y="11049000"/>
                  </a:lnTo>
                  <a:lnTo>
                    <a:pt x="7505270" y="11023600"/>
                  </a:lnTo>
                  <a:lnTo>
                    <a:pt x="7544172" y="10985500"/>
                  </a:lnTo>
                  <a:lnTo>
                    <a:pt x="7587762" y="10960100"/>
                  </a:lnTo>
                  <a:lnTo>
                    <a:pt x="7674688" y="10883900"/>
                  </a:lnTo>
                  <a:lnTo>
                    <a:pt x="7717977" y="10858500"/>
                  </a:lnTo>
                  <a:lnTo>
                    <a:pt x="7804084" y="10782300"/>
                  </a:lnTo>
                  <a:lnTo>
                    <a:pt x="7846855" y="10756900"/>
                  </a:lnTo>
                  <a:lnTo>
                    <a:pt x="7973747" y="10642600"/>
                  </a:lnTo>
                  <a:lnTo>
                    <a:pt x="8015491" y="10617200"/>
                  </a:lnTo>
                  <a:lnTo>
                    <a:pt x="8098004" y="10541000"/>
                  </a:lnTo>
                  <a:lnTo>
                    <a:pt x="8138726" y="10502900"/>
                  </a:lnTo>
                  <a:lnTo>
                    <a:pt x="8179059" y="10477500"/>
                  </a:lnTo>
                  <a:lnTo>
                    <a:pt x="8218979" y="10439400"/>
                  </a:lnTo>
                  <a:lnTo>
                    <a:pt x="8258462" y="10401300"/>
                  </a:lnTo>
                  <a:lnTo>
                    <a:pt x="8297484" y="10375900"/>
                  </a:lnTo>
                  <a:lnTo>
                    <a:pt x="8336021" y="10337800"/>
                  </a:lnTo>
                  <a:lnTo>
                    <a:pt x="8374049" y="10299700"/>
                  </a:lnTo>
                  <a:lnTo>
                    <a:pt x="8411544" y="10261600"/>
                  </a:lnTo>
                  <a:lnTo>
                    <a:pt x="8448483" y="10236200"/>
                  </a:lnTo>
                  <a:lnTo>
                    <a:pt x="8484840" y="10198100"/>
                  </a:lnTo>
                  <a:lnTo>
                    <a:pt x="8520592" y="10160000"/>
                  </a:lnTo>
                  <a:lnTo>
                    <a:pt x="8532905" y="10160000"/>
                  </a:lnTo>
                  <a:lnTo>
                    <a:pt x="8532905" y="9690100"/>
                  </a:lnTo>
                  <a:close/>
                </a:path>
                <a:path w="8533130" h="11303000">
                  <a:moveTo>
                    <a:pt x="3583801" y="0"/>
                  </a:moveTo>
                  <a:lnTo>
                    <a:pt x="1678450" y="0"/>
                  </a:lnTo>
                  <a:lnTo>
                    <a:pt x="1647131" y="12700"/>
                  </a:lnTo>
                  <a:lnTo>
                    <a:pt x="1600585" y="25400"/>
                  </a:lnTo>
                  <a:lnTo>
                    <a:pt x="3433943" y="25400"/>
                  </a:lnTo>
                  <a:lnTo>
                    <a:pt x="3483877" y="12700"/>
                  </a:lnTo>
                  <a:lnTo>
                    <a:pt x="3533830" y="12700"/>
                  </a:lnTo>
                  <a:lnTo>
                    <a:pt x="3583801" y="0"/>
                  </a:lnTo>
                  <a:close/>
                </a:path>
                <a:path w="8533130" h="11303000">
                  <a:moveTo>
                    <a:pt x="8532905" y="0"/>
                  </a:moveTo>
                  <a:lnTo>
                    <a:pt x="8291766" y="0"/>
                  </a:lnTo>
                  <a:lnTo>
                    <a:pt x="8342328" y="12700"/>
                  </a:lnTo>
                  <a:lnTo>
                    <a:pt x="8392871" y="12700"/>
                  </a:lnTo>
                  <a:lnTo>
                    <a:pt x="8443395" y="25400"/>
                  </a:lnTo>
                  <a:lnTo>
                    <a:pt x="8532905" y="25400"/>
                  </a:lnTo>
                  <a:lnTo>
                    <a:pt x="8532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3971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7942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51913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35885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9856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03827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87798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71770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93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228387" y="1288469"/>
            <a:ext cx="2216684" cy="600743"/>
            <a:chOff x="958437" y="2135915"/>
            <a:chExt cx="4873625" cy="1320800"/>
          </a:xfrm>
        </p:grpSpPr>
        <p:sp>
          <p:nvSpPr>
            <p:cNvPr id="8" name="object 8"/>
            <p:cNvSpPr/>
            <p:nvPr/>
          </p:nvSpPr>
          <p:spPr>
            <a:xfrm>
              <a:off x="3452974" y="2555095"/>
              <a:ext cx="22225" cy="2540"/>
            </a:xfrm>
            <a:custGeom>
              <a:avLst/>
              <a:gdLst/>
              <a:ahLst/>
              <a:cxnLst/>
              <a:rect l="l" t="t" r="r" b="b"/>
              <a:pathLst>
                <a:path w="22225" h="2539">
                  <a:moveTo>
                    <a:pt x="11601" y="0"/>
                  </a:moveTo>
                  <a:lnTo>
                    <a:pt x="2565" y="0"/>
                  </a:lnTo>
                  <a:lnTo>
                    <a:pt x="0" y="1968"/>
                  </a:lnTo>
                  <a:lnTo>
                    <a:pt x="21779" y="1968"/>
                  </a:lnTo>
                  <a:lnTo>
                    <a:pt x="15978" y="335"/>
                  </a:lnTo>
                  <a:lnTo>
                    <a:pt x="11601" y="0"/>
                  </a:lnTo>
                  <a:close/>
                </a:path>
              </a:pathLst>
            </a:custGeom>
            <a:solidFill>
              <a:srgbClr val="00FF0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3971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7942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51913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35885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9856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03827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87798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71770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93"/>
            </a:p>
          </p:txBody>
        </p:sp>
        <p:sp>
          <p:nvSpPr>
            <p:cNvPr id="9" name="object 9"/>
            <p:cNvSpPr/>
            <p:nvPr/>
          </p:nvSpPr>
          <p:spPr>
            <a:xfrm>
              <a:off x="958437" y="2135915"/>
              <a:ext cx="1468755" cy="991235"/>
            </a:xfrm>
            <a:custGeom>
              <a:avLst/>
              <a:gdLst/>
              <a:ahLst/>
              <a:cxnLst/>
              <a:rect l="l" t="t" r="r" b="b"/>
              <a:pathLst>
                <a:path w="1468755" h="991235">
                  <a:moveTo>
                    <a:pt x="834288" y="0"/>
                  </a:moveTo>
                  <a:lnTo>
                    <a:pt x="781282" y="390"/>
                  </a:lnTo>
                  <a:lnTo>
                    <a:pt x="728421" y="1882"/>
                  </a:lnTo>
                  <a:lnTo>
                    <a:pt x="675713" y="4542"/>
                  </a:lnTo>
                  <a:lnTo>
                    <a:pt x="623165" y="8439"/>
                  </a:lnTo>
                  <a:lnTo>
                    <a:pt x="570784" y="13640"/>
                  </a:lnTo>
                  <a:lnTo>
                    <a:pt x="518578" y="20212"/>
                  </a:lnTo>
                  <a:lnTo>
                    <a:pt x="466554" y="28224"/>
                  </a:lnTo>
                  <a:lnTo>
                    <a:pt x="414720" y="37743"/>
                  </a:lnTo>
                  <a:lnTo>
                    <a:pt x="363083" y="48836"/>
                  </a:lnTo>
                  <a:lnTo>
                    <a:pt x="311651" y="61572"/>
                  </a:lnTo>
                  <a:lnTo>
                    <a:pt x="260431" y="76018"/>
                  </a:lnTo>
                  <a:lnTo>
                    <a:pt x="217701" y="100478"/>
                  </a:lnTo>
                  <a:lnTo>
                    <a:pt x="200266" y="146896"/>
                  </a:lnTo>
                  <a:lnTo>
                    <a:pt x="194893" y="198265"/>
                  </a:lnTo>
                  <a:lnTo>
                    <a:pt x="191173" y="249358"/>
                  </a:lnTo>
                  <a:lnTo>
                    <a:pt x="189193" y="300165"/>
                  </a:lnTo>
                  <a:lnTo>
                    <a:pt x="189038" y="350675"/>
                  </a:lnTo>
                  <a:lnTo>
                    <a:pt x="190794" y="400877"/>
                  </a:lnTo>
                  <a:lnTo>
                    <a:pt x="194548" y="450761"/>
                  </a:lnTo>
                  <a:lnTo>
                    <a:pt x="200386" y="500317"/>
                  </a:lnTo>
                  <a:lnTo>
                    <a:pt x="208394" y="549533"/>
                  </a:lnTo>
                  <a:lnTo>
                    <a:pt x="218658" y="598399"/>
                  </a:lnTo>
                  <a:lnTo>
                    <a:pt x="231265" y="646904"/>
                  </a:lnTo>
                  <a:lnTo>
                    <a:pt x="246300" y="695038"/>
                  </a:lnTo>
                  <a:lnTo>
                    <a:pt x="263850" y="742789"/>
                  </a:lnTo>
                  <a:lnTo>
                    <a:pt x="284000" y="790149"/>
                  </a:lnTo>
                  <a:lnTo>
                    <a:pt x="306838" y="837105"/>
                  </a:lnTo>
                  <a:lnTo>
                    <a:pt x="311712" y="847447"/>
                  </a:lnTo>
                  <a:lnTo>
                    <a:pt x="316087" y="858200"/>
                  </a:lnTo>
                  <a:lnTo>
                    <a:pt x="324817" y="880779"/>
                  </a:lnTo>
                  <a:lnTo>
                    <a:pt x="283959" y="883631"/>
                  </a:lnTo>
                  <a:lnTo>
                    <a:pt x="210395" y="878828"/>
                  </a:lnTo>
                  <a:lnTo>
                    <a:pt x="170841" y="869559"/>
                  </a:lnTo>
                  <a:lnTo>
                    <a:pt x="124873" y="854636"/>
                  </a:lnTo>
                  <a:lnTo>
                    <a:pt x="69067" y="833253"/>
                  </a:lnTo>
                  <a:lnTo>
                    <a:pt x="0" y="804603"/>
                  </a:lnTo>
                  <a:lnTo>
                    <a:pt x="37123" y="847126"/>
                  </a:lnTo>
                  <a:lnTo>
                    <a:pt x="76437" y="883329"/>
                  </a:lnTo>
                  <a:lnTo>
                    <a:pt x="118029" y="913592"/>
                  </a:lnTo>
                  <a:lnTo>
                    <a:pt x="161984" y="938297"/>
                  </a:lnTo>
                  <a:lnTo>
                    <a:pt x="208390" y="957825"/>
                  </a:lnTo>
                  <a:lnTo>
                    <a:pt x="257332" y="972556"/>
                  </a:lnTo>
                  <a:lnTo>
                    <a:pt x="305622" y="982594"/>
                  </a:lnTo>
                  <a:lnTo>
                    <a:pt x="353572" y="988759"/>
                  </a:lnTo>
                  <a:lnTo>
                    <a:pt x="401158" y="991195"/>
                  </a:lnTo>
                  <a:lnTo>
                    <a:pt x="448353" y="990045"/>
                  </a:lnTo>
                  <a:lnTo>
                    <a:pt x="495131" y="985452"/>
                  </a:lnTo>
                  <a:lnTo>
                    <a:pt x="541467" y="977561"/>
                  </a:lnTo>
                  <a:lnTo>
                    <a:pt x="587335" y="966513"/>
                  </a:lnTo>
                  <a:lnTo>
                    <a:pt x="632709" y="952453"/>
                  </a:lnTo>
                  <a:lnTo>
                    <a:pt x="677564" y="935523"/>
                  </a:lnTo>
                  <a:lnTo>
                    <a:pt x="721873" y="915867"/>
                  </a:lnTo>
                  <a:lnTo>
                    <a:pt x="779641" y="887216"/>
                  </a:lnTo>
                  <a:lnTo>
                    <a:pt x="836152" y="857136"/>
                  </a:lnTo>
                  <a:lnTo>
                    <a:pt x="832896" y="850225"/>
                  </a:lnTo>
                  <a:lnTo>
                    <a:pt x="791483" y="752479"/>
                  </a:lnTo>
                  <a:lnTo>
                    <a:pt x="748948" y="774925"/>
                  </a:lnTo>
                  <a:lnTo>
                    <a:pt x="705502" y="796126"/>
                  </a:lnTo>
                  <a:lnTo>
                    <a:pt x="661081" y="815997"/>
                  </a:lnTo>
                  <a:lnTo>
                    <a:pt x="615625" y="834456"/>
                  </a:lnTo>
                  <a:lnTo>
                    <a:pt x="557195" y="851243"/>
                  </a:lnTo>
                  <a:lnTo>
                    <a:pt x="527391" y="858168"/>
                  </a:lnTo>
                  <a:lnTo>
                    <a:pt x="497932" y="866130"/>
                  </a:lnTo>
                  <a:lnTo>
                    <a:pt x="450589" y="854574"/>
                  </a:lnTo>
                  <a:lnTo>
                    <a:pt x="414403" y="794524"/>
                  </a:lnTo>
                  <a:lnTo>
                    <a:pt x="392150" y="749645"/>
                  </a:lnTo>
                  <a:lnTo>
                    <a:pt x="372617" y="704200"/>
                  </a:lnTo>
                  <a:lnTo>
                    <a:pt x="355713" y="658203"/>
                  </a:lnTo>
                  <a:lnTo>
                    <a:pt x="341351" y="611671"/>
                  </a:lnTo>
                  <a:lnTo>
                    <a:pt x="329442" y="564618"/>
                  </a:lnTo>
                  <a:lnTo>
                    <a:pt x="319897" y="517059"/>
                  </a:lnTo>
                  <a:lnTo>
                    <a:pt x="312628" y="469010"/>
                  </a:lnTo>
                  <a:lnTo>
                    <a:pt x="307547" y="420486"/>
                  </a:lnTo>
                  <a:lnTo>
                    <a:pt x="304564" y="371501"/>
                  </a:lnTo>
                  <a:lnTo>
                    <a:pt x="303591" y="322072"/>
                  </a:lnTo>
                  <a:lnTo>
                    <a:pt x="304539" y="272214"/>
                  </a:lnTo>
                  <a:lnTo>
                    <a:pt x="307320" y="221940"/>
                  </a:lnTo>
                  <a:lnTo>
                    <a:pt x="326758" y="181484"/>
                  </a:lnTo>
                  <a:lnTo>
                    <a:pt x="367140" y="165984"/>
                  </a:lnTo>
                  <a:lnTo>
                    <a:pt x="417623" y="154470"/>
                  </a:lnTo>
                  <a:lnTo>
                    <a:pt x="468203" y="144488"/>
                  </a:lnTo>
                  <a:lnTo>
                    <a:pt x="518805" y="136008"/>
                  </a:lnTo>
                  <a:lnTo>
                    <a:pt x="569354" y="129001"/>
                  </a:lnTo>
                  <a:lnTo>
                    <a:pt x="619777" y="123439"/>
                  </a:lnTo>
                  <a:lnTo>
                    <a:pt x="669999" y="119292"/>
                  </a:lnTo>
                  <a:lnTo>
                    <a:pt x="719946" y="116532"/>
                  </a:lnTo>
                  <a:lnTo>
                    <a:pt x="769544" y="115129"/>
                  </a:lnTo>
                  <a:lnTo>
                    <a:pt x="818718" y="115054"/>
                  </a:lnTo>
                  <a:lnTo>
                    <a:pt x="871895" y="115311"/>
                  </a:lnTo>
                  <a:lnTo>
                    <a:pt x="924356" y="116827"/>
                  </a:lnTo>
                  <a:lnTo>
                    <a:pt x="976170" y="119637"/>
                  </a:lnTo>
                  <a:lnTo>
                    <a:pt x="1027405" y="123775"/>
                  </a:lnTo>
                  <a:lnTo>
                    <a:pt x="1078131" y="129276"/>
                  </a:lnTo>
                  <a:lnTo>
                    <a:pt x="1128415" y="136173"/>
                  </a:lnTo>
                  <a:lnTo>
                    <a:pt x="1140488" y="137671"/>
                  </a:lnTo>
                  <a:lnTo>
                    <a:pt x="1152132" y="139891"/>
                  </a:lnTo>
                  <a:lnTo>
                    <a:pt x="1183124" y="145320"/>
                  </a:lnTo>
                  <a:lnTo>
                    <a:pt x="1214004" y="151304"/>
                  </a:lnTo>
                  <a:lnTo>
                    <a:pt x="1244783" y="157884"/>
                  </a:lnTo>
                  <a:lnTo>
                    <a:pt x="1277919" y="165712"/>
                  </a:lnTo>
                  <a:lnTo>
                    <a:pt x="1282536" y="167303"/>
                  </a:lnTo>
                  <a:lnTo>
                    <a:pt x="1337770" y="182904"/>
                  </a:lnTo>
                  <a:lnTo>
                    <a:pt x="1387084" y="201601"/>
                  </a:lnTo>
                  <a:lnTo>
                    <a:pt x="1430565" y="224680"/>
                  </a:lnTo>
                  <a:lnTo>
                    <a:pt x="1468300" y="253426"/>
                  </a:lnTo>
                  <a:lnTo>
                    <a:pt x="1457966" y="222604"/>
                  </a:lnTo>
                  <a:lnTo>
                    <a:pt x="1442551" y="178037"/>
                  </a:lnTo>
                  <a:lnTo>
                    <a:pt x="1422118" y="130431"/>
                  </a:lnTo>
                  <a:lnTo>
                    <a:pt x="1396733" y="90493"/>
                  </a:lnTo>
                  <a:lnTo>
                    <a:pt x="1318783" y="56728"/>
                  </a:lnTo>
                  <a:lnTo>
                    <a:pt x="1270965" y="45776"/>
                  </a:lnTo>
                  <a:lnTo>
                    <a:pt x="1223006" y="36054"/>
                  </a:lnTo>
                  <a:lnTo>
                    <a:pt x="1174907" y="27540"/>
                  </a:lnTo>
                  <a:lnTo>
                    <a:pt x="1126667" y="20212"/>
                  </a:lnTo>
                  <a:lnTo>
                    <a:pt x="1078287" y="14051"/>
                  </a:lnTo>
                  <a:lnTo>
                    <a:pt x="1029767" y="9035"/>
                  </a:lnTo>
                  <a:lnTo>
                    <a:pt x="981107" y="5142"/>
                  </a:lnTo>
                  <a:lnTo>
                    <a:pt x="932308" y="2353"/>
                  </a:lnTo>
                  <a:lnTo>
                    <a:pt x="883368" y="646"/>
                  </a:lnTo>
                  <a:lnTo>
                    <a:pt x="834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3971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7942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51913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35885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9856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03827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87798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71770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93"/>
            </a:p>
          </p:txBody>
        </p:sp>
        <p:sp>
          <p:nvSpPr>
            <p:cNvPr id="10" name="object 10"/>
            <p:cNvSpPr/>
            <p:nvPr/>
          </p:nvSpPr>
          <p:spPr>
            <a:xfrm>
              <a:off x="1339596" y="2336907"/>
              <a:ext cx="793750" cy="1119505"/>
            </a:xfrm>
            <a:custGeom>
              <a:avLst/>
              <a:gdLst/>
              <a:ahLst/>
              <a:cxnLst/>
              <a:rect l="l" t="t" r="r" b="b"/>
              <a:pathLst>
                <a:path w="793750" h="1119504">
                  <a:moveTo>
                    <a:pt x="468845" y="180340"/>
                  </a:moveTo>
                  <a:lnTo>
                    <a:pt x="417957" y="180340"/>
                  </a:lnTo>
                  <a:lnTo>
                    <a:pt x="417957" y="179070"/>
                  </a:lnTo>
                  <a:lnTo>
                    <a:pt x="291274" y="179070"/>
                  </a:lnTo>
                  <a:lnTo>
                    <a:pt x="291274" y="177800"/>
                  </a:lnTo>
                  <a:lnTo>
                    <a:pt x="291274" y="0"/>
                  </a:lnTo>
                  <a:lnTo>
                    <a:pt x="179489" y="0"/>
                  </a:lnTo>
                  <a:lnTo>
                    <a:pt x="179489" y="177800"/>
                  </a:lnTo>
                  <a:lnTo>
                    <a:pt x="179031" y="177800"/>
                  </a:lnTo>
                  <a:lnTo>
                    <a:pt x="179031" y="179070"/>
                  </a:lnTo>
                  <a:lnTo>
                    <a:pt x="168757" y="179070"/>
                  </a:lnTo>
                  <a:lnTo>
                    <a:pt x="168757" y="177800"/>
                  </a:lnTo>
                  <a:lnTo>
                    <a:pt x="0" y="177800"/>
                  </a:lnTo>
                  <a:lnTo>
                    <a:pt x="0" y="179070"/>
                  </a:lnTo>
                  <a:lnTo>
                    <a:pt x="0" y="180340"/>
                  </a:lnTo>
                  <a:lnTo>
                    <a:pt x="0" y="290830"/>
                  </a:lnTo>
                  <a:lnTo>
                    <a:pt x="178028" y="290830"/>
                  </a:lnTo>
                  <a:lnTo>
                    <a:pt x="178028" y="468630"/>
                  </a:lnTo>
                  <a:lnTo>
                    <a:pt x="291274" y="468630"/>
                  </a:lnTo>
                  <a:lnTo>
                    <a:pt x="291274" y="290830"/>
                  </a:lnTo>
                  <a:lnTo>
                    <a:pt x="468845" y="290830"/>
                  </a:lnTo>
                  <a:lnTo>
                    <a:pt x="468845" y="180340"/>
                  </a:lnTo>
                  <a:close/>
                </a:path>
                <a:path w="793750" h="1119504">
                  <a:moveTo>
                    <a:pt x="793483" y="859904"/>
                  </a:moveTo>
                  <a:lnTo>
                    <a:pt x="735584" y="854925"/>
                  </a:lnTo>
                  <a:lnTo>
                    <a:pt x="682358" y="844651"/>
                  </a:lnTo>
                  <a:lnTo>
                    <a:pt x="633831" y="829106"/>
                  </a:lnTo>
                  <a:lnTo>
                    <a:pt x="590042" y="808316"/>
                  </a:lnTo>
                  <a:lnTo>
                    <a:pt x="551002" y="782281"/>
                  </a:lnTo>
                  <a:lnTo>
                    <a:pt x="516763" y="751027"/>
                  </a:lnTo>
                  <a:lnTo>
                    <a:pt x="487337" y="714565"/>
                  </a:lnTo>
                  <a:lnTo>
                    <a:pt x="444423" y="739406"/>
                  </a:lnTo>
                  <a:lnTo>
                    <a:pt x="400621" y="762939"/>
                  </a:lnTo>
                  <a:lnTo>
                    <a:pt x="355879" y="785101"/>
                  </a:lnTo>
                  <a:lnTo>
                    <a:pt x="310172" y="805865"/>
                  </a:lnTo>
                  <a:lnTo>
                    <a:pt x="263448" y="825157"/>
                  </a:lnTo>
                  <a:lnTo>
                    <a:pt x="215658" y="842937"/>
                  </a:lnTo>
                  <a:lnTo>
                    <a:pt x="166763" y="859142"/>
                  </a:lnTo>
                  <a:lnTo>
                    <a:pt x="116738" y="873721"/>
                  </a:lnTo>
                  <a:lnTo>
                    <a:pt x="140792" y="903363"/>
                  </a:lnTo>
                  <a:lnTo>
                    <a:pt x="174993" y="938237"/>
                  </a:lnTo>
                  <a:lnTo>
                    <a:pt x="216306" y="975829"/>
                  </a:lnTo>
                  <a:lnTo>
                    <a:pt x="261658" y="1013663"/>
                  </a:lnTo>
                  <a:lnTo>
                    <a:pt x="308013" y="1049223"/>
                  </a:lnTo>
                  <a:lnTo>
                    <a:pt x="352310" y="1080020"/>
                  </a:lnTo>
                  <a:lnTo>
                    <a:pt x="391477" y="1103528"/>
                  </a:lnTo>
                  <a:lnTo>
                    <a:pt x="436181" y="1119466"/>
                  </a:lnTo>
                  <a:lnTo>
                    <a:pt x="451231" y="1118616"/>
                  </a:lnTo>
                  <a:lnTo>
                    <a:pt x="523036" y="1082471"/>
                  </a:lnTo>
                  <a:lnTo>
                    <a:pt x="565797" y="1054506"/>
                  </a:lnTo>
                  <a:lnTo>
                    <a:pt x="607275" y="1025334"/>
                  </a:lnTo>
                  <a:lnTo>
                    <a:pt x="647407" y="994918"/>
                  </a:lnTo>
                  <a:lnTo>
                    <a:pt x="686142" y="963206"/>
                  </a:lnTo>
                  <a:lnTo>
                    <a:pt x="723442" y="930173"/>
                  </a:lnTo>
                  <a:lnTo>
                    <a:pt x="759231" y="895756"/>
                  </a:lnTo>
                  <a:lnTo>
                    <a:pt x="793483" y="859904"/>
                  </a:lnTo>
                  <a:close/>
                </a:path>
              </a:pathLst>
            </a:custGeom>
            <a:solidFill>
              <a:srgbClr val="00FF0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3971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7942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51913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35885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9856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03827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87798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71770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93"/>
            </a:p>
          </p:txBody>
        </p:sp>
        <p:sp>
          <p:nvSpPr>
            <p:cNvPr id="11" name="object 11"/>
            <p:cNvSpPr/>
            <p:nvPr/>
          </p:nvSpPr>
          <p:spPr>
            <a:xfrm>
              <a:off x="4935384" y="2465344"/>
              <a:ext cx="896619" cy="726440"/>
            </a:xfrm>
            <a:custGeom>
              <a:avLst/>
              <a:gdLst/>
              <a:ahLst/>
              <a:cxnLst/>
              <a:rect l="l" t="t" r="r" b="b"/>
              <a:pathLst>
                <a:path w="896620" h="726439">
                  <a:moveTo>
                    <a:pt x="896349" y="0"/>
                  </a:moveTo>
                  <a:lnTo>
                    <a:pt x="470383" y="0"/>
                  </a:lnTo>
                  <a:lnTo>
                    <a:pt x="500983" y="11983"/>
                  </a:lnTo>
                  <a:lnTo>
                    <a:pt x="528883" y="29510"/>
                  </a:lnTo>
                  <a:lnTo>
                    <a:pt x="553270" y="52203"/>
                  </a:lnTo>
                  <a:lnTo>
                    <a:pt x="573333" y="79683"/>
                  </a:lnTo>
                  <a:lnTo>
                    <a:pt x="590922" y="121007"/>
                  </a:lnTo>
                  <a:lnTo>
                    <a:pt x="597424" y="164829"/>
                  </a:lnTo>
                  <a:lnTo>
                    <a:pt x="593062" y="208799"/>
                  </a:lnTo>
                  <a:lnTo>
                    <a:pt x="578061" y="250563"/>
                  </a:lnTo>
                  <a:lnTo>
                    <a:pt x="552642" y="287771"/>
                  </a:lnTo>
                  <a:lnTo>
                    <a:pt x="514696" y="330366"/>
                  </a:lnTo>
                  <a:lnTo>
                    <a:pt x="447504" y="263656"/>
                  </a:lnTo>
                  <a:lnTo>
                    <a:pt x="471996" y="238931"/>
                  </a:lnTo>
                  <a:lnTo>
                    <a:pt x="480184" y="230233"/>
                  </a:lnTo>
                  <a:lnTo>
                    <a:pt x="504416" y="186249"/>
                  </a:lnTo>
                  <a:lnTo>
                    <a:pt x="498539" y="136477"/>
                  </a:lnTo>
                  <a:lnTo>
                    <a:pt x="467059" y="98533"/>
                  </a:lnTo>
                  <a:lnTo>
                    <a:pt x="419966" y="85201"/>
                  </a:lnTo>
                  <a:lnTo>
                    <a:pt x="394941" y="88969"/>
                  </a:lnTo>
                  <a:lnTo>
                    <a:pt x="373678" y="98752"/>
                  </a:lnTo>
                  <a:lnTo>
                    <a:pt x="356433" y="114458"/>
                  </a:lnTo>
                  <a:lnTo>
                    <a:pt x="343465" y="135995"/>
                  </a:lnTo>
                  <a:lnTo>
                    <a:pt x="336178" y="160898"/>
                  </a:lnTo>
                  <a:lnTo>
                    <a:pt x="336512" y="184834"/>
                  </a:lnTo>
                  <a:lnTo>
                    <a:pt x="344421" y="207392"/>
                  </a:lnTo>
                  <a:lnTo>
                    <a:pt x="359863" y="228160"/>
                  </a:lnTo>
                  <a:lnTo>
                    <a:pt x="392162" y="260954"/>
                  </a:lnTo>
                  <a:lnTo>
                    <a:pt x="522528" y="391077"/>
                  </a:lnTo>
                  <a:lnTo>
                    <a:pt x="573814" y="443222"/>
                  </a:lnTo>
                  <a:lnTo>
                    <a:pt x="525313" y="490999"/>
                  </a:lnTo>
                  <a:lnTo>
                    <a:pt x="508330" y="507481"/>
                  </a:lnTo>
                  <a:lnTo>
                    <a:pt x="503555" y="502466"/>
                  </a:lnTo>
                  <a:lnTo>
                    <a:pt x="503188" y="502099"/>
                  </a:lnTo>
                  <a:lnTo>
                    <a:pt x="359055" y="358335"/>
                  </a:lnTo>
                  <a:lnTo>
                    <a:pt x="324861" y="323842"/>
                  </a:lnTo>
                  <a:lnTo>
                    <a:pt x="294252" y="292661"/>
                  </a:lnTo>
                  <a:lnTo>
                    <a:pt x="269843" y="262246"/>
                  </a:lnTo>
                  <a:lnTo>
                    <a:pt x="245126" y="194758"/>
                  </a:lnTo>
                  <a:lnTo>
                    <a:pt x="244683" y="158141"/>
                  </a:lnTo>
                  <a:lnTo>
                    <a:pt x="0" y="726333"/>
                  </a:lnTo>
                  <a:lnTo>
                    <a:pt x="323016" y="726333"/>
                  </a:lnTo>
                  <a:lnTo>
                    <a:pt x="316786" y="723915"/>
                  </a:lnTo>
                  <a:lnTo>
                    <a:pt x="310608" y="721245"/>
                  </a:lnTo>
                  <a:lnTo>
                    <a:pt x="268372" y="692475"/>
                  </a:lnTo>
                  <a:lnTo>
                    <a:pt x="240992" y="659509"/>
                  </a:lnTo>
                  <a:lnTo>
                    <a:pt x="222867" y="621338"/>
                  </a:lnTo>
                  <a:lnTo>
                    <a:pt x="214479" y="580136"/>
                  </a:lnTo>
                  <a:lnTo>
                    <a:pt x="216308" y="538076"/>
                  </a:lnTo>
                  <a:lnTo>
                    <a:pt x="228837" y="497332"/>
                  </a:lnTo>
                  <a:lnTo>
                    <a:pt x="252547" y="460080"/>
                  </a:lnTo>
                  <a:lnTo>
                    <a:pt x="290742" y="420622"/>
                  </a:lnTo>
                  <a:lnTo>
                    <a:pt x="310700" y="402042"/>
                  </a:lnTo>
                  <a:lnTo>
                    <a:pt x="330209" y="383590"/>
                  </a:lnTo>
                  <a:lnTo>
                    <a:pt x="392207" y="446551"/>
                  </a:lnTo>
                  <a:lnTo>
                    <a:pt x="390689" y="448447"/>
                  </a:lnTo>
                  <a:lnTo>
                    <a:pt x="387516" y="453253"/>
                  </a:lnTo>
                  <a:lnTo>
                    <a:pt x="342419" y="498391"/>
                  </a:lnTo>
                  <a:lnTo>
                    <a:pt x="328911" y="512288"/>
                  </a:lnTo>
                  <a:lnTo>
                    <a:pt x="311595" y="539130"/>
                  </a:lnTo>
                  <a:lnTo>
                    <a:pt x="306031" y="568775"/>
                  </a:lnTo>
                  <a:lnTo>
                    <a:pt x="312126" y="598032"/>
                  </a:lnTo>
                  <a:lnTo>
                    <a:pt x="329791" y="623708"/>
                  </a:lnTo>
                  <a:lnTo>
                    <a:pt x="355484" y="640660"/>
                  </a:lnTo>
                  <a:lnTo>
                    <a:pt x="384299" y="646295"/>
                  </a:lnTo>
                  <a:lnTo>
                    <a:pt x="413268" y="640443"/>
                  </a:lnTo>
                  <a:lnTo>
                    <a:pt x="439421" y="622933"/>
                  </a:lnTo>
                  <a:lnTo>
                    <a:pt x="512368" y="550524"/>
                  </a:lnTo>
                  <a:lnTo>
                    <a:pt x="733464" y="329225"/>
                  </a:lnTo>
                  <a:lnTo>
                    <a:pt x="739464" y="323895"/>
                  </a:lnTo>
                  <a:lnTo>
                    <a:pt x="745767" y="318000"/>
                  </a:lnTo>
                  <a:lnTo>
                    <a:pt x="809996" y="381852"/>
                  </a:lnTo>
                  <a:lnTo>
                    <a:pt x="805483" y="386920"/>
                  </a:lnTo>
                  <a:lnTo>
                    <a:pt x="800488" y="393108"/>
                  </a:lnTo>
                  <a:lnTo>
                    <a:pt x="544072" y="649492"/>
                  </a:lnTo>
                  <a:lnTo>
                    <a:pt x="508152" y="685235"/>
                  </a:lnTo>
                  <a:lnTo>
                    <a:pt x="478366" y="709444"/>
                  </a:lnTo>
                  <a:lnTo>
                    <a:pt x="445777" y="726333"/>
                  </a:lnTo>
                  <a:lnTo>
                    <a:pt x="728166" y="726333"/>
                  </a:lnTo>
                  <a:lnTo>
                    <a:pt x="675366" y="674120"/>
                  </a:lnTo>
                  <a:lnTo>
                    <a:pt x="623761" y="622536"/>
                  </a:lnTo>
                  <a:lnTo>
                    <a:pt x="688753" y="557668"/>
                  </a:lnTo>
                  <a:lnTo>
                    <a:pt x="824586" y="691850"/>
                  </a:lnTo>
                  <a:lnTo>
                    <a:pt x="859261" y="726333"/>
                  </a:lnTo>
                  <a:lnTo>
                    <a:pt x="896349" y="726333"/>
                  </a:lnTo>
                  <a:lnTo>
                    <a:pt x="8963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3971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7942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51913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35885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9856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03827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87798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71770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93"/>
            </a:p>
          </p:txBody>
        </p:sp>
        <p:sp>
          <p:nvSpPr>
            <p:cNvPr id="12" name="object 12"/>
            <p:cNvSpPr/>
            <p:nvPr/>
          </p:nvSpPr>
          <p:spPr>
            <a:xfrm>
              <a:off x="1846567" y="2373648"/>
              <a:ext cx="3592195" cy="814069"/>
            </a:xfrm>
            <a:custGeom>
              <a:avLst/>
              <a:gdLst/>
              <a:ahLst/>
              <a:cxnLst/>
              <a:rect l="l" t="t" r="r" b="b"/>
              <a:pathLst>
                <a:path w="3592195" h="814069">
                  <a:moveTo>
                    <a:pt x="615632" y="533425"/>
                  </a:moveTo>
                  <a:lnTo>
                    <a:pt x="609739" y="476859"/>
                  </a:lnTo>
                  <a:lnTo>
                    <a:pt x="592963" y="430707"/>
                  </a:lnTo>
                  <a:lnTo>
                    <a:pt x="566712" y="393801"/>
                  </a:lnTo>
                  <a:lnTo>
                    <a:pt x="532320" y="364934"/>
                  </a:lnTo>
                  <a:lnTo>
                    <a:pt x="479285" y="338048"/>
                  </a:lnTo>
                  <a:lnTo>
                    <a:pt x="418198" y="319773"/>
                  </a:lnTo>
                  <a:lnTo>
                    <a:pt x="360235" y="308940"/>
                  </a:lnTo>
                  <a:lnTo>
                    <a:pt x="298450" y="300621"/>
                  </a:lnTo>
                  <a:lnTo>
                    <a:pt x="272415" y="296202"/>
                  </a:lnTo>
                  <a:lnTo>
                    <a:pt x="226148" y="283908"/>
                  </a:lnTo>
                  <a:lnTo>
                    <a:pt x="182067" y="257213"/>
                  </a:lnTo>
                  <a:lnTo>
                    <a:pt x="165468" y="213779"/>
                  </a:lnTo>
                  <a:lnTo>
                    <a:pt x="174586" y="176301"/>
                  </a:lnTo>
                  <a:lnTo>
                    <a:pt x="202209" y="145948"/>
                  </a:lnTo>
                  <a:lnTo>
                    <a:pt x="248716" y="125615"/>
                  </a:lnTo>
                  <a:lnTo>
                    <a:pt x="314490" y="118198"/>
                  </a:lnTo>
                  <a:lnTo>
                    <a:pt x="332828" y="118922"/>
                  </a:lnTo>
                  <a:lnTo>
                    <a:pt x="384530" y="128803"/>
                  </a:lnTo>
                  <a:lnTo>
                    <a:pt x="443585" y="156806"/>
                  </a:lnTo>
                  <a:lnTo>
                    <a:pt x="482574" y="194564"/>
                  </a:lnTo>
                  <a:lnTo>
                    <a:pt x="485101" y="198374"/>
                  </a:lnTo>
                  <a:lnTo>
                    <a:pt x="593026" y="142862"/>
                  </a:lnTo>
                  <a:lnTo>
                    <a:pt x="571398" y="107315"/>
                  </a:lnTo>
                  <a:lnTo>
                    <a:pt x="540689" y="73164"/>
                  </a:lnTo>
                  <a:lnTo>
                    <a:pt x="488353" y="37122"/>
                  </a:lnTo>
                  <a:lnTo>
                    <a:pt x="423557" y="13030"/>
                  </a:lnTo>
                  <a:lnTo>
                    <a:pt x="348564" y="1320"/>
                  </a:lnTo>
                  <a:lnTo>
                    <a:pt x="310375" y="0"/>
                  </a:lnTo>
                  <a:lnTo>
                    <a:pt x="265912" y="2590"/>
                  </a:lnTo>
                  <a:lnTo>
                    <a:pt x="221754" y="9817"/>
                  </a:lnTo>
                  <a:lnTo>
                    <a:pt x="179247" y="21920"/>
                  </a:lnTo>
                  <a:lnTo>
                    <a:pt x="139674" y="39128"/>
                  </a:lnTo>
                  <a:lnTo>
                    <a:pt x="104355" y="61658"/>
                  </a:lnTo>
                  <a:lnTo>
                    <a:pt x="74599" y="89750"/>
                  </a:lnTo>
                  <a:lnTo>
                    <a:pt x="51727" y="123634"/>
                  </a:lnTo>
                  <a:lnTo>
                    <a:pt x="37033" y="163525"/>
                  </a:lnTo>
                  <a:lnTo>
                    <a:pt x="31851" y="209664"/>
                  </a:lnTo>
                  <a:lnTo>
                    <a:pt x="38036" y="264934"/>
                  </a:lnTo>
                  <a:lnTo>
                    <a:pt x="55613" y="309803"/>
                  </a:lnTo>
                  <a:lnTo>
                    <a:pt x="83096" y="345465"/>
                  </a:lnTo>
                  <a:lnTo>
                    <a:pt x="118999" y="373138"/>
                  </a:lnTo>
                  <a:lnTo>
                    <a:pt x="179616" y="400405"/>
                  </a:lnTo>
                  <a:lnTo>
                    <a:pt x="249529" y="417893"/>
                  </a:lnTo>
                  <a:lnTo>
                    <a:pt x="314490" y="427570"/>
                  </a:lnTo>
                  <a:lnTo>
                    <a:pt x="377456" y="438073"/>
                  </a:lnTo>
                  <a:lnTo>
                    <a:pt x="428498" y="456234"/>
                  </a:lnTo>
                  <a:lnTo>
                    <a:pt x="463981" y="483793"/>
                  </a:lnTo>
                  <a:lnTo>
                    <a:pt x="480263" y="522554"/>
                  </a:lnTo>
                  <a:lnTo>
                    <a:pt x="480987" y="529666"/>
                  </a:lnTo>
                  <a:lnTo>
                    <a:pt x="480987" y="533425"/>
                  </a:lnTo>
                  <a:lnTo>
                    <a:pt x="469049" y="579958"/>
                  </a:lnTo>
                  <a:lnTo>
                    <a:pt x="437032" y="612419"/>
                  </a:lnTo>
                  <a:lnTo>
                    <a:pt x="381787" y="634453"/>
                  </a:lnTo>
                  <a:lnTo>
                    <a:pt x="315518" y="641362"/>
                  </a:lnTo>
                  <a:lnTo>
                    <a:pt x="264287" y="637120"/>
                  </a:lnTo>
                  <a:lnTo>
                    <a:pt x="216268" y="624154"/>
                  </a:lnTo>
                  <a:lnTo>
                    <a:pt x="173697" y="602005"/>
                  </a:lnTo>
                  <a:lnTo>
                    <a:pt x="138760" y="570293"/>
                  </a:lnTo>
                  <a:lnTo>
                    <a:pt x="113042" y="527253"/>
                  </a:lnTo>
                  <a:lnTo>
                    <a:pt x="0" y="585838"/>
                  </a:lnTo>
                  <a:lnTo>
                    <a:pt x="23736" y="632396"/>
                  </a:lnTo>
                  <a:lnTo>
                    <a:pt x="60515" y="678840"/>
                  </a:lnTo>
                  <a:lnTo>
                    <a:pt x="93154" y="706132"/>
                  </a:lnTo>
                  <a:lnTo>
                    <a:pt x="129933" y="727557"/>
                  </a:lnTo>
                  <a:lnTo>
                    <a:pt x="170611" y="743508"/>
                  </a:lnTo>
                  <a:lnTo>
                    <a:pt x="214922" y="754405"/>
                  </a:lnTo>
                  <a:lnTo>
                    <a:pt x="262623" y="760641"/>
                  </a:lnTo>
                  <a:lnTo>
                    <a:pt x="313461" y="762635"/>
                  </a:lnTo>
                  <a:lnTo>
                    <a:pt x="321945" y="762635"/>
                  </a:lnTo>
                  <a:lnTo>
                    <a:pt x="387616" y="757339"/>
                  </a:lnTo>
                  <a:lnTo>
                    <a:pt x="434009" y="747852"/>
                  </a:lnTo>
                  <a:lnTo>
                    <a:pt x="477024" y="733399"/>
                  </a:lnTo>
                  <a:lnTo>
                    <a:pt x="515785" y="713828"/>
                  </a:lnTo>
                  <a:lnTo>
                    <a:pt x="549427" y="688949"/>
                  </a:lnTo>
                  <a:lnTo>
                    <a:pt x="577100" y="658634"/>
                  </a:lnTo>
                  <a:lnTo>
                    <a:pt x="597928" y="622719"/>
                  </a:lnTo>
                  <a:lnTo>
                    <a:pt x="611060" y="581037"/>
                  </a:lnTo>
                  <a:lnTo>
                    <a:pt x="615632" y="533425"/>
                  </a:lnTo>
                  <a:close/>
                </a:path>
                <a:path w="3592195" h="814069">
                  <a:moveTo>
                    <a:pt x="1266215" y="415798"/>
                  </a:moveTo>
                  <a:lnTo>
                    <a:pt x="1257414" y="415798"/>
                  </a:lnTo>
                  <a:lnTo>
                    <a:pt x="1257414" y="337121"/>
                  </a:lnTo>
                  <a:lnTo>
                    <a:pt x="1257414" y="307314"/>
                  </a:lnTo>
                  <a:lnTo>
                    <a:pt x="1257414" y="237426"/>
                  </a:lnTo>
                  <a:lnTo>
                    <a:pt x="1145971" y="237426"/>
                  </a:lnTo>
                  <a:lnTo>
                    <a:pt x="1141857" y="307314"/>
                  </a:lnTo>
                  <a:lnTo>
                    <a:pt x="1139799" y="304800"/>
                  </a:lnTo>
                  <a:lnTo>
                    <a:pt x="1139799" y="490778"/>
                  </a:lnTo>
                  <a:lnTo>
                    <a:pt x="1136777" y="523481"/>
                  </a:lnTo>
                  <a:lnTo>
                    <a:pt x="1112621" y="583514"/>
                  </a:lnTo>
                  <a:lnTo>
                    <a:pt x="1064285" y="627418"/>
                  </a:lnTo>
                  <a:lnTo>
                    <a:pt x="991793" y="644436"/>
                  </a:lnTo>
                  <a:lnTo>
                    <a:pt x="944219" y="637679"/>
                  </a:lnTo>
                  <a:lnTo>
                    <a:pt x="903008" y="617994"/>
                  </a:lnTo>
                  <a:lnTo>
                    <a:pt x="870572" y="586270"/>
                  </a:lnTo>
                  <a:lnTo>
                    <a:pt x="849350" y="543394"/>
                  </a:lnTo>
                  <a:lnTo>
                    <a:pt x="841730" y="490270"/>
                  </a:lnTo>
                  <a:lnTo>
                    <a:pt x="849350" y="437235"/>
                  </a:lnTo>
                  <a:lnTo>
                    <a:pt x="870572" y="394614"/>
                  </a:lnTo>
                  <a:lnTo>
                    <a:pt x="903008" y="363194"/>
                  </a:lnTo>
                  <a:lnTo>
                    <a:pt x="944219" y="343776"/>
                  </a:lnTo>
                  <a:lnTo>
                    <a:pt x="991793" y="337121"/>
                  </a:lnTo>
                  <a:lnTo>
                    <a:pt x="1031062" y="341604"/>
                  </a:lnTo>
                  <a:lnTo>
                    <a:pt x="1091476" y="373405"/>
                  </a:lnTo>
                  <a:lnTo>
                    <a:pt x="1127721" y="426720"/>
                  </a:lnTo>
                  <a:lnTo>
                    <a:pt x="1139799" y="490778"/>
                  </a:lnTo>
                  <a:lnTo>
                    <a:pt x="1139799" y="304800"/>
                  </a:lnTo>
                  <a:lnTo>
                    <a:pt x="1114044" y="273227"/>
                  </a:lnTo>
                  <a:lnTo>
                    <a:pt x="1075817" y="247319"/>
                  </a:lnTo>
                  <a:lnTo>
                    <a:pt x="1030262" y="230860"/>
                  </a:lnTo>
                  <a:lnTo>
                    <a:pt x="980490" y="225094"/>
                  </a:lnTo>
                  <a:lnTo>
                    <a:pt x="932446" y="228168"/>
                  </a:lnTo>
                  <a:lnTo>
                    <a:pt x="887463" y="238010"/>
                  </a:lnTo>
                  <a:lnTo>
                    <a:pt x="846226" y="254558"/>
                  </a:lnTo>
                  <a:lnTo>
                    <a:pt x="809434" y="277723"/>
                  </a:lnTo>
                  <a:lnTo>
                    <a:pt x="777773" y="307441"/>
                  </a:lnTo>
                  <a:lnTo>
                    <a:pt x="751941" y="343636"/>
                  </a:lnTo>
                  <a:lnTo>
                    <a:pt x="732624" y="386219"/>
                  </a:lnTo>
                  <a:lnTo>
                    <a:pt x="720534" y="435127"/>
                  </a:lnTo>
                  <a:lnTo>
                    <a:pt x="716343" y="490270"/>
                  </a:lnTo>
                  <a:lnTo>
                    <a:pt x="720356" y="546366"/>
                  </a:lnTo>
                  <a:lnTo>
                    <a:pt x="732002" y="596074"/>
                  </a:lnTo>
                  <a:lnTo>
                    <a:pt x="750684" y="639330"/>
                  </a:lnTo>
                  <a:lnTo>
                    <a:pt x="775804" y="676071"/>
                  </a:lnTo>
                  <a:lnTo>
                    <a:pt x="806792" y="706221"/>
                  </a:lnTo>
                  <a:lnTo>
                    <a:pt x="843026" y="729703"/>
                  </a:lnTo>
                  <a:lnTo>
                    <a:pt x="883945" y="746467"/>
                  </a:lnTo>
                  <a:lnTo>
                    <a:pt x="928928" y="756437"/>
                  </a:lnTo>
                  <a:lnTo>
                    <a:pt x="977404" y="759548"/>
                  </a:lnTo>
                  <a:lnTo>
                    <a:pt x="1022896" y="753529"/>
                  </a:lnTo>
                  <a:lnTo>
                    <a:pt x="1070038" y="736803"/>
                  </a:lnTo>
                  <a:lnTo>
                    <a:pt x="1111973" y="709104"/>
                  </a:lnTo>
                  <a:lnTo>
                    <a:pt x="1141857" y="670140"/>
                  </a:lnTo>
                  <a:lnTo>
                    <a:pt x="1148016" y="744118"/>
                  </a:lnTo>
                  <a:lnTo>
                    <a:pt x="1266215" y="744118"/>
                  </a:lnTo>
                  <a:lnTo>
                    <a:pt x="1266215" y="670140"/>
                  </a:lnTo>
                  <a:lnTo>
                    <a:pt x="1266215" y="644436"/>
                  </a:lnTo>
                  <a:lnTo>
                    <a:pt x="1266215" y="415798"/>
                  </a:lnTo>
                  <a:close/>
                </a:path>
                <a:path w="3592195" h="814069">
                  <a:moveTo>
                    <a:pt x="1737956" y="53428"/>
                  </a:moveTo>
                  <a:lnTo>
                    <a:pt x="1706270" y="35750"/>
                  </a:lnTo>
                  <a:lnTo>
                    <a:pt x="1673339" y="22872"/>
                  </a:lnTo>
                  <a:lnTo>
                    <a:pt x="1639824" y="14998"/>
                  </a:lnTo>
                  <a:lnTo>
                    <a:pt x="1606410" y="12331"/>
                  </a:lnTo>
                  <a:lnTo>
                    <a:pt x="1563662" y="16205"/>
                  </a:lnTo>
                  <a:lnTo>
                    <a:pt x="1523593" y="27927"/>
                  </a:lnTo>
                  <a:lnTo>
                    <a:pt x="1487627" y="47688"/>
                  </a:lnTo>
                  <a:lnTo>
                    <a:pt x="1457185" y="75666"/>
                  </a:lnTo>
                  <a:lnTo>
                    <a:pt x="1433677" y="112039"/>
                  </a:lnTo>
                  <a:lnTo>
                    <a:pt x="1418526" y="156984"/>
                  </a:lnTo>
                  <a:lnTo>
                    <a:pt x="1413167" y="210693"/>
                  </a:lnTo>
                  <a:lnTo>
                    <a:pt x="1413167" y="244627"/>
                  </a:lnTo>
                  <a:lnTo>
                    <a:pt x="1318615" y="244627"/>
                  </a:lnTo>
                  <a:lnTo>
                    <a:pt x="1318615" y="354596"/>
                  </a:lnTo>
                  <a:lnTo>
                    <a:pt x="1413167" y="354596"/>
                  </a:lnTo>
                  <a:lnTo>
                    <a:pt x="1413167" y="744131"/>
                  </a:lnTo>
                  <a:lnTo>
                    <a:pt x="1538566" y="744131"/>
                  </a:lnTo>
                  <a:lnTo>
                    <a:pt x="1538566" y="354596"/>
                  </a:lnTo>
                  <a:lnTo>
                    <a:pt x="1687588" y="354596"/>
                  </a:lnTo>
                  <a:lnTo>
                    <a:pt x="1687588" y="244627"/>
                  </a:lnTo>
                  <a:lnTo>
                    <a:pt x="1538566" y="244627"/>
                  </a:lnTo>
                  <a:lnTo>
                    <a:pt x="1538566" y="210693"/>
                  </a:lnTo>
                  <a:lnTo>
                    <a:pt x="1544383" y="170548"/>
                  </a:lnTo>
                  <a:lnTo>
                    <a:pt x="1560410" y="142354"/>
                  </a:lnTo>
                  <a:lnTo>
                    <a:pt x="1584528" y="125717"/>
                  </a:lnTo>
                  <a:lnTo>
                    <a:pt x="1614614" y="120256"/>
                  </a:lnTo>
                  <a:lnTo>
                    <a:pt x="1633740" y="121970"/>
                  </a:lnTo>
                  <a:lnTo>
                    <a:pt x="1652778" y="127063"/>
                  </a:lnTo>
                  <a:lnTo>
                    <a:pt x="1672005" y="135432"/>
                  </a:lnTo>
                  <a:lnTo>
                    <a:pt x="1691703" y="146977"/>
                  </a:lnTo>
                  <a:lnTo>
                    <a:pt x="1737956" y="53428"/>
                  </a:lnTo>
                  <a:close/>
                </a:path>
                <a:path w="3592195" h="814069">
                  <a:moveTo>
                    <a:pt x="2290991" y="500380"/>
                  </a:moveTo>
                  <a:lnTo>
                    <a:pt x="2287968" y="436435"/>
                  </a:lnTo>
                  <a:lnTo>
                    <a:pt x="2278507" y="389699"/>
                  </a:lnTo>
                  <a:lnTo>
                    <a:pt x="2259507" y="341515"/>
                  </a:lnTo>
                  <a:lnTo>
                    <a:pt x="2235530" y="305041"/>
                  </a:lnTo>
                  <a:lnTo>
                    <a:pt x="2205507" y="275170"/>
                  </a:lnTo>
                  <a:lnTo>
                    <a:pt x="2169845" y="251929"/>
                  </a:lnTo>
                  <a:lnTo>
                    <a:pt x="2168601" y="251434"/>
                  </a:lnTo>
                  <a:lnTo>
                    <a:pt x="2168601" y="431685"/>
                  </a:lnTo>
                  <a:lnTo>
                    <a:pt x="1895208" y="431685"/>
                  </a:lnTo>
                  <a:lnTo>
                    <a:pt x="1915642" y="388518"/>
                  </a:lnTo>
                  <a:lnTo>
                    <a:pt x="1947621" y="357682"/>
                  </a:lnTo>
                  <a:lnTo>
                    <a:pt x="1988870" y="339178"/>
                  </a:lnTo>
                  <a:lnTo>
                    <a:pt x="2037041" y="333006"/>
                  </a:lnTo>
                  <a:lnTo>
                    <a:pt x="2086800" y="339178"/>
                  </a:lnTo>
                  <a:lnTo>
                    <a:pt x="2126716" y="357682"/>
                  </a:lnTo>
                  <a:lnTo>
                    <a:pt x="2154694" y="388518"/>
                  </a:lnTo>
                  <a:lnTo>
                    <a:pt x="2168601" y="431685"/>
                  </a:lnTo>
                  <a:lnTo>
                    <a:pt x="2168601" y="251434"/>
                  </a:lnTo>
                  <a:lnTo>
                    <a:pt x="2128926" y="235305"/>
                  </a:lnTo>
                  <a:lnTo>
                    <a:pt x="2083155" y="225336"/>
                  </a:lnTo>
                  <a:lnTo>
                    <a:pt x="2032927" y="222008"/>
                  </a:lnTo>
                  <a:lnTo>
                    <a:pt x="1980387" y="226021"/>
                  </a:lnTo>
                  <a:lnTo>
                    <a:pt x="1932622" y="237705"/>
                  </a:lnTo>
                  <a:lnTo>
                    <a:pt x="1890026" y="256489"/>
                  </a:lnTo>
                  <a:lnTo>
                    <a:pt x="1852955" y="281825"/>
                  </a:lnTo>
                  <a:lnTo>
                    <a:pt x="1821802" y="313156"/>
                  </a:lnTo>
                  <a:lnTo>
                    <a:pt x="1796910" y="349910"/>
                  </a:lnTo>
                  <a:lnTo>
                    <a:pt x="1778673" y="391541"/>
                  </a:lnTo>
                  <a:lnTo>
                    <a:pt x="1767459" y="437476"/>
                  </a:lnTo>
                  <a:lnTo>
                    <a:pt x="1763636" y="487184"/>
                  </a:lnTo>
                  <a:lnTo>
                    <a:pt x="1766722" y="534212"/>
                  </a:lnTo>
                  <a:lnTo>
                    <a:pt x="1775841" y="577646"/>
                  </a:lnTo>
                  <a:lnTo>
                    <a:pt x="1790788" y="617181"/>
                  </a:lnTo>
                  <a:lnTo>
                    <a:pt x="1811362" y="652487"/>
                  </a:lnTo>
                  <a:lnTo>
                    <a:pt x="1837397" y="683234"/>
                  </a:lnTo>
                  <a:lnTo>
                    <a:pt x="1868652" y="709117"/>
                  </a:lnTo>
                  <a:lnTo>
                    <a:pt x="1904961" y="729805"/>
                  </a:lnTo>
                  <a:lnTo>
                    <a:pt x="1946122" y="744969"/>
                  </a:lnTo>
                  <a:lnTo>
                    <a:pt x="1991931" y="754316"/>
                  </a:lnTo>
                  <a:lnTo>
                    <a:pt x="2042185" y="757491"/>
                  </a:lnTo>
                  <a:lnTo>
                    <a:pt x="2089315" y="754278"/>
                  </a:lnTo>
                  <a:lnTo>
                    <a:pt x="2136800" y="744537"/>
                  </a:lnTo>
                  <a:lnTo>
                    <a:pt x="2182495" y="728192"/>
                  </a:lnTo>
                  <a:lnTo>
                    <a:pt x="2224290" y="705129"/>
                  </a:lnTo>
                  <a:lnTo>
                    <a:pt x="2260079" y="675271"/>
                  </a:lnTo>
                  <a:lnTo>
                    <a:pt x="2227821" y="643420"/>
                  </a:lnTo>
                  <a:lnTo>
                    <a:pt x="2179917" y="596125"/>
                  </a:lnTo>
                  <a:lnTo>
                    <a:pt x="2153081" y="616089"/>
                  </a:lnTo>
                  <a:lnTo>
                    <a:pt x="2118639" y="630948"/>
                  </a:lnTo>
                  <a:lnTo>
                    <a:pt x="2080907" y="640219"/>
                  </a:lnTo>
                  <a:lnTo>
                    <a:pt x="2044242" y="643420"/>
                  </a:lnTo>
                  <a:lnTo>
                    <a:pt x="1984502" y="635368"/>
                  </a:lnTo>
                  <a:lnTo>
                    <a:pt x="1938642" y="612965"/>
                  </a:lnTo>
                  <a:lnTo>
                    <a:pt x="1907806" y="578802"/>
                  </a:lnTo>
                  <a:lnTo>
                    <a:pt x="1893163" y="535482"/>
                  </a:lnTo>
                  <a:lnTo>
                    <a:pt x="2288857" y="535482"/>
                  </a:lnTo>
                  <a:lnTo>
                    <a:pt x="2290991" y="500380"/>
                  </a:lnTo>
                  <a:close/>
                </a:path>
                <a:path w="3592195" h="814069">
                  <a:moveTo>
                    <a:pt x="2700998" y="728713"/>
                  </a:moveTo>
                  <a:lnTo>
                    <a:pt x="2666047" y="621817"/>
                  </a:lnTo>
                  <a:lnTo>
                    <a:pt x="2651506" y="628142"/>
                  </a:lnTo>
                  <a:lnTo>
                    <a:pt x="2636113" y="633006"/>
                  </a:lnTo>
                  <a:lnTo>
                    <a:pt x="2620518" y="636143"/>
                  </a:lnTo>
                  <a:lnTo>
                    <a:pt x="2605405" y="637247"/>
                  </a:lnTo>
                  <a:lnTo>
                    <a:pt x="2578658" y="632790"/>
                  </a:lnTo>
                  <a:lnTo>
                    <a:pt x="2557869" y="619379"/>
                  </a:lnTo>
                  <a:lnTo>
                    <a:pt x="2544419" y="596912"/>
                  </a:lnTo>
                  <a:lnTo>
                    <a:pt x="2539631" y="565302"/>
                  </a:lnTo>
                  <a:lnTo>
                    <a:pt x="2539631" y="346379"/>
                  </a:lnTo>
                  <a:lnTo>
                    <a:pt x="2680436" y="346379"/>
                  </a:lnTo>
                  <a:lnTo>
                    <a:pt x="2680436" y="238467"/>
                  </a:lnTo>
                  <a:lnTo>
                    <a:pt x="2540660" y="238467"/>
                  </a:lnTo>
                  <a:lnTo>
                    <a:pt x="2540660" y="94564"/>
                  </a:lnTo>
                  <a:lnTo>
                    <a:pt x="2415273" y="107924"/>
                  </a:lnTo>
                  <a:lnTo>
                    <a:pt x="2415273" y="238467"/>
                  </a:lnTo>
                  <a:lnTo>
                    <a:pt x="2320709" y="238467"/>
                  </a:lnTo>
                  <a:lnTo>
                    <a:pt x="2320709" y="346379"/>
                  </a:lnTo>
                  <a:lnTo>
                    <a:pt x="2415273" y="346379"/>
                  </a:lnTo>
                  <a:lnTo>
                    <a:pt x="2415273" y="565302"/>
                  </a:lnTo>
                  <a:lnTo>
                    <a:pt x="2419578" y="615569"/>
                  </a:lnTo>
                  <a:lnTo>
                    <a:pt x="2432100" y="657987"/>
                  </a:lnTo>
                  <a:lnTo>
                    <a:pt x="2452243" y="692480"/>
                  </a:lnTo>
                  <a:lnTo>
                    <a:pt x="2513025" y="737539"/>
                  </a:lnTo>
                  <a:lnTo>
                    <a:pt x="2552484" y="747979"/>
                  </a:lnTo>
                  <a:lnTo>
                    <a:pt x="2597188" y="750303"/>
                  </a:lnTo>
                  <a:lnTo>
                    <a:pt x="2624391" y="748525"/>
                  </a:lnTo>
                  <a:lnTo>
                    <a:pt x="2649855" y="744524"/>
                  </a:lnTo>
                  <a:lnTo>
                    <a:pt x="2674950" y="738009"/>
                  </a:lnTo>
                  <a:lnTo>
                    <a:pt x="2700998" y="728713"/>
                  </a:lnTo>
                  <a:close/>
                </a:path>
                <a:path w="3592195" h="814069">
                  <a:moveTo>
                    <a:pt x="3296069" y="95643"/>
                  </a:moveTo>
                  <a:lnTo>
                    <a:pt x="3157309" y="95643"/>
                  </a:lnTo>
                  <a:lnTo>
                    <a:pt x="3064814" y="317639"/>
                  </a:lnTo>
                  <a:lnTo>
                    <a:pt x="3012376" y="457428"/>
                  </a:lnTo>
                  <a:lnTo>
                    <a:pt x="2964078" y="314566"/>
                  </a:lnTo>
                  <a:lnTo>
                    <a:pt x="2887002" y="95643"/>
                  </a:lnTo>
                  <a:lnTo>
                    <a:pt x="2741053" y="95643"/>
                  </a:lnTo>
                  <a:lnTo>
                    <a:pt x="2943529" y="594118"/>
                  </a:lnTo>
                  <a:lnTo>
                    <a:pt x="2848953" y="814070"/>
                  </a:lnTo>
                  <a:lnTo>
                    <a:pt x="2986697" y="814070"/>
                  </a:lnTo>
                  <a:lnTo>
                    <a:pt x="3296069" y="95643"/>
                  </a:lnTo>
                  <a:close/>
                </a:path>
                <a:path w="3592195" h="814069">
                  <a:moveTo>
                    <a:pt x="3592004" y="592937"/>
                  </a:moveTo>
                  <a:lnTo>
                    <a:pt x="3591877" y="592455"/>
                  </a:lnTo>
                  <a:lnTo>
                    <a:pt x="3590899" y="592201"/>
                  </a:lnTo>
                  <a:lnTo>
                    <a:pt x="3591153" y="592582"/>
                  </a:lnTo>
                  <a:lnTo>
                    <a:pt x="3592004" y="593559"/>
                  </a:lnTo>
                  <a:lnTo>
                    <a:pt x="3592004" y="592937"/>
                  </a:lnTo>
                  <a:close/>
                </a:path>
              </a:pathLst>
            </a:custGeom>
            <a:solidFill>
              <a:srgbClr val="00FF0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3971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7942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51913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35885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9856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03827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87798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71770" algn="l" defTabSz="767942" rtl="0" eaLnBrk="1" latinLnBrk="0" hangingPunct="1"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93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74112" y="1823276"/>
            <a:ext cx="1693922" cy="213053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>
            <a:defPPr>
              <a:defRPr lang="en-US"/>
            </a:defPPr>
            <a:lvl1pPr marL="0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71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2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913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85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856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827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798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770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7" algn="ctr">
              <a:spcBef>
                <a:spcPts val="41"/>
              </a:spcBef>
            </a:pPr>
            <a:r>
              <a:rPr sz="675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IMPROVING</a:t>
            </a:r>
            <a:r>
              <a:rPr sz="675" spc="-23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675" spc="-2" dirty="0">
                <a:solidFill>
                  <a:srgbClr val="FFFFFF"/>
                </a:solidFill>
                <a:latin typeface="Lucida Sans Unicode"/>
                <a:cs typeface="Lucida Sans Unicode"/>
              </a:rPr>
              <a:t>WORKPLACE</a:t>
            </a:r>
            <a:r>
              <a:rPr sz="675" spc="-23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675" spc="-14" dirty="0">
                <a:solidFill>
                  <a:srgbClr val="FFFFFF"/>
                </a:solidFill>
                <a:latin typeface="Lucida Sans Unicode"/>
                <a:cs typeface="Lucida Sans Unicode"/>
              </a:rPr>
              <a:t>SAFETY</a:t>
            </a:r>
            <a:r>
              <a:rPr sz="675" spc="-23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675" spc="-16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675" spc="-23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675" spc="-7" dirty="0">
                <a:solidFill>
                  <a:srgbClr val="FFFFFF"/>
                </a:solidFill>
                <a:latin typeface="Lucida Sans Unicode"/>
                <a:cs typeface="Lucida Sans Unicode"/>
              </a:rPr>
              <a:t>REDUCING</a:t>
            </a:r>
            <a:r>
              <a:rPr sz="675" spc="-23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675" spc="-16" dirty="0">
                <a:solidFill>
                  <a:srgbClr val="FFFFFF"/>
                </a:solidFill>
                <a:latin typeface="Lucida Sans Unicode"/>
                <a:cs typeface="Lucida Sans Unicode"/>
              </a:rPr>
              <a:t>OPERATIONAL</a:t>
            </a:r>
            <a:r>
              <a:rPr sz="675" spc="-23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675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RISKS</a:t>
            </a:r>
            <a:endParaRPr sz="675" dirty="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05110" y="4003855"/>
            <a:ext cx="3599836" cy="1932429"/>
          </a:xfrm>
          <a:prstGeom prst="rect">
            <a:avLst/>
          </a:prstGeom>
        </p:spPr>
        <p:txBody>
          <a:bodyPr vert="horz" wrap="square" lIns="0" tIns="246073" rIns="0" bIns="0" rtlCol="0">
            <a:spAutoFit/>
          </a:bodyPr>
          <a:lstStyle>
            <a:defPPr>
              <a:defRPr lang="en-US"/>
            </a:defPPr>
            <a:lvl1pPr marL="0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71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2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913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85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856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827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798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770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9841">
              <a:spcBef>
                <a:spcPts val="1310"/>
              </a:spcBef>
            </a:pPr>
            <a:r>
              <a:rPr lang="en-US" sz="1819" spc="41" dirty="0">
                <a:solidFill>
                  <a:srgbClr val="FFFFFF"/>
                </a:solidFill>
                <a:latin typeface="Lucida Sans Unicode"/>
                <a:cs typeface="Lucida Sans Unicode"/>
              </a:rPr>
              <a:t>Larry Pearlman, Founder</a:t>
            </a:r>
          </a:p>
          <a:p>
            <a:pPr marL="340816"/>
            <a:r>
              <a:rPr lang="en-US" sz="910" spc="41" dirty="0">
                <a:solidFill>
                  <a:srgbClr val="FFFFFF"/>
                </a:solidFill>
                <a:latin typeface="Lucida Sans Unicode"/>
                <a:cs typeface="Lucida Sans Unicode"/>
              </a:rPr>
              <a:t>lpearlman@SAFETYand.org</a:t>
            </a:r>
          </a:p>
          <a:p>
            <a:pPr marL="340816"/>
            <a:r>
              <a:rPr lang="en-US" sz="910" spc="41" dirty="0">
                <a:solidFill>
                  <a:srgbClr val="FFFFFF"/>
                </a:solidFill>
                <a:latin typeface="Lucida Sans Unicode"/>
                <a:cs typeface="Lucida Sans Unicode"/>
              </a:rPr>
              <a:t>www.safetyand.net</a:t>
            </a:r>
          </a:p>
          <a:p>
            <a:pPr marL="340816"/>
            <a:r>
              <a:rPr lang="en-US" sz="910" spc="41" dirty="0">
                <a:solidFill>
                  <a:srgbClr val="FFFFFF"/>
                </a:solidFill>
                <a:latin typeface="Lucida Sans Unicode"/>
                <a:cs typeface="Lucida Sans Unicode"/>
              </a:rPr>
              <a:t>+1 984.920.7550</a:t>
            </a:r>
          </a:p>
          <a:p>
            <a:pPr marL="329841">
              <a:spcBef>
                <a:spcPts val="1310"/>
              </a:spcBef>
            </a:pPr>
            <a:endParaRPr sz="2615" dirty="0">
              <a:latin typeface="Lucida Sans Unicode"/>
              <a:cs typeface="Lucida Sans Unicode"/>
            </a:endParaRPr>
          </a:p>
          <a:p>
            <a:pPr marL="5777">
              <a:spcBef>
                <a:spcPts val="2802"/>
              </a:spcBef>
            </a:pPr>
            <a:r>
              <a:rPr sz="341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©</a:t>
            </a:r>
            <a:r>
              <a:rPr sz="341" spc="-18" dirty="0">
                <a:solidFill>
                  <a:srgbClr val="FFFFFF"/>
                </a:solidFill>
                <a:latin typeface="Lucida Sans Unicode"/>
                <a:cs typeface="Lucida Sans Unicode"/>
              </a:rPr>
              <a:t> 2023 </a:t>
            </a:r>
            <a:r>
              <a:rPr sz="341" spc="-2" dirty="0">
                <a:solidFill>
                  <a:srgbClr val="FFFFFF"/>
                </a:solidFill>
                <a:latin typeface="Lucida Sans Unicode"/>
                <a:cs typeface="Lucida Sans Unicode"/>
              </a:rPr>
              <a:t>SAFETYand</a:t>
            </a:r>
            <a:r>
              <a:rPr sz="341" spc="-18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41" spc="2" dirty="0">
                <a:solidFill>
                  <a:srgbClr val="FFFFFF"/>
                </a:solidFill>
                <a:latin typeface="Lucida Sans Unicode"/>
                <a:cs typeface="Lucida Sans Unicode"/>
              </a:rPr>
              <a:t>Consulting</a:t>
            </a:r>
            <a:r>
              <a:rPr sz="341" spc="-18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41" spc="2" dirty="0">
                <a:solidFill>
                  <a:srgbClr val="FFFFFF"/>
                </a:solidFill>
                <a:latin typeface="Lucida Sans Unicode"/>
                <a:cs typeface="Lucida Sans Unicode"/>
              </a:rPr>
              <a:t>Associates,</a:t>
            </a:r>
            <a:r>
              <a:rPr sz="341" spc="-18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41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Inc.</a:t>
            </a:r>
            <a:endParaRPr sz="341" dirty="0">
              <a:latin typeface="Lucida Sans Unicode"/>
              <a:cs typeface="Lucida Sans Unicode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0A498EC-0170-E5D6-79D5-9385ED387619}"/>
              </a:ext>
            </a:extLst>
          </p:cNvPr>
          <p:cNvSpPr txBox="1"/>
          <p:nvPr/>
        </p:nvSpPr>
        <p:spPr>
          <a:xfrm>
            <a:off x="1869485" y="2400390"/>
            <a:ext cx="4124885" cy="1147248"/>
          </a:xfrm>
          <a:prstGeom prst="rect">
            <a:avLst/>
          </a:prstGeom>
        </p:spPr>
        <p:txBody>
          <a:bodyPr vert="horz" wrap="square" lIns="0" tIns="246073" rIns="0" bIns="0" rtlCol="0">
            <a:spAutoFit/>
          </a:bodyPr>
          <a:lstStyle>
            <a:defPPr>
              <a:defRPr lang="en-US"/>
            </a:defPPr>
            <a:lvl1pPr marL="0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71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2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913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85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856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827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798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770" algn="l" defTabSz="767942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9841">
              <a:spcBef>
                <a:spcPts val="1310"/>
              </a:spcBef>
            </a:pPr>
            <a:r>
              <a:rPr lang="en-US" sz="1819" spc="41" dirty="0">
                <a:solidFill>
                  <a:srgbClr val="FFFFFF"/>
                </a:solidFill>
                <a:latin typeface="Lucida Sans Unicode"/>
                <a:cs typeface="Lucida Sans Unicode"/>
              </a:rPr>
              <a:t>Using Risk Registers To Drive Accountability</a:t>
            </a:r>
          </a:p>
          <a:p>
            <a:pPr marL="329841">
              <a:spcBef>
                <a:spcPts val="1310"/>
              </a:spcBef>
            </a:pPr>
            <a:r>
              <a:rPr lang="en-US" sz="1819" spc="41" dirty="0">
                <a:solidFill>
                  <a:srgbClr val="FFFFFF"/>
                </a:solidFill>
                <a:latin typeface="Lucida Sans Unicode"/>
                <a:cs typeface="Lucida Sans Unicode"/>
              </a:rPr>
              <a:t>May 2, 2024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6548C9A-5613-C372-FF83-ABB6726FB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6831" y="4542517"/>
            <a:ext cx="1811470" cy="18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82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6168-DC69-2D70-452B-A9A59187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61" y="382589"/>
            <a:ext cx="11029033" cy="758825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+mj-lt"/>
                <a:ea typeface="+mj-ea"/>
                <a:cs typeface="+mj-cs"/>
                <a:sym typeface="Arial"/>
              </a:rPr>
              <a:t>We often get risk assessment very wrong</a:t>
            </a:r>
          </a:p>
        </p:txBody>
      </p:sp>
      <p:pic>
        <p:nvPicPr>
          <p:cNvPr id="1026" name="Picture 2" descr="What Causes Floods? - WorldAtlas">
            <a:extLst>
              <a:ext uri="{FF2B5EF4-FFF2-40B4-BE49-F238E27FC236}">
                <a16:creationId xmlns:a16="http://schemas.microsoft.com/office/drawing/2014/main" id="{BB3A8945-932F-9C33-6060-CB5DE31A60D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12" r="13384" b="-2"/>
          <a:stretch/>
        </p:blipFill>
        <p:spPr bwMode="auto">
          <a:xfrm>
            <a:off x="578460" y="1277941"/>
            <a:ext cx="5417771" cy="49879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12E992-1931-B4B1-DBA4-BEB123901BCC}"/>
              </a:ext>
            </a:extLst>
          </p:cNvPr>
          <p:cNvSpPr txBox="1"/>
          <p:nvPr/>
        </p:nvSpPr>
        <p:spPr bwMode="gray">
          <a:xfrm>
            <a:off x="6189723" y="1277941"/>
            <a:ext cx="5417771" cy="4987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>
              <a:spcBef>
                <a:spcPct val="60000"/>
              </a:spcBef>
            </a:pPr>
            <a:endParaRPr lang="en-US" sz="3555" dirty="0">
              <a:latin typeface="+mn-lt"/>
              <a:sym typeface="Arial"/>
            </a:endParaRPr>
          </a:p>
          <a:p>
            <a:pPr algn="l">
              <a:spcBef>
                <a:spcPct val="60000"/>
              </a:spcBef>
            </a:pPr>
            <a:endParaRPr lang="en-US" sz="3555" dirty="0">
              <a:latin typeface="+mn-lt"/>
              <a:sym typeface="Arial"/>
            </a:endParaRPr>
          </a:p>
          <a:p>
            <a:pPr>
              <a:spcBef>
                <a:spcPct val="60000"/>
              </a:spcBef>
            </a:pPr>
            <a:r>
              <a:rPr lang="en-US" sz="3555" dirty="0">
                <a:latin typeface="+mn-lt"/>
                <a:sym typeface="Arial"/>
              </a:rPr>
              <a:t>Why do 100-year floods happen every seven years?</a:t>
            </a:r>
          </a:p>
        </p:txBody>
      </p:sp>
      <p:sp>
        <p:nvSpPr>
          <p:cNvPr id="1031" name="Date Placeholder 4">
            <a:extLst>
              <a:ext uri="{FF2B5EF4-FFF2-40B4-BE49-F238E27FC236}">
                <a16:creationId xmlns:a16="http://schemas.microsoft.com/office/drawing/2014/main" id="{190B359D-85D3-5DCA-98CA-6647CA17D57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411725" y="6503681"/>
            <a:ext cx="1370567" cy="136832"/>
          </a:xfrm>
        </p:spPr>
        <p:txBody>
          <a:bodyPr/>
          <a:lstStyle/>
          <a:p>
            <a:fld id="{C3B2CF62-A48D-4394-A40C-59BB80AF68AE}" type="datetime1">
              <a:rPr lang="en-US" smtClean="0"/>
              <a:pPr/>
              <a:t>4/17/2024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5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6C72C-7F3D-BE67-2E20-862DBED2D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61" y="382589"/>
            <a:ext cx="11029033" cy="75882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We often are more optimistic than we should 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631C8-54B1-CC7A-63EA-58A1BB6F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29" y="1930401"/>
            <a:ext cx="4940087" cy="4100513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93% of US drivers claim to be “above average!”</a:t>
            </a:r>
          </a:p>
        </p:txBody>
      </p:sp>
      <p:pic>
        <p:nvPicPr>
          <p:cNvPr id="2050" name="Picture 2" descr="Tips for Novice and Experienced Car Drivers">
            <a:extLst>
              <a:ext uri="{FF2B5EF4-FFF2-40B4-BE49-F238E27FC236}">
                <a16:creationId xmlns:a16="http://schemas.microsoft.com/office/drawing/2014/main" id="{A7006D84-8A77-ED6E-A434-EE69ADD0E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50" r="8434" b="2"/>
          <a:stretch/>
        </p:blipFill>
        <p:spPr bwMode="auto">
          <a:xfrm>
            <a:off x="6665390" y="1930401"/>
            <a:ext cx="4940087" cy="410051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EEBD2442-823D-3A4E-E6DA-CB189D4E280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411725" y="6503681"/>
            <a:ext cx="1370567" cy="136832"/>
          </a:xfrm>
        </p:spPr>
        <p:txBody>
          <a:bodyPr/>
          <a:lstStyle/>
          <a:p>
            <a:fld id="{C3B2CF62-A48D-4394-A40C-59BB80AF68AE}" type="datetime1">
              <a:rPr lang="en-US" smtClean="0"/>
              <a:t>4/17/2024</a:t>
            </a:fld>
            <a:endParaRPr lang="en-US"/>
          </a:p>
        </p:txBody>
      </p:sp>
      <p:sp>
        <p:nvSpPr>
          <p:cNvPr id="2055" name="Date Placeholder 4" hidden="1">
            <a:extLst>
              <a:ext uri="{FF2B5EF4-FFF2-40B4-BE49-F238E27FC236}">
                <a16:creationId xmlns:a16="http://schemas.microsoft.com/office/drawing/2014/main" id="{1BF972D1-E43A-FCB7-844C-1F959DA58CC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411725" y="6503681"/>
            <a:ext cx="1370567" cy="136832"/>
          </a:xfrm>
        </p:spPr>
        <p:txBody>
          <a:bodyPr/>
          <a:lstStyle/>
          <a:p>
            <a:fld id="{C3B2CF62-A48D-4394-A40C-59BB80AF68AE}" type="datetime1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0D0E026B-9300-6DDF-3105-DA760F01326B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337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6E3B1-8D74-AABE-0626-7C4A93799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2355E-11C6-D5C2-ACCE-4DEF65B60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61" y="382589"/>
            <a:ext cx="11029033" cy="75882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Our brains are lazy, and they cheat!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67543-DFEE-BE4A-EBB1-CF0F20D7C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8461" y="1277941"/>
            <a:ext cx="4873680" cy="4987925"/>
          </a:xfrm>
        </p:spPr>
        <p:txBody>
          <a:bodyPr wrap="square" anchor="t">
            <a:normAutofit/>
          </a:bodyPr>
          <a:lstStyle/>
          <a:p>
            <a:pPr marL="685800" lvl="1" indent="-461963">
              <a:lnSpc>
                <a:spcPct val="90000"/>
              </a:lnSpc>
            </a:pPr>
            <a:endParaRPr lang="en-US" sz="3555" dirty="0"/>
          </a:p>
          <a:p>
            <a:pPr marL="795337" lvl="1" indent="-571500">
              <a:lnSpc>
                <a:spcPct val="90000"/>
              </a:lnSpc>
            </a:pPr>
            <a:r>
              <a:rPr lang="en-US" sz="2800" dirty="0"/>
              <a:t>We jump to limited data that confirms our existing perspective</a:t>
            </a:r>
          </a:p>
          <a:p>
            <a:pPr marL="795337" lvl="1" indent="-571500">
              <a:lnSpc>
                <a:spcPct val="90000"/>
              </a:lnSpc>
            </a:pPr>
            <a:endParaRPr lang="en-US" sz="2800" dirty="0"/>
          </a:p>
          <a:p>
            <a:pPr marL="795337" lvl="1" indent="-571500">
              <a:lnSpc>
                <a:spcPct val="90000"/>
              </a:lnSpc>
            </a:pPr>
            <a:r>
              <a:rPr lang="en-US" sz="2800" dirty="0"/>
              <a:t>We ignore or fail to seek evidence that runs counter to the story in our mind (Deepwater Horizon and pressure readings)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84700A-82AD-1A57-1972-7F7368FAF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23" y="1753784"/>
            <a:ext cx="5417771" cy="4036238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C861FF-4A5C-2FF7-6EC0-4A3B88EF8713}"/>
              </a:ext>
            </a:extLst>
          </p:cNvPr>
          <p:cNvSpPr/>
          <p:nvPr/>
        </p:nvSpPr>
        <p:spPr>
          <a:xfrm>
            <a:off x="6002627" y="3286372"/>
            <a:ext cx="184731" cy="260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270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2727F5A9-BCDD-3147-BC89-C8265FDD401E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379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5F323-E052-53EA-5DE4-BB4E1B3A2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B7C73-2264-4F5A-EF96-3254AFD3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61" y="382589"/>
            <a:ext cx="11029033" cy="75882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Our brains cheating causes errors in analysis and judgement…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FFA41-1959-F208-09F8-4C245D9B6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29" y="1406526"/>
            <a:ext cx="5155039" cy="4624388"/>
          </a:xfrm>
        </p:spPr>
        <p:txBody>
          <a:bodyPr wrap="square" anchor="t">
            <a:normAutofit/>
          </a:bodyPr>
          <a:lstStyle/>
          <a:p>
            <a:pPr marL="223719" lvl="1" indent="0">
              <a:buNone/>
            </a:pPr>
            <a:endParaRPr lang="en-US" dirty="0"/>
          </a:p>
          <a:p>
            <a:pPr lvl="1"/>
            <a:r>
              <a:rPr lang="en-US" sz="1800" dirty="0"/>
              <a:t>We become overconfident in our predictions, judgments, and intuitions…without data</a:t>
            </a:r>
          </a:p>
          <a:p>
            <a:pPr marL="223719" lvl="1" indent="0">
              <a:buNone/>
            </a:pPr>
            <a:r>
              <a:rPr lang="en-US" sz="1800" dirty="0"/>
              <a:t> </a:t>
            </a:r>
          </a:p>
          <a:p>
            <a:pPr lvl="1"/>
            <a:r>
              <a:rPr lang="en-US" sz="1800" dirty="0"/>
              <a:t>We create plans that are “unrealistically close to best-case scenarios.”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We make decisions “based on delusional optimism” rather than on a “rational weighting of gains, losses, and probabilities.” 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We “take on risky projects because they are overly optimistic about the odds.” (Fukushima nuclear disaster)</a:t>
            </a:r>
          </a:p>
          <a:p>
            <a:endParaRPr lang="en-US" dirty="0"/>
          </a:p>
        </p:txBody>
      </p:sp>
      <p:pic>
        <p:nvPicPr>
          <p:cNvPr id="1026" name="Picture 2" descr="The Fukushima Daiichi Nuclear Disaster Eight Years On: Resources to ...">
            <a:extLst>
              <a:ext uri="{FF2B5EF4-FFF2-40B4-BE49-F238E27FC236}">
                <a16:creationId xmlns:a16="http://schemas.microsoft.com/office/drawing/2014/main" id="{93859C3C-3FC8-654C-B157-4B40EA089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57" r="25104"/>
          <a:stretch/>
        </p:blipFill>
        <p:spPr bwMode="auto">
          <a:xfrm>
            <a:off x="6665390" y="1406526"/>
            <a:ext cx="4940087" cy="46243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F47643-E53D-F0BE-EC92-444505DF80F8}"/>
              </a:ext>
            </a:extLst>
          </p:cNvPr>
          <p:cNvSpPr/>
          <p:nvPr/>
        </p:nvSpPr>
        <p:spPr>
          <a:xfrm>
            <a:off x="6002627" y="3286372"/>
            <a:ext cx="184731" cy="260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270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1AE28005-FB63-CF50-DA43-097F2B630818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8675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9A0E8-816D-725D-3047-A9C06EE4E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F98F0-6020-CB6A-9695-CEF039AC3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61" y="382589"/>
            <a:ext cx="11029033" cy="758825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We underestimate risk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CD8A3-BFCF-7CE9-4374-6DAAD7F90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000" y="1788493"/>
            <a:ext cx="4940087" cy="4624388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sz="1600" dirty="0"/>
              <a:t>Put in a range where you are 90% confident of being correct… (while maintaining an interest in precision)</a:t>
            </a:r>
          </a:p>
          <a:p>
            <a:pPr marL="0" indent="0">
              <a:buNone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Neurons in human brain_____  ____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Number of books in old testament _____ ____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Length of the Nile river _____ _____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Distance earth to the moon ____ _____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3125D-C8F7-3B86-EF4E-385FF221FC1D}"/>
              </a:ext>
            </a:extLst>
          </p:cNvPr>
          <p:cNvSpPr txBox="1"/>
          <p:nvPr/>
        </p:nvSpPr>
        <p:spPr bwMode="gray">
          <a:xfrm>
            <a:off x="7616142" y="1371801"/>
            <a:ext cx="4079984" cy="46243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60000"/>
              </a:spcBef>
            </a:pPr>
            <a:endParaRPr lang="en-US" sz="2800" i="1" dirty="0">
              <a:solidFill>
                <a:schemeClr val="bg1"/>
              </a:solidFill>
              <a:latin typeface="+mn-lt"/>
              <a:sym typeface="Arial"/>
            </a:endParaRPr>
          </a:p>
          <a:p>
            <a:pPr>
              <a:spcBef>
                <a:spcPct val="60000"/>
              </a:spcBef>
            </a:pPr>
            <a:r>
              <a:rPr lang="en-US" sz="2800" i="1" dirty="0">
                <a:solidFill>
                  <a:schemeClr val="bg1"/>
                </a:solidFill>
                <a:latin typeface="+mn-lt"/>
                <a:sym typeface="Arial"/>
              </a:rPr>
              <a:t>“It is not so much that we are incompetent at estimation and probability, but that we are confident in our incompetence”</a:t>
            </a:r>
          </a:p>
          <a:p>
            <a:pPr>
              <a:spcBef>
                <a:spcPct val="60000"/>
              </a:spcBef>
            </a:pPr>
            <a:endParaRPr lang="en-US" sz="2800" i="1" dirty="0">
              <a:solidFill>
                <a:schemeClr val="bg1"/>
              </a:solidFill>
              <a:latin typeface="+mn-lt"/>
              <a:sym typeface="Arial"/>
            </a:endParaRPr>
          </a:p>
          <a:p>
            <a:pPr>
              <a:spcBef>
                <a:spcPct val="60000"/>
              </a:spcBef>
            </a:pPr>
            <a:r>
              <a:rPr lang="en-US" sz="2000" i="1" dirty="0">
                <a:solidFill>
                  <a:schemeClr val="bg1"/>
                </a:solidFill>
                <a:latin typeface="+mn-lt"/>
                <a:sym typeface="Arial"/>
              </a:rPr>
              <a:t>- Paul Gibbons, PhD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F280C2-B1E1-844E-28DA-506F645B0703}"/>
              </a:ext>
            </a:extLst>
          </p:cNvPr>
          <p:cNvSpPr txBox="1"/>
          <p:nvPr/>
        </p:nvSpPr>
        <p:spPr>
          <a:xfrm>
            <a:off x="5399309" y="2752395"/>
            <a:ext cx="1602273" cy="330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86 million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19423F-E738-1E9E-313D-B70F98276339}"/>
              </a:ext>
            </a:extLst>
          </p:cNvPr>
          <p:cNvSpPr txBox="1"/>
          <p:nvPr/>
        </p:nvSpPr>
        <p:spPr>
          <a:xfrm>
            <a:off x="5399309" y="3553450"/>
            <a:ext cx="1602273" cy="330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39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02F3EC-1E5E-BE51-885A-C0FA429C4439}"/>
              </a:ext>
            </a:extLst>
          </p:cNvPr>
          <p:cNvSpPr txBox="1"/>
          <p:nvPr/>
        </p:nvSpPr>
        <p:spPr>
          <a:xfrm>
            <a:off x="5399309" y="4326513"/>
            <a:ext cx="1602273" cy="330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4130 miles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DC3DF-3A52-4819-4D71-D65C9E3106B3}"/>
              </a:ext>
            </a:extLst>
          </p:cNvPr>
          <p:cNvSpPr txBox="1"/>
          <p:nvPr/>
        </p:nvSpPr>
        <p:spPr>
          <a:xfrm>
            <a:off x="5453071" y="5099576"/>
            <a:ext cx="1838984" cy="330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238,855 miles</a:t>
            </a:r>
          </a:p>
        </p:txBody>
      </p:sp>
      <p:pic>
        <p:nvPicPr>
          <p:cNvPr id="12" name="Graphic 11" descr="New Moon with solid fill">
            <a:extLst>
              <a:ext uri="{FF2B5EF4-FFF2-40B4-BE49-F238E27FC236}">
                <a16:creationId xmlns:a16="http://schemas.microsoft.com/office/drawing/2014/main" id="{AE70CCC2-209F-6B0B-B03D-8AB25572DB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571" y="5029983"/>
            <a:ext cx="469726" cy="469726"/>
          </a:xfrm>
          <a:prstGeom prst="rect">
            <a:avLst/>
          </a:prstGeom>
        </p:spPr>
      </p:pic>
      <p:pic>
        <p:nvPicPr>
          <p:cNvPr id="14" name="Graphic 13" descr="Brain in head with solid fill">
            <a:extLst>
              <a:ext uri="{FF2B5EF4-FFF2-40B4-BE49-F238E27FC236}">
                <a16:creationId xmlns:a16="http://schemas.microsoft.com/office/drawing/2014/main" id="{F3D4BFE5-7DD1-4F6A-AE59-9B997950F1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7605" y="2640836"/>
            <a:ext cx="553658" cy="5536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8FD90D-D8D9-75C0-FC5D-6B10481690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56" y="3485636"/>
            <a:ext cx="397061" cy="469726"/>
          </a:xfrm>
          <a:prstGeom prst="rect">
            <a:avLst/>
          </a:prstGeom>
        </p:spPr>
      </p:pic>
      <p:pic>
        <p:nvPicPr>
          <p:cNvPr id="3076" name="Picture 4" descr="River Icon at Vectorified.com | Collection of River Icon free for ...">
            <a:extLst>
              <a:ext uri="{FF2B5EF4-FFF2-40B4-BE49-F238E27FC236}">
                <a16:creationId xmlns:a16="http://schemas.microsoft.com/office/drawing/2014/main" id="{BE088D78-FCD6-284E-A50A-FC808A7F2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29" y="4269115"/>
            <a:ext cx="446810" cy="39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B834B7E-6938-284F-4573-C0BC92A34D99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865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8461" y="382589"/>
            <a:ext cx="11029033" cy="758825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270"/>
            <a:r>
              <a:rPr lang="en-US" dirty="0"/>
              <a:t>Operational risk is pervasive</a:t>
            </a:r>
          </a:p>
        </p:txBody>
      </p:sp>
      <p:pic>
        <p:nvPicPr>
          <p:cNvPr id="3" name="object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48" r="5892" b="-11"/>
          <a:stretch/>
        </p:blipFill>
        <p:spPr>
          <a:xfrm>
            <a:off x="578460" y="1277941"/>
            <a:ext cx="5417771" cy="4987925"/>
          </a:xfrm>
          <a:prstGeom prst="rect">
            <a:avLst/>
          </a:prstGeom>
          <a:noFill/>
        </p:spPr>
      </p:pic>
      <p:sp>
        <p:nvSpPr>
          <p:cNvPr id="6" name="object 6"/>
          <p:cNvSpPr txBox="1"/>
          <p:nvPr/>
        </p:nvSpPr>
        <p:spPr bwMode="gray">
          <a:xfrm>
            <a:off x="6189723" y="1277941"/>
            <a:ext cx="5417771" cy="4987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R="5080" algn="l">
              <a:spcBef>
                <a:spcPct val="60000"/>
              </a:spcBef>
            </a:pPr>
            <a:endParaRPr lang="en-US" sz="3200" spc="405" dirty="0">
              <a:latin typeface="+mn-lt"/>
              <a:sym typeface="Arial"/>
            </a:endParaRPr>
          </a:p>
          <a:p>
            <a:pPr marR="5080" lvl="1" algn="l">
              <a:spcBef>
                <a:spcPct val="20000"/>
              </a:spcBef>
              <a:buFont typeface="Arial" charset="0"/>
            </a:pPr>
            <a:r>
              <a:rPr lang="en-US" sz="2000" dirty="0">
                <a:latin typeface="+mn-lt"/>
                <a:sym typeface="Arial"/>
              </a:rPr>
              <a:t>How well risks are identified, quantified and mitigated can make the difference of a life lost (or saved).</a:t>
            </a:r>
          </a:p>
          <a:p>
            <a:pPr marR="5080" lvl="1" algn="l">
              <a:spcBef>
                <a:spcPct val="20000"/>
              </a:spcBef>
              <a:buFont typeface="Arial" charset="0"/>
            </a:pPr>
            <a:endParaRPr lang="en-US" sz="2000" dirty="0">
              <a:latin typeface="+mn-lt"/>
              <a:sym typeface="Arial"/>
            </a:endParaRPr>
          </a:p>
          <a:p>
            <a:pPr marR="5080" lvl="1" algn="l">
              <a:spcBef>
                <a:spcPct val="20000"/>
              </a:spcBef>
              <a:buFont typeface="Arial" charset="0"/>
            </a:pPr>
            <a:r>
              <a:rPr lang="en-US" sz="2000" dirty="0">
                <a:latin typeface="+mn-lt"/>
                <a:sym typeface="Arial"/>
              </a:rPr>
              <a:t>It can also be the difference between profit and loss.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60386A-E378-D143-CEC5-ED909CE5E9BF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604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192D0EA-1482-91F3-66F2-37FA1862A2E9}"/>
              </a:ext>
            </a:extLst>
          </p:cNvPr>
          <p:cNvSpPr txBox="1">
            <a:spLocks/>
          </p:cNvSpPr>
          <p:nvPr/>
        </p:nvSpPr>
        <p:spPr bwMode="gray">
          <a:xfrm>
            <a:off x="578461" y="382589"/>
            <a:ext cx="11029033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chemeClr val="tx2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5pPr>
            <a:lvl6pPr marL="580461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6pPr>
            <a:lvl7pPr marL="1160922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7pPr>
            <a:lvl8pPr marL="1741383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8pPr>
            <a:lvl9pPr marL="2321844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9pPr>
          </a:lstStyle>
          <a:p>
            <a:pPr marL="1270">
              <a:spcAft>
                <a:spcPts val="600"/>
              </a:spcAft>
            </a:pPr>
            <a:r>
              <a:rPr lang="en-US" kern="0" dirty="0">
                <a:latin typeface="+mj-lt"/>
                <a:ea typeface="+mj-ea"/>
                <a:cs typeface="+mj-cs"/>
                <a:sym typeface="Arial"/>
              </a:rPr>
              <a:t>Defining risk management</a:t>
            </a:r>
          </a:p>
        </p:txBody>
      </p:sp>
      <p:pic>
        <p:nvPicPr>
          <p:cNvPr id="7" name="Picture 6" descr="3D rendering of a yellow sphere balancing on the edge of a blue cube">
            <a:extLst>
              <a:ext uri="{FF2B5EF4-FFF2-40B4-BE49-F238E27FC236}">
                <a16:creationId xmlns:a16="http://schemas.microsoft.com/office/drawing/2014/main" id="{F990C395-2ED7-4B94-37A2-EA85498708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09" r="12618" b="2"/>
          <a:stretch/>
        </p:blipFill>
        <p:spPr>
          <a:xfrm>
            <a:off x="578460" y="1277941"/>
            <a:ext cx="5417771" cy="4987925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 bwMode="gray">
          <a:xfrm>
            <a:off x="6189723" y="1277941"/>
            <a:ext cx="5417771" cy="28918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R="5080" algn="l">
              <a:spcBef>
                <a:spcPct val="60000"/>
              </a:spcBef>
            </a:pPr>
            <a:r>
              <a:rPr lang="en-US" sz="2000" dirty="0">
                <a:latin typeface="+mn-lt"/>
                <a:sym typeface="Arial"/>
              </a:rPr>
              <a:t>The identification, assessment and prioritization of risks, followed by coordinated and economical application of resources to minimize, monitor and control the probability or impact of unfortunate events. </a:t>
            </a:r>
          </a:p>
          <a:p>
            <a:pPr marL="221704" marR="5080" indent="-221704" algn="l">
              <a:spcBef>
                <a:spcPct val="60000"/>
              </a:spcBef>
              <a:buFont typeface="Arial" charset="0"/>
              <a:buChar char="•"/>
            </a:pPr>
            <a:endParaRPr lang="en-US" sz="2000" dirty="0">
              <a:latin typeface="+mn-lt"/>
              <a:sym typeface="Arial"/>
            </a:endParaRPr>
          </a:p>
          <a:p>
            <a:pPr marR="5080" algn="l">
              <a:spcBef>
                <a:spcPct val="60000"/>
              </a:spcBef>
            </a:pPr>
            <a:r>
              <a:rPr lang="en-US" sz="2000" dirty="0">
                <a:latin typeface="+mn-lt"/>
                <a:sym typeface="Arial"/>
              </a:rPr>
              <a:t>Risk management’s objective is to assure uncertainty does not deflect the endeavor from achieving its business goals.</a:t>
            </a:r>
          </a:p>
          <a:p>
            <a:pPr marR="5080" algn="l">
              <a:spcBef>
                <a:spcPct val="60000"/>
              </a:spcBef>
            </a:pPr>
            <a:endParaRPr lang="en-US" sz="2000" dirty="0">
              <a:latin typeface="+mn-lt"/>
              <a:sym typeface="Arial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A8D4E45-C99C-6431-B90A-D41BCA59E7A3}"/>
              </a:ext>
            </a:extLst>
          </p:cNvPr>
          <p:cNvSpPr txBox="1"/>
          <p:nvPr/>
        </p:nvSpPr>
        <p:spPr bwMode="gray">
          <a:xfrm>
            <a:off x="6189723" y="4407577"/>
            <a:ext cx="5417771" cy="758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R="5080" algn="l">
              <a:spcBef>
                <a:spcPct val="60000"/>
              </a:spcBef>
            </a:pPr>
            <a:r>
              <a:rPr lang="en-US" sz="2000" dirty="0">
                <a:latin typeface="+mn-lt"/>
                <a:sym typeface="Arial"/>
              </a:rPr>
              <a:t>Helping the organization see what’s around the corner and helping to navigate the path forward.</a:t>
            </a:r>
          </a:p>
          <a:p>
            <a:pPr marR="5080" algn="l">
              <a:spcBef>
                <a:spcPct val="60000"/>
              </a:spcBef>
            </a:pPr>
            <a:endParaRPr lang="en-US" sz="2000" dirty="0">
              <a:latin typeface="+mn-lt"/>
              <a:sym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C284C-030B-EEF7-E062-EFB26FDD7245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671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053" y="1520073"/>
            <a:ext cx="2987039" cy="17358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24116" y="1517037"/>
            <a:ext cx="2513077" cy="173888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116" y="3898738"/>
            <a:ext cx="2513075" cy="188366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052" y="3898738"/>
            <a:ext cx="2987040" cy="18866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249" y="1517037"/>
            <a:ext cx="2430779" cy="173887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249" y="3898738"/>
            <a:ext cx="2430779" cy="18836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EDEC39-D667-5EBB-F451-5395F2F8B94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539" y="3272193"/>
            <a:ext cx="2430779" cy="5230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BF56D3-4419-4A05-26EB-2846059A41B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182" y="3255908"/>
            <a:ext cx="2430779" cy="5230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24ED32-280F-416B-4DB9-C2A4DB97D7E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115" y="3255908"/>
            <a:ext cx="2430779" cy="5230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763A45-7941-33FE-97A9-213E8B11982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539" y="5841725"/>
            <a:ext cx="2430779" cy="5230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2E8FB2-9AA8-9772-82BE-7EE4DCAE511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182" y="5825440"/>
            <a:ext cx="2430779" cy="5230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BA64A6-E97F-6990-13F0-8989EB6A95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115" y="5825440"/>
            <a:ext cx="2430779" cy="52307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B6C7A7D-65AD-67BA-8F39-3C04D546E361}"/>
              </a:ext>
            </a:extLst>
          </p:cNvPr>
          <p:cNvGrpSpPr/>
          <p:nvPr/>
        </p:nvGrpSpPr>
        <p:grpSpPr>
          <a:xfrm>
            <a:off x="3053745" y="3519098"/>
            <a:ext cx="433888" cy="397876"/>
            <a:chOff x="10669308" y="4655347"/>
            <a:chExt cx="433888" cy="39787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F953141-7BB6-65BA-3CD6-F60CB46E9999}"/>
                </a:ext>
              </a:extLst>
            </p:cNvPr>
            <p:cNvSpPr/>
            <p:nvPr/>
          </p:nvSpPr>
          <p:spPr>
            <a:xfrm>
              <a:off x="10705320" y="4655347"/>
              <a:ext cx="397876" cy="39787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pic>
          <p:nvPicPr>
            <p:cNvPr id="28" name="Graphic 27" descr="Checkbox Checked with solid fill">
              <a:extLst>
                <a:ext uri="{FF2B5EF4-FFF2-40B4-BE49-F238E27FC236}">
                  <a16:creationId xmlns:a16="http://schemas.microsoft.com/office/drawing/2014/main" id="{17391D94-FF3A-EC4D-5180-6911A9C9B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669308" y="4655347"/>
              <a:ext cx="397876" cy="39787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A60A63-0453-3264-4A14-68E7D8C81908}"/>
              </a:ext>
            </a:extLst>
          </p:cNvPr>
          <p:cNvGrpSpPr/>
          <p:nvPr/>
        </p:nvGrpSpPr>
        <p:grpSpPr>
          <a:xfrm>
            <a:off x="6042195" y="3493653"/>
            <a:ext cx="433888" cy="397876"/>
            <a:chOff x="10669308" y="4655347"/>
            <a:chExt cx="433888" cy="39787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FE29DA1-5531-2CAB-4F89-A12DED8C3776}"/>
                </a:ext>
              </a:extLst>
            </p:cNvPr>
            <p:cNvSpPr/>
            <p:nvPr/>
          </p:nvSpPr>
          <p:spPr>
            <a:xfrm>
              <a:off x="10705320" y="4655347"/>
              <a:ext cx="397876" cy="39787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pic>
          <p:nvPicPr>
            <p:cNvPr id="31" name="Graphic 30" descr="Checkbox Checked with solid fill">
              <a:extLst>
                <a:ext uri="{FF2B5EF4-FFF2-40B4-BE49-F238E27FC236}">
                  <a16:creationId xmlns:a16="http://schemas.microsoft.com/office/drawing/2014/main" id="{9DDA1D02-9645-BCA6-7E86-643B8F37C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669308" y="4655347"/>
              <a:ext cx="397876" cy="397876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B300AB-8699-A1C7-0C9A-90D079DDB015}"/>
              </a:ext>
            </a:extLst>
          </p:cNvPr>
          <p:cNvGrpSpPr/>
          <p:nvPr/>
        </p:nvGrpSpPr>
        <p:grpSpPr>
          <a:xfrm>
            <a:off x="7110221" y="3503756"/>
            <a:ext cx="399153" cy="397876"/>
            <a:chOff x="10868246" y="3135856"/>
            <a:chExt cx="399153" cy="39787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864A831-21D4-0C11-F85C-6E87015DF216}"/>
                </a:ext>
              </a:extLst>
            </p:cNvPr>
            <p:cNvSpPr/>
            <p:nvPr/>
          </p:nvSpPr>
          <p:spPr>
            <a:xfrm>
              <a:off x="10868246" y="3135856"/>
              <a:ext cx="397876" cy="39787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pic>
          <p:nvPicPr>
            <p:cNvPr id="34" name="Graphic 33" descr="Checkbox Checked with solid fill">
              <a:extLst>
                <a:ext uri="{FF2B5EF4-FFF2-40B4-BE49-F238E27FC236}">
                  <a16:creationId xmlns:a16="http://schemas.microsoft.com/office/drawing/2014/main" id="{DED5F990-B905-F75F-1539-B05BDAF37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869523" y="3135856"/>
              <a:ext cx="397876" cy="397876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DEA026-62A9-CB47-FE16-8F41B187C604}"/>
              </a:ext>
            </a:extLst>
          </p:cNvPr>
          <p:cNvGrpSpPr/>
          <p:nvPr/>
        </p:nvGrpSpPr>
        <p:grpSpPr>
          <a:xfrm>
            <a:off x="6024189" y="6114839"/>
            <a:ext cx="433888" cy="397876"/>
            <a:chOff x="10669308" y="4655347"/>
            <a:chExt cx="433888" cy="39787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95C44E-741C-5531-8C7C-37687115AA15}"/>
                </a:ext>
              </a:extLst>
            </p:cNvPr>
            <p:cNvSpPr/>
            <p:nvPr/>
          </p:nvSpPr>
          <p:spPr>
            <a:xfrm>
              <a:off x="10705320" y="4655347"/>
              <a:ext cx="397876" cy="39787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pic>
          <p:nvPicPr>
            <p:cNvPr id="40" name="Graphic 39" descr="Checkbox Checked with solid fill">
              <a:extLst>
                <a:ext uri="{FF2B5EF4-FFF2-40B4-BE49-F238E27FC236}">
                  <a16:creationId xmlns:a16="http://schemas.microsoft.com/office/drawing/2014/main" id="{A0C96274-6B00-1CBD-BDD7-E6F26F311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669308" y="4655347"/>
              <a:ext cx="397876" cy="397876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4433164-88B4-DA44-4E03-B7DCBC7A4CC8}"/>
              </a:ext>
            </a:extLst>
          </p:cNvPr>
          <p:cNvGrpSpPr/>
          <p:nvPr/>
        </p:nvGrpSpPr>
        <p:grpSpPr>
          <a:xfrm>
            <a:off x="8909585" y="6074707"/>
            <a:ext cx="433888" cy="397876"/>
            <a:chOff x="10669308" y="4655347"/>
            <a:chExt cx="433888" cy="39787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8A13BD0-1E12-00E7-C98E-8C7AA68A6577}"/>
                </a:ext>
              </a:extLst>
            </p:cNvPr>
            <p:cNvSpPr/>
            <p:nvPr/>
          </p:nvSpPr>
          <p:spPr>
            <a:xfrm>
              <a:off x="10705320" y="4655347"/>
              <a:ext cx="397876" cy="39787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pic>
          <p:nvPicPr>
            <p:cNvPr id="43" name="Graphic 42" descr="Checkbox Checked with solid fill">
              <a:extLst>
                <a:ext uri="{FF2B5EF4-FFF2-40B4-BE49-F238E27FC236}">
                  <a16:creationId xmlns:a16="http://schemas.microsoft.com/office/drawing/2014/main" id="{E030CBB7-81C7-1222-8ED8-8901899A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669308" y="4655347"/>
              <a:ext cx="397876" cy="397876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E89F22D-FF55-0293-9212-27DCB0C60818}"/>
              </a:ext>
            </a:extLst>
          </p:cNvPr>
          <p:cNvSpPr txBox="1"/>
          <p:nvPr/>
        </p:nvSpPr>
        <p:spPr>
          <a:xfrm>
            <a:off x="488709" y="3942120"/>
            <a:ext cx="3647190" cy="224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Ladder falls – 100 workplace fatalities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BE9924B-1538-BF4F-52EE-40EE9F7F4A9B}"/>
              </a:ext>
            </a:extLst>
          </p:cNvPr>
          <p:cNvGrpSpPr/>
          <p:nvPr/>
        </p:nvGrpSpPr>
        <p:grpSpPr>
          <a:xfrm>
            <a:off x="2113366" y="6103264"/>
            <a:ext cx="397876" cy="416560"/>
            <a:chOff x="10170982" y="5365841"/>
            <a:chExt cx="397876" cy="41656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97C16E1-F2A2-6BDC-E6D8-5F1DF0A20285}"/>
                </a:ext>
              </a:extLst>
            </p:cNvPr>
            <p:cNvSpPr/>
            <p:nvPr/>
          </p:nvSpPr>
          <p:spPr>
            <a:xfrm>
              <a:off x="10170982" y="5365841"/>
              <a:ext cx="397876" cy="39787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pic>
          <p:nvPicPr>
            <p:cNvPr id="48" name="Graphic 47" descr="Checkbox Checked with solid fill">
              <a:extLst>
                <a:ext uri="{FF2B5EF4-FFF2-40B4-BE49-F238E27FC236}">
                  <a16:creationId xmlns:a16="http://schemas.microsoft.com/office/drawing/2014/main" id="{EA9E5BFB-FE42-B456-73CB-0C600361C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170982" y="5384525"/>
              <a:ext cx="397876" cy="397876"/>
            </a:xfrm>
            <a:prstGeom prst="rect">
              <a:avLst/>
            </a:prstGeom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2D810DB-00DC-3377-E784-5BDAB667A741}"/>
              </a:ext>
            </a:extLst>
          </p:cNvPr>
          <p:cNvSpPr txBox="1"/>
          <p:nvPr/>
        </p:nvSpPr>
        <p:spPr>
          <a:xfrm>
            <a:off x="6994243" y="3942120"/>
            <a:ext cx="22657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</a:rPr>
              <a:t>Workplace fires – 100 workplace fatalities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20D437-DF43-F5FE-B2BE-9AE72271872F}"/>
              </a:ext>
            </a:extLst>
          </p:cNvPr>
          <p:cNvSpPr txBox="1"/>
          <p:nvPr/>
        </p:nvSpPr>
        <p:spPr>
          <a:xfrm>
            <a:off x="5368584" y="3883759"/>
            <a:ext cx="16985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</a:rPr>
              <a:t>Lightning strikes – 20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8F18CC-7661-2851-8520-E1209CED9F84}"/>
              </a:ext>
            </a:extLst>
          </p:cNvPr>
          <p:cNvSpPr txBox="1"/>
          <p:nvPr/>
        </p:nvSpPr>
        <p:spPr>
          <a:xfrm>
            <a:off x="1166959" y="2973454"/>
            <a:ext cx="21202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</a:rPr>
              <a:t>Skydiving fatal accidents – 25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C1BFA1-652C-20EC-2BD6-748608DDE44F}"/>
              </a:ext>
            </a:extLst>
          </p:cNvPr>
          <p:cNvSpPr txBox="1"/>
          <p:nvPr/>
        </p:nvSpPr>
        <p:spPr>
          <a:xfrm>
            <a:off x="7122825" y="2949811"/>
            <a:ext cx="236102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</a:rPr>
              <a:t>Vehicle fatal accidents - 40,000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806219-CE67-762F-F97F-A0256A65F007}"/>
              </a:ext>
            </a:extLst>
          </p:cNvPr>
          <p:cNvSpPr txBox="1"/>
          <p:nvPr/>
        </p:nvSpPr>
        <p:spPr>
          <a:xfrm>
            <a:off x="5486639" y="2938267"/>
            <a:ext cx="15805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Aircraft fatalities – 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BC45DA3-FF28-F48B-B786-25C344EC55D5}"/>
              </a:ext>
            </a:extLst>
          </p:cNvPr>
          <p:cNvSpPr txBox="1"/>
          <p:nvPr/>
        </p:nvSpPr>
        <p:spPr>
          <a:xfrm>
            <a:off x="9729215" y="2048718"/>
            <a:ext cx="2320031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/>
              <a:t>What’s wrong with this approach to risk quantification?</a:t>
            </a:r>
          </a:p>
        </p:txBody>
      </p:sp>
      <p:sp>
        <p:nvSpPr>
          <p:cNvPr id="63" name="object 5">
            <a:extLst>
              <a:ext uri="{FF2B5EF4-FFF2-40B4-BE49-F238E27FC236}">
                <a16:creationId xmlns:a16="http://schemas.microsoft.com/office/drawing/2014/main" id="{A7AF5B31-2466-541D-B86E-7E0CDFAFC3BD}"/>
              </a:ext>
            </a:extLst>
          </p:cNvPr>
          <p:cNvSpPr txBox="1">
            <a:spLocks/>
          </p:cNvSpPr>
          <p:nvPr/>
        </p:nvSpPr>
        <p:spPr bwMode="gray">
          <a:xfrm>
            <a:off x="578461" y="382589"/>
            <a:ext cx="11029033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chemeClr val="tx2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5pPr>
            <a:lvl6pPr marL="580461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6pPr>
            <a:lvl7pPr marL="1160922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7pPr>
            <a:lvl8pPr marL="1741383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8pPr>
            <a:lvl9pPr marL="2321844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9pPr>
          </a:lstStyle>
          <a:p>
            <a:pPr marL="1270">
              <a:spcAft>
                <a:spcPts val="600"/>
              </a:spcAft>
            </a:pPr>
            <a:r>
              <a:rPr lang="en-US" kern="0" dirty="0">
                <a:latin typeface="+mj-lt"/>
                <a:ea typeface="+mj-ea"/>
                <a:cs typeface="+mj-cs"/>
                <a:sym typeface="Arial"/>
              </a:rPr>
              <a:t>Risk assessment process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D8A331-AFC5-6E00-AC13-9CBEA19B8D35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77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52" grpId="0"/>
      <p:bldP spid="54" grpId="0"/>
      <p:bldP spid="56" grpId="0"/>
      <p:bldP spid="58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93616" y="1493340"/>
            <a:ext cx="6664653" cy="381283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latin typeface="+mn-lt"/>
              </a:rPr>
              <a:t>Evaluate how likely the risk is to materialize</a:t>
            </a:r>
          </a:p>
          <a:p>
            <a:pPr marL="354942" indent="-342244" algn="l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54942" algn="l"/>
                <a:tab pos="355578" algn="l"/>
              </a:tabLst>
            </a:pPr>
            <a:r>
              <a:rPr sz="2000" b="1" dirty="0">
                <a:latin typeface="+mn-lt"/>
              </a:rPr>
              <a:t>Very Likely</a:t>
            </a:r>
            <a:r>
              <a:rPr sz="2000" dirty="0">
                <a:latin typeface="+mn-lt"/>
              </a:rPr>
              <a:t>: Has happened to us more than one time </a:t>
            </a:r>
            <a:r>
              <a:rPr lang="en-US" sz="2000" dirty="0">
                <a:latin typeface="+mn-lt"/>
              </a:rPr>
              <a:t>in the last</a:t>
            </a:r>
            <a:r>
              <a:rPr sz="2000" dirty="0">
                <a:latin typeface="+mn-lt"/>
              </a:rPr>
              <a:t> year</a:t>
            </a:r>
          </a:p>
          <a:p>
            <a:pPr marL="354942" indent="-342244" algn="l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54942" algn="l"/>
                <a:tab pos="355578" algn="l"/>
              </a:tabLst>
            </a:pPr>
            <a:r>
              <a:rPr sz="2000" b="1" dirty="0">
                <a:latin typeface="+mn-lt"/>
              </a:rPr>
              <a:t>Likely</a:t>
            </a:r>
            <a:r>
              <a:rPr sz="2000" dirty="0">
                <a:latin typeface="+mn-lt"/>
              </a:rPr>
              <a:t>: Has happened in the industry more than one time in the last year</a:t>
            </a:r>
          </a:p>
          <a:p>
            <a:pPr marL="354942" marR="238744" indent="-342244" algn="l">
              <a:lnSpc>
                <a:spcPct val="133500"/>
              </a:lnSpc>
              <a:spcBef>
                <a:spcPts val="395"/>
              </a:spcBef>
              <a:buFont typeface="Wingdings"/>
              <a:buChar char=""/>
              <a:tabLst>
                <a:tab pos="354942" algn="l"/>
                <a:tab pos="355578" algn="l"/>
              </a:tabLst>
            </a:pPr>
            <a:r>
              <a:rPr sz="2000" b="1" dirty="0">
                <a:latin typeface="+mn-lt"/>
              </a:rPr>
              <a:t>Possible</a:t>
            </a:r>
            <a:r>
              <a:rPr sz="2000" dirty="0">
                <a:latin typeface="+mn-lt"/>
              </a:rPr>
              <a:t>: Has happened in our industry less than one time per year over the past five years</a:t>
            </a:r>
          </a:p>
          <a:p>
            <a:pPr marL="354942" indent="-342244" algn="l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54942" algn="l"/>
                <a:tab pos="355578" algn="l"/>
              </a:tabLst>
            </a:pPr>
            <a:r>
              <a:rPr sz="2000" b="1" dirty="0">
                <a:latin typeface="+mn-lt"/>
              </a:rPr>
              <a:t>Unlikely</a:t>
            </a:r>
            <a:r>
              <a:rPr sz="2000" dirty="0">
                <a:latin typeface="+mn-lt"/>
              </a:rPr>
              <a:t>: Has happened in our industry</a:t>
            </a:r>
          </a:p>
          <a:p>
            <a:pPr marL="354942" indent="-342244" algn="l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54942" algn="l"/>
                <a:tab pos="355578" algn="l"/>
              </a:tabLst>
            </a:pPr>
            <a:r>
              <a:rPr sz="2000" b="1" dirty="0">
                <a:latin typeface="+mn-lt"/>
              </a:rPr>
              <a:t>Highly Unlikely: </a:t>
            </a:r>
            <a:r>
              <a:rPr lang="en-US" sz="2000" dirty="0">
                <a:latin typeface="+mn-lt"/>
              </a:rPr>
              <a:t>N</a:t>
            </a:r>
            <a:r>
              <a:rPr sz="2000" dirty="0">
                <a:latin typeface="+mn-lt"/>
              </a:rPr>
              <a:t>ever heard of in our industry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86418969-0366-014D-3D59-9EA06E618682}"/>
              </a:ext>
            </a:extLst>
          </p:cNvPr>
          <p:cNvSpPr txBox="1">
            <a:spLocks/>
          </p:cNvSpPr>
          <p:nvPr/>
        </p:nvSpPr>
        <p:spPr bwMode="gray">
          <a:xfrm>
            <a:off x="578461" y="382589"/>
            <a:ext cx="11029033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chemeClr val="tx2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5pPr>
            <a:lvl6pPr marL="580461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6pPr>
            <a:lvl7pPr marL="1160922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7pPr>
            <a:lvl8pPr marL="1741383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8pPr>
            <a:lvl9pPr marL="2321844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9pPr>
          </a:lstStyle>
          <a:p>
            <a:pPr marL="1270">
              <a:spcAft>
                <a:spcPts val="600"/>
              </a:spcAft>
            </a:pPr>
            <a:r>
              <a:rPr lang="en-US" kern="0" dirty="0">
                <a:latin typeface="+mj-lt"/>
                <a:ea typeface="+mj-ea"/>
                <a:cs typeface="+mj-cs"/>
                <a:sym typeface="Arial"/>
              </a:rPr>
              <a:t>Risk assessment process - </a:t>
            </a:r>
            <a:r>
              <a:rPr lang="en-US" kern="0" dirty="0"/>
              <a:t>l</a:t>
            </a:r>
            <a:r>
              <a:rPr lang="en-US" kern="0" dirty="0">
                <a:latin typeface="+mj-lt"/>
                <a:ea typeface="+mj-ea"/>
                <a:cs typeface="+mj-cs"/>
                <a:sym typeface="Arial"/>
              </a:rPr>
              <a:t>ikelihood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EDD83-8EAA-084B-2298-3D1FD53ACBF0}"/>
              </a:ext>
            </a:extLst>
          </p:cNvPr>
          <p:cNvSpPr txBox="1"/>
          <p:nvPr/>
        </p:nvSpPr>
        <p:spPr>
          <a:xfrm>
            <a:off x="7882359" y="2361235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endParaRPr lang="en-US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1994B4-CC3C-1C14-2795-C52546AEEEFA}"/>
              </a:ext>
            </a:extLst>
          </p:cNvPr>
          <p:cNvSpPr/>
          <p:nvPr/>
        </p:nvSpPr>
        <p:spPr>
          <a:xfrm>
            <a:off x="7708739" y="1339453"/>
            <a:ext cx="3898755" cy="4120615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13C939-14BE-301C-DDCF-8816F22BBD99}"/>
              </a:ext>
            </a:extLst>
          </p:cNvPr>
          <p:cNvSpPr txBox="1"/>
          <p:nvPr/>
        </p:nvSpPr>
        <p:spPr>
          <a:xfrm>
            <a:off x="7882359" y="2059394"/>
            <a:ext cx="3416025" cy="247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Your knowledge of the industry will help you classify frequency. 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Seek a wide perspective because our brains are lazy, and they cheat!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40071-F6F5-FF28-7F5A-8B548F69F69C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6407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tage antique illustration of pear">
            <a:extLst>
              <a:ext uri="{FF2B5EF4-FFF2-40B4-BE49-F238E27FC236}">
                <a16:creationId xmlns:a16="http://schemas.microsoft.com/office/drawing/2014/main" id="{4590AB92-331E-0D10-5A09-3A40DFE48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368" r="-2" b="6906"/>
          <a:stretch/>
        </p:blipFill>
        <p:spPr>
          <a:xfrm>
            <a:off x="6502239" y="1277940"/>
            <a:ext cx="5417771" cy="4987925"/>
          </a:xfrm>
          <a:prstGeom prst="rect">
            <a:avLst/>
          </a:prstGeom>
          <a:noFill/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75EDA444-0E70-3091-0AAA-9CFCECEBE09C}"/>
              </a:ext>
            </a:extLst>
          </p:cNvPr>
          <p:cNvSpPr txBox="1">
            <a:spLocks/>
          </p:cNvSpPr>
          <p:nvPr/>
        </p:nvSpPr>
        <p:spPr bwMode="gray">
          <a:xfrm>
            <a:off x="578461" y="382589"/>
            <a:ext cx="11029033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chemeClr val="tx2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5pPr>
            <a:lvl6pPr marL="580461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6pPr>
            <a:lvl7pPr marL="1160922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7pPr>
            <a:lvl8pPr marL="1741383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8pPr>
            <a:lvl9pPr marL="2321844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9pPr>
          </a:lstStyle>
          <a:p>
            <a:pPr marL="1270">
              <a:spcAft>
                <a:spcPts val="600"/>
              </a:spcAft>
            </a:pPr>
            <a:r>
              <a:rPr lang="en-US" kern="0" dirty="0">
                <a:latin typeface="+mj-lt"/>
                <a:ea typeface="+mj-ea"/>
                <a:cs typeface="+mj-cs"/>
                <a:sym typeface="Arial"/>
              </a:rPr>
              <a:t>Risk assessment process - </a:t>
            </a:r>
            <a:r>
              <a:rPr lang="en-US" kern="0">
                <a:latin typeface="+mj-lt"/>
                <a:ea typeface="+mj-ea"/>
                <a:cs typeface="+mj-cs"/>
                <a:sym typeface="Arial"/>
              </a:rPr>
              <a:t>severity</a:t>
            </a:r>
            <a:endParaRPr lang="en-US" kern="0" dirty="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object 3"/>
          <p:cNvSpPr txBox="1"/>
          <p:nvPr/>
        </p:nvSpPr>
        <p:spPr bwMode="gray">
          <a:xfrm>
            <a:off x="578460" y="1277941"/>
            <a:ext cx="6203832" cy="4987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l">
              <a:spcBef>
                <a:spcPct val="60000"/>
              </a:spcBef>
            </a:pPr>
            <a:r>
              <a:rPr lang="en-US" sz="2000" dirty="0">
                <a:latin typeface="+mn-lt"/>
                <a:sym typeface="Arial"/>
              </a:rPr>
              <a:t>Similar to likelihood, it helps to ground severity onto a scale</a:t>
            </a:r>
          </a:p>
          <a:p>
            <a:pPr marL="285750" marR="130167" indent="-285750" algn="l">
              <a:spcBef>
                <a:spcPct val="60000"/>
              </a:spcBef>
              <a:buFont typeface="Wingdings" panose="05000000000000000000" pitchFamily="2" charset="2"/>
              <a:buChar char="§"/>
              <a:tabLst>
                <a:tab pos="299701" algn="l"/>
              </a:tabLst>
            </a:pPr>
            <a:r>
              <a:rPr lang="en-US" sz="2000" b="1" dirty="0">
                <a:latin typeface="+mn-lt"/>
                <a:sym typeface="Arial"/>
              </a:rPr>
              <a:t>Minimal: </a:t>
            </a:r>
            <a:r>
              <a:rPr lang="en-US" sz="2000" dirty="0">
                <a:latin typeface="+mn-lt"/>
                <a:sym typeface="Arial"/>
              </a:rPr>
              <a:t>Noticeable impact that can easily be recovered from with little damage to people, environment, assets or reputation (PEARs) – think first aid </a:t>
            </a:r>
          </a:p>
          <a:p>
            <a:pPr marL="285750" marR="130167" indent="-285750" algn="l">
              <a:spcBef>
                <a:spcPct val="60000"/>
              </a:spcBef>
              <a:buFont typeface="Wingdings" panose="05000000000000000000" pitchFamily="2" charset="2"/>
              <a:buChar char="§"/>
              <a:tabLst>
                <a:tab pos="299701" algn="l"/>
              </a:tabLst>
            </a:pPr>
            <a:r>
              <a:rPr lang="en-US" sz="2000" b="1" dirty="0">
                <a:latin typeface="+mn-lt"/>
                <a:sym typeface="Arial"/>
              </a:rPr>
              <a:t>Significant: </a:t>
            </a:r>
            <a:r>
              <a:rPr lang="en-US" sz="2000" dirty="0">
                <a:latin typeface="+mn-lt"/>
                <a:sym typeface="Arial"/>
              </a:rPr>
              <a:t>Noticeable impact that can be recovered from. It impacts people, environment, assets or reputation for a short period of time and will take significant effort to recover from – think TRIR</a:t>
            </a:r>
          </a:p>
          <a:p>
            <a:pPr marL="285750" marR="74291" indent="-285750" algn="l">
              <a:spcBef>
                <a:spcPct val="60000"/>
              </a:spcBef>
              <a:buFont typeface="Wingdings" panose="05000000000000000000" pitchFamily="2" charset="2"/>
              <a:buChar char="§"/>
              <a:tabLst>
                <a:tab pos="299066" algn="l"/>
                <a:tab pos="299701" algn="l"/>
              </a:tabLst>
            </a:pPr>
            <a:r>
              <a:rPr lang="en-US" sz="2000" b="1" dirty="0">
                <a:latin typeface="+mn-lt"/>
                <a:sym typeface="Arial"/>
              </a:rPr>
              <a:t>Severe: </a:t>
            </a:r>
            <a:r>
              <a:rPr lang="en-US" sz="2000" dirty="0">
                <a:latin typeface="+mn-lt"/>
                <a:sym typeface="Arial"/>
              </a:rPr>
              <a:t>Impacts that will damage the company’s ability to do business but will not cause a shutdown of operations or a loss of a ‘license to operate’ – think fatalities</a:t>
            </a:r>
          </a:p>
          <a:p>
            <a:pPr marL="285750" marR="5080" indent="-285750" algn="l">
              <a:spcBef>
                <a:spcPct val="60000"/>
              </a:spcBef>
              <a:buFont typeface="Wingdings" panose="05000000000000000000" pitchFamily="2" charset="2"/>
              <a:buChar char="§"/>
              <a:tabLst>
                <a:tab pos="299066" algn="l"/>
                <a:tab pos="299701" algn="l"/>
                <a:tab pos="2749377" algn="l"/>
              </a:tabLst>
            </a:pPr>
            <a:r>
              <a:rPr lang="en-US" sz="2000" b="1" dirty="0">
                <a:latin typeface="+mn-lt"/>
                <a:sym typeface="Arial"/>
              </a:rPr>
              <a:t>Catastrophic: </a:t>
            </a:r>
            <a:r>
              <a:rPr lang="en-US" sz="2000" dirty="0">
                <a:latin typeface="+mn-lt"/>
                <a:sym typeface="Arial"/>
              </a:rPr>
              <a:t>These may be company killing events - think multiple fatalities	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9434BA-9C04-3508-AE7E-B105370FCBCC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453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8843" y="711958"/>
            <a:ext cx="3925957" cy="3064911"/>
          </a:xfrm>
          <a:prstGeom prst="rect">
            <a:avLst/>
          </a:prstGeom>
          <a:solidFill>
            <a:srgbClr val="8DC445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dirty="0"/>
              <a:t>Larry Pearlman</a:t>
            </a:r>
            <a:endParaRPr lang="en-US" sz="3800" kern="1200" spc="-15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C1F7F5-E6BA-E513-5828-167813002970}"/>
              </a:ext>
            </a:extLst>
          </p:cNvPr>
          <p:cNvSpPr txBox="1">
            <a:spLocks/>
          </p:cNvSpPr>
          <p:nvPr/>
        </p:nvSpPr>
        <p:spPr>
          <a:xfrm>
            <a:off x="4379709" y="686862"/>
            <a:ext cx="7037591" cy="556346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numCol="2" spcCol="4572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lang="en-US" sz="2000" dirty="0"/>
              <a:t>Expertise in safety, risk, organization culture, and change</a:t>
            </a:r>
            <a:r>
              <a:rPr lang="en-US" sz="2000" b="1" dirty="0"/>
              <a:t> </a:t>
            </a:r>
            <a:r>
              <a:rPr lang="en-US" sz="2000" dirty="0"/>
              <a:t>management. 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lang="en-US" sz="2000" dirty="0"/>
              <a:t>Select clients include BP, Chick-Fil-A, Delta Air Lines, Direct Energy, Exxon, FedEx, Hess, Hitachi, HSBC, Milliken,  National Grid, Northrop Grumman, Pfizer, Shell, Suncor and Toyota.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lang="en-US" sz="2000" dirty="0"/>
              <a:t>In addition to </a:t>
            </a:r>
            <a:r>
              <a:rPr lang="en-US" sz="2000" dirty="0" err="1"/>
              <a:t>SafetyAnd</a:t>
            </a:r>
            <a:r>
              <a:rPr lang="en-US" sz="2000" dirty="0"/>
              <a:t>,  Larry has been employed by Amoco, BP, General Mills, Marsh McLennan, PepsiCo and Pfizer.  He is a certified lean Master Black Belt.</a:t>
            </a:r>
            <a:endParaRPr lang="en-US" sz="2000" b="1" dirty="0"/>
          </a:p>
          <a:p>
            <a:pPr marL="0">
              <a:spcBef>
                <a:spcPts val="1800"/>
              </a:spcBef>
              <a:defRPr/>
            </a:pPr>
            <a:endParaRPr lang="en-US" sz="2000" dirty="0"/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lang="en-US" sz="2000" dirty="0"/>
              <a:t>B.B.A. in Economics and Industrial Relations and Human Resources from the</a:t>
            </a:r>
            <a:r>
              <a:rPr lang="en-US" sz="2000" b="1" dirty="0"/>
              <a:t> </a:t>
            </a:r>
            <a:r>
              <a:rPr lang="en-US" sz="2000" dirty="0"/>
              <a:t>University of Iowa 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lang="en-US" sz="2000" dirty="0"/>
              <a:t>M.A. in Labor and Industrial Relations from the University of Illinois in</a:t>
            </a:r>
            <a:r>
              <a:rPr lang="en-US" sz="2000" b="1" dirty="0"/>
              <a:t> </a:t>
            </a:r>
            <a:r>
              <a:rPr lang="en-US" sz="2000" dirty="0"/>
              <a:t>Urbana-Champaign.</a:t>
            </a:r>
            <a:endParaRPr lang="en-US" sz="2000" b="1" dirty="0"/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lang="en-US" sz="2000" dirty="0"/>
              <a:t>He serves as an adjunct professor at the University of Illinois since 2012 and Columbia Southern University since 2024.</a:t>
            </a:r>
            <a:endParaRPr lang="en-US" altLang="en-US" sz="20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CC4147-5307-9163-0CA2-F4C22E34F1D1}"/>
              </a:ext>
            </a:extLst>
          </p:cNvPr>
          <p:cNvSpPr txBox="1">
            <a:spLocks/>
          </p:cNvSpPr>
          <p:nvPr/>
        </p:nvSpPr>
        <p:spPr>
          <a:xfrm>
            <a:off x="188842" y="3896139"/>
            <a:ext cx="3925957" cy="2249903"/>
          </a:xfrm>
          <a:prstGeom prst="rect">
            <a:avLst/>
          </a:prstGeom>
          <a:solidFill>
            <a:srgbClr val="959E87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800" spc="-1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87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24236" y="1748117"/>
            <a:ext cx="8655050" cy="2359619"/>
          </a:xfrm>
          <a:prstGeom prst="rect">
            <a:avLst/>
          </a:prstGeom>
        </p:spPr>
        <p:txBody>
          <a:bodyPr vert="horz" wrap="square" lIns="0" tIns="203199" rIns="0" bIns="0" rtlCol="0">
            <a:spAutoFit/>
          </a:bodyPr>
          <a:lstStyle/>
          <a:p>
            <a:pPr marL="469898" indent="-457200" algn="l">
              <a:lnSpc>
                <a:spcPct val="100000"/>
              </a:lnSpc>
              <a:spcBef>
                <a:spcPts val="1600"/>
              </a:spcBef>
              <a:buFont typeface="+mj-lt"/>
              <a:buAutoNum type="arabicPeriod"/>
              <a:tabLst>
                <a:tab pos="354942" algn="l"/>
                <a:tab pos="355578" algn="l"/>
              </a:tabLst>
            </a:pPr>
            <a:r>
              <a:rPr sz="2000" dirty="0">
                <a:latin typeface="+mn-lt"/>
              </a:rPr>
              <a:t>Brainstorm a list of what could happen to your firm.</a:t>
            </a:r>
          </a:p>
          <a:p>
            <a:pPr marL="469898" indent="-457200" algn="l">
              <a:lnSpc>
                <a:spcPct val="100000"/>
              </a:lnSpc>
              <a:spcBef>
                <a:spcPts val="1499"/>
              </a:spcBef>
              <a:buFont typeface="+mj-lt"/>
              <a:buAutoNum type="arabicPeriod"/>
              <a:tabLst>
                <a:tab pos="354942" algn="l"/>
                <a:tab pos="355578" algn="l"/>
              </a:tabLst>
            </a:pPr>
            <a:r>
              <a:rPr sz="2000" dirty="0">
                <a:latin typeface="+mn-lt"/>
              </a:rPr>
              <a:t>Categorize them as internal risks and external risks.</a:t>
            </a:r>
          </a:p>
          <a:p>
            <a:pPr marL="812114" lvl="1" indent="-342244" algn="l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812114" algn="l"/>
                <a:tab pos="812748" algn="l"/>
              </a:tabLst>
            </a:pPr>
            <a:r>
              <a:rPr sz="2000" dirty="0">
                <a:latin typeface="+mn-lt"/>
              </a:rPr>
              <a:t>Internal risks are within your control to mitigate or eliminate.</a:t>
            </a:r>
          </a:p>
          <a:p>
            <a:pPr marL="812114" lvl="1" indent="-342244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812114" algn="l"/>
                <a:tab pos="812748" algn="l"/>
              </a:tabLst>
            </a:pPr>
            <a:r>
              <a:rPr sz="2000" dirty="0">
                <a:latin typeface="+mn-lt"/>
              </a:rPr>
              <a:t>External risks are beyond your control but can be planned for.</a:t>
            </a:r>
          </a:p>
          <a:p>
            <a:pPr marL="469898" indent="-457200" algn="l">
              <a:lnSpc>
                <a:spcPct val="100000"/>
              </a:lnSpc>
              <a:spcBef>
                <a:spcPts val="1485"/>
              </a:spcBef>
              <a:buFont typeface="+mj-lt"/>
              <a:buAutoNum type="arabicPeriod"/>
              <a:tabLst>
                <a:tab pos="354942" algn="l"/>
                <a:tab pos="355578" algn="l"/>
              </a:tabLst>
            </a:pPr>
            <a:r>
              <a:rPr sz="2000" dirty="0">
                <a:latin typeface="+mn-lt"/>
              </a:rPr>
              <a:t>Typical risk types: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1579" y="4271540"/>
            <a:ext cx="2120112" cy="1522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38900"/>
              </a:lnSpc>
              <a:spcBef>
                <a:spcPts val="100"/>
              </a:spcBef>
            </a:pPr>
            <a:r>
              <a:rPr sz="1800" spc="225" dirty="0">
                <a:latin typeface="+mn-lt"/>
                <a:cs typeface="Calibri"/>
              </a:rPr>
              <a:t>Compliance</a:t>
            </a:r>
            <a:r>
              <a:rPr sz="1800" spc="75" dirty="0">
                <a:latin typeface="+mn-lt"/>
                <a:cs typeface="Calibri"/>
              </a:rPr>
              <a:t> </a:t>
            </a:r>
            <a:r>
              <a:rPr sz="1800" spc="180" dirty="0">
                <a:latin typeface="+mn-lt"/>
                <a:cs typeface="Calibri"/>
              </a:rPr>
              <a:t>Risk </a:t>
            </a:r>
            <a:r>
              <a:rPr sz="1800" spc="185" dirty="0">
                <a:latin typeface="+mn-lt"/>
                <a:cs typeface="Calibri"/>
              </a:rPr>
              <a:t>Financial</a:t>
            </a:r>
            <a:r>
              <a:rPr sz="1800" spc="85" dirty="0">
                <a:latin typeface="+mn-lt"/>
                <a:cs typeface="Calibri"/>
              </a:rPr>
              <a:t> </a:t>
            </a:r>
            <a:r>
              <a:rPr sz="1800" spc="180" dirty="0">
                <a:latin typeface="+mn-lt"/>
                <a:cs typeface="Calibri"/>
              </a:rPr>
              <a:t>Risk </a:t>
            </a:r>
            <a:r>
              <a:rPr sz="1800" spc="196" dirty="0">
                <a:latin typeface="+mn-lt"/>
                <a:cs typeface="Calibri"/>
              </a:rPr>
              <a:t>Reputation</a:t>
            </a:r>
            <a:r>
              <a:rPr sz="1800" spc="85" dirty="0">
                <a:latin typeface="+mn-lt"/>
                <a:cs typeface="Calibri"/>
              </a:rPr>
              <a:t> </a:t>
            </a:r>
            <a:r>
              <a:rPr sz="1800" spc="180" dirty="0">
                <a:latin typeface="+mn-lt"/>
                <a:cs typeface="Calibri"/>
              </a:rPr>
              <a:t>Risk</a:t>
            </a:r>
            <a:endParaRPr lang="en-US" sz="1800" spc="180" dirty="0">
              <a:latin typeface="+mn-lt"/>
              <a:cs typeface="Calibri"/>
            </a:endParaRPr>
          </a:p>
          <a:p>
            <a:pPr marL="12700" marR="5080" algn="l">
              <a:lnSpc>
                <a:spcPct val="138900"/>
              </a:lnSpc>
              <a:spcBef>
                <a:spcPts val="100"/>
              </a:spcBef>
            </a:pPr>
            <a:endParaRPr sz="1800" dirty="0">
              <a:latin typeface="+mn-lt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7157" y="4271771"/>
            <a:ext cx="3262116" cy="1534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38900"/>
              </a:lnSpc>
              <a:spcBef>
                <a:spcPts val="100"/>
              </a:spcBef>
            </a:pPr>
            <a:r>
              <a:rPr sz="1800" spc="190" dirty="0">
                <a:latin typeface="+mn-lt"/>
                <a:cs typeface="Calibri"/>
              </a:rPr>
              <a:t>Competitive</a:t>
            </a:r>
            <a:r>
              <a:rPr sz="1800" spc="121" dirty="0">
                <a:latin typeface="+mn-lt"/>
                <a:cs typeface="Calibri"/>
              </a:rPr>
              <a:t> </a:t>
            </a:r>
            <a:r>
              <a:rPr sz="1800" spc="180" dirty="0">
                <a:latin typeface="+mn-lt"/>
                <a:cs typeface="Calibri"/>
              </a:rPr>
              <a:t>Risk </a:t>
            </a:r>
            <a:r>
              <a:rPr lang="en-US" sz="1800" spc="180" dirty="0">
                <a:latin typeface="+mn-lt"/>
                <a:cs typeface="Calibri"/>
              </a:rPr>
              <a:t>Safety</a:t>
            </a:r>
            <a:r>
              <a:rPr sz="1800" spc="80" dirty="0">
                <a:latin typeface="+mn-lt"/>
                <a:cs typeface="Calibri"/>
              </a:rPr>
              <a:t> </a:t>
            </a:r>
            <a:r>
              <a:rPr sz="1800" spc="180" dirty="0">
                <a:latin typeface="+mn-lt"/>
                <a:cs typeface="Calibri"/>
              </a:rPr>
              <a:t>Risk </a:t>
            </a:r>
            <a:endParaRPr lang="en-US" sz="1800" spc="180" dirty="0">
              <a:latin typeface="+mn-lt"/>
              <a:cs typeface="Calibri"/>
            </a:endParaRPr>
          </a:p>
          <a:p>
            <a:pPr marL="12700" marR="5080" algn="l">
              <a:lnSpc>
                <a:spcPct val="138900"/>
              </a:lnSpc>
              <a:spcBef>
                <a:spcPts val="100"/>
              </a:spcBef>
            </a:pPr>
            <a:r>
              <a:rPr sz="1800" spc="170" dirty="0">
                <a:latin typeface="+mn-lt"/>
                <a:cs typeface="Calibri"/>
              </a:rPr>
              <a:t>Security</a:t>
            </a:r>
            <a:r>
              <a:rPr lang="en-US" sz="1800" spc="170" dirty="0">
                <a:latin typeface="+mn-lt"/>
                <a:cs typeface="Calibri"/>
              </a:rPr>
              <a:t>, Cyber &amp;</a:t>
            </a:r>
            <a:r>
              <a:rPr sz="1800" spc="70" dirty="0">
                <a:latin typeface="+mn-lt"/>
                <a:cs typeface="Calibri"/>
              </a:rPr>
              <a:t> </a:t>
            </a:r>
            <a:r>
              <a:rPr sz="1800" spc="215" dirty="0">
                <a:latin typeface="+mn-lt"/>
                <a:cs typeface="Calibri"/>
              </a:rPr>
              <a:t>Fraud</a:t>
            </a:r>
            <a:endParaRPr lang="en-US" sz="1800" spc="215" dirty="0">
              <a:latin typeface="+mn-lt"/>
              <a:cs typeface="Calibri"/>
            </a:endParaRPr>
          </a:p>
          <a:p>
            <a:pPr marL="12700" marR="5080" algn="l">
              <a:lnSpc>
                <a:spcPct val="138900"/>
              </a:lnSpc>
              <a:spcBef>
                <a:spcPts val="100"/>
              </a:spcBef>
            </a:pPr>
            <a:r>
              <a:rPr lang="en-US" sz="1800" spc="215" dirty="0">
                <a:latin typeface="+mn-lt"/>
                <a:cs typeface="Calibri"/>
              </a:rPr>
              <a:t>Environmental Risk</a:t>
            </a:r>
            <a:endParaRPr sz="1800" dirty="0">
              <a:latin typeface="+mn-lt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4679" y="4271999"/>
            <a:ext cx="2201702" cy="1124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38900"/>
              </a:lnSpc>
              <a:spcBef>
                <a:spcPts val="100"/>
              </a:spcBef>
            </a:pPr>
            <a:r>
              <a:rPr sz="1800" spc="240" dirty="0">
                <a:latin typeface="+mn-lt"/>
                <a:cs typeface="Calibri"/>
              </a:rPr>
              <a:t>Economic</a:t>
            </a:r>
            <a:r>
              <a:rPr sz="1800" spc="70" dirty="0">
                <a:latin typeface="+mn-lt"/>
                <a:cs typeface="Calibri"/>
              </a:rPr>
              <a:t> </a:t>
            </a:r>
            <a:r>
              <a:rPr sz="1800" spc="180" dirty="0">
                <a:latin typeface="+mn-lt"/>
                <a:cs typeface="Calibri"/>
              </a:rPr>
              <a:t>Risk </a:t>
            </a:r>
            <a:r>
              <a:rPr sz="1800" spc="204" dirty="0">
                <a:latin typeface="+mn-lt"/>
                <a:cs typeface="Calibri"/>
              </a:rPr>
              <a:t>People</a:t>
            </a:r>
            <a:r>
              <a:rPr sz="1800" spc="70" dirty="0">
                <a:latin typeface="+mn-lt"/>
                <a:cs typeface="Calibri"/>
              </a:rPr>
              <a:t> </a:t>
            </a:r>
            <a:r>
              <a:rPr sz="1800" spc="180" dirty="0">
                <a:latin typeface="+mn-lt"/>
                <a:cs typeface="Calibri"/>
              </a:rPr>
              <a:t>Risk </a:t>
            </a:r>
            <a:r>
              <a:rPr sz="1800" spc="185" dirty="0">
                <a:latin typeface="+mn-lt"/>
                <a:cs typeface="Calibri"/>
              </a:rPr>
              <a:t>Supplier</a:t>
            </a:r>
            <a:r>
              <a:rPr sz="1800" spc="100" dirty="0">
                <a:latin typeface="+mn-lt"/>
                <a:cs typeface="Calibri"/>
              </a:rPr>
              <a:t> </a:t>
            </a:r>
            <a:r>
              <a:rPr sz="1800" spc="180" dirty="0">
                <a:latin typeface="+mn-lt"/>
                <a:cs typeface="Calibri"/>
              </a:rPr>
              <a:t>Risk</a:t>
            </a:r>
            <a:endParaRPr sz="1800" dirty="0">
              <a:latin typeface="+mn-lt"/>
              <a:cs typeface="Calibri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6219F130-614B-14EE-F395-2D88868E82A7}"/>
              </a:ext>
            </a:extLst>
          </p:cNvPr>
          <p:cNvSpPr txBox="1">
            <a:spLocks/>
          </p:cNvSpPr>
          <p:nvPr/>
        </p:nvSpPr>
        <p:spPr bwMode="gray">
          <a:xfrm>
            <a:off x="578461" y="382589"/>
            <a:ext cx="11029033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chemeClr val="tx2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5pPr>
            <a:lvl6pPr marL="580461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6pPr>
            <a:lvl7pPr marL="1160922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7pPr>
            <a:lvl8pPr marL="1741383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8pPr>
            <a:lvl9pPr marL="2321844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9pPr>
          </a:lstStyle>
          <a:p>
            <a:pPr marL="1270">
              <a:spcAft>
                <a:spcPts val="600"/>
              </a:spcAft>
            </a:pPr>
            <a:r>
              <a:rPr lang="en-US" kern="0" dirty="0">
                <a:latin typeface="+mj-lt"/>
                <a:ea typeface="+mj-ea"/>
                <a:cs typeface="+mj-cs"/>
                <a:sym typeface="Arial"/>
              </a:rPr>
              <a:t>What could possibly go wrong?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FBA07D-9B7B-0801-339D-AF9AED6E3A08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4467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453507"/>
              </p:ext>
            </p:extLst>
          </p:nvPr>
        </p:nvGraphicFramePr>
        <p:xfrm>
          <a:off x="578461" y="1826905"/>
          <a:ext cx="10909495" cy="42423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0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4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500" b="1" spc="2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INTERNAL</a:t>
                      </a:r>
                      <a:r>
                        <a:rPr sz="15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2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RISKS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501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500" b="1" spc="2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EXTERNAL</a:t>
                      </a:r>
                      <a:r>
                        <a:rPr sz="150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2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RISKS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501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34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204" dirty="0">
                          <a:latin typeface="+mn-lt"/>
                          <a:cs typeface="Calibri"/>
                        </a:rPr>
                        <a:t>Compliance</a:t>
                      </a:r>
                      <a:r>
                        <a:rPr sz="2000" spc="9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000" spc="175" dirty="0">
                          <a:latin typeface="+mn-lt"/>
                          <a:cs typeface="Calibri"/>
                        </a:rPr>
                        <a:t>Risk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34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180" dirty="0">
                          <a:latin typeface="+mn-lt"/>
                          <a:cs typeface="Calibri"/>
                        </a:rPr>
                        <a:t>Competitive</a:t>
                      </a:r>
                      <a:r>
                        <a:rPr sz="2000" spc="1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000" spc="175" dirty="0">
                          <a:latin typeface="+mn-lt"/>
                          <a:cs typeface="Calibri"/>
                        </a:rPr>
                        <a:t>Risk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34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220" dirty="0">
                          <a:latin typeface="+mn-lt"/>
                          <a:cs typeface="Calibri"/>
                        </a:rPr>
                        <a:t>Economic</a:t>
                      </a:r>
                      <a:r>
                        <a:rPr sz="2000" spc="9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000" spc="175" dirty="0">
                          <a:latin typeface="+mn-lt"/>
                          <a:cs typeface="Calibri"/>
                        </a:rPr>
                        <a:t>Risk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34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175" dirty="0">
                          <a:latin typeface="+mn-lt"/>
                          <a:cs typeface="Calibri"/>
                        </a:rPr>
                        <a:t>Financial</a:t>
                      </a:r>
                      <a:r>
                        <a:rPr sz="2000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000" spc="175" dirty="0">
                          <a:latin typeface="+mn-lt"/>
                          <a:cs typeface="Calibri"/>
                        </a:rPr>
                        <a:t>Risk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34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165" dirty="0">
                          <a:latin typeface="+mn-lt"/>
                          <a:cs typeface="Calibri"/>
                        </a:rPr>
                        <a:t>Operational</a:t>
                      </a:r>
                      <a:r>
                        <a:rPr sz="2000" spc="10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000" spc="175" dirty="0">
                          <a:latin typeface="+mn-lt"/>
                          <a:cs typeface="Calibri"/>
                        </a:rPr>
                        <a:t>Risk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34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190" dirty="0">
                          <a:latin typeface="+mn-lt"/>
                          <a:cs typeface="Calibri"/>
                        </a:rPr>
                        <a:t>People</a:t>
                      </a:r>
                      <a:r>
                        <a:rPr sz="2000" spc="7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000" spc="175" dirty="0">
                          <a:latin typeface="+mn-lt"/>
                          <a:cs typeface="Calibri"/>
                        </a:rPr>
                        <a:t>Risk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34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180" dirty="0">
                          <a:latin typeface="+mn-lt"/>
                          <a:cs typeface="Calibri"/>
                        </a:rPr>
                        <a:t>Reputation</a:t>
                      </a:r>
                      <a:r>
                        <a:rPr sz="2000" spc="114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000" spc="175" dirty="0">
                          <a:latin typeface="+mn-lt"/>
                          <a:cs typeface="Calibri"/>
                        </a:rPr>
                        <a:t>Risk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562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000" spc="165" dirty="0">
                          <a:latin typeface="+mn-lt"/>
                          <a:cs typeface="Calibri"/>
                        </a:rPr>
                        <a:t>Security</a:t>
                      </a:r>
                      <a:r>
                        <a:rPr lang="en-US" sz="2000" spc="165" dirty="0">
                          <a:latin typeface="+mn-lt"/>
                          <a:cs typeface="Calibri"/>
                        </a:rPr>
                        <a:t>,</a:t>
                      </a:r>
                      <a:r>
                        <a:rPr sz="2000" spc="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000" spc="80" dirty="0">
                          <a:latin typeface="+mn-lt"/>
                          <a:cs typeface="Calibri"/>
                        </a:rPr>
                        <a:t>Cyber, </a:t>
                      </a:r>
                      <a:r>
                        <a:rPr sz="2000" spc="225" dirty="0">
                          <a:latin typeface="+mn-lt"/>
                          <a:cs typeface="Calibri"/>
                        </a:rPr>
                        <a:t>and</a:t>
                      </a:r>
                      <a:r>
                        <a:rPr sz="2000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000" spc="204" dirty="0">
                          <a:latin typeface="+mn-lt"/>
                          <a:cs typeface="Calibri"/>
                        </a:rPr>
                        <a:t>Fraud</a:t>
                      </a:r>
                      <a:r>
                        <a:rPr sz="2000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000" spc="175" dirty="0">
                          <a:latin typeface="+mn-lt"/>
                          <a:cs typeface="Calibri"/>
                        </a:rPr>
                        <a:t>Risk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12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000" spc="170" dirty="0">
                          <a:latin typeface="+mn-lt"/>
                          <a:cs typeface="Calibri"/>
                        </a:rPr>
                        <a:t>Supplier</a:t>
                      </a:r>
                      <a:r>
                        <a:rPr sz="2000" spc="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000" spc="175" dirty="0">
                          <a:latin typeface="+mn-lt"/>
                          <a:cs typeface="Calibri"/>
                        </a:rPr>
                        <a:t>Risk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182">
                <a:tc>
                  <a:txBody>
                    <a:bodyPr/>
                    <a:lstStyle/>
                    <a:p>
                      <a:pPr marL="90805" algn="l" defTabSz="1160922" rtl="0" eaLnBrk="1" latinLnBrk="0" hangingPunct="1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en-US" sz="2000" kern="1200" spc="16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Environmental Risk</a:t>
                      </a:r>
                      <a:endParaRPr sz="2000" kern="1200" spc="16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algn="l" defTabSz="1160922" rtl="0" eaLnBrk="1" latinLnBrk="0" hangingPunct="1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sz="2000" kern="1200" spc="16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algn="l" defTabSz="1160922" rtl="0" eaLnBrk="1" latinLnBrk="0" hangingPunct="1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sz="2000" kern="1200" spc="16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319462"/>
                  </a:ext>
                </a:extLst>
              </a:tr>
            </a:tbl>
          </a:graphicData>
        </a:graphic>
      </p:graphicFrame>
      <p:sp>
        <p:nvSpPr>
          <p:cNvPr id="6" name="object 5">
            <a:extLst>
              <a:ext uri="{FF2B5EF4-FFF2-40B4-BE49-F238E27FC236}">
                <a16:creationId xmlns:a16="http://schemas.microsoft.com/office/drawing/2014/main" id="{4AB20B6D-CFD0-5513-1B49-B163E665BC23}"/>
              </a:ext>
            </a:extLst>
          </p:cNvPr>
          <p:cNvSpPr txBox="1">
            <a:spLocks/>
          </p:cNvSpPr>
          <p:nvPr/>
        </p:nvSpPr>
        <p:spPr bwMode="gray">
          <a:xfrm>
            <a:off x="578461" y="382589"/>
            <a:ext cx="11029033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chemeClr val="tx2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5pPr>
            <a:lvl6pPr marL="580461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6pPr>
            <a:lvl7pPr marL="1160922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7pPr>
            <a:lvl8pPr marL="1741383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8pPr>
            <a:lvl9pPr marL="2321844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9pPr>
          </a:lstStyle>
          <a:p>
            <a:pPr marL="1270">
              <a:spcAft>
                <a:spcPts val="600"/>
              </a:spcAft>
            </a:pPr>
            <a:r>
              <a:rPr lang="en-US" kern="0" dirty="0">
                <a:latin typeface="+mj-lt"/>
                <a:ea typeface="+mj-ea"/>
                <a:cs typeface="+mj-cs"/>
                <a:sym typeface="Arial"/>
              </a:rPr>
              <a:t>Exercise: risk identification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0FA7A0-8AB9-1F1B-6C35-9FB0AB599FC5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0567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373" y="385763"/>
            <a:ext cx="10643055" cy="794961"/>
          </a:xfrm>
          <a:prstGeom prst="rect">
            <a:avLst/>
          </a:prstGeom>
        </p:spPr>
        <p:txBody>
          <a:bodyPr vert="horz" wrap="square" lIns="0" tIns="1333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Utilize your brainstormed “risk list” and focus on 2 risks in your business</a:t>
            </a:r>
            <a:br>
              <a:rPr lang="en-US" dirty="0"/>
            </a:b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75901" y="1371256"/>
            <a:ext cx="10168255" cy="34474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35" indent="-456537" algn="l">
              <a:lnSpc>
                <a:spcPct val="100000"/>
              </a:lnSpc>
              <a:spcBef>
                <a:spcPts val="1700"/>
              </a:spcBef>
              <a:buAutoNum type="arabicPeriod"/>
              <a:tabLst>
                <a:tab pos="469235" algn="l"/>
                <a:tab pos="469870" algn="l"/>
              </a:tabLst>
            </a:pPr>
            <a:r>
              <a:rPr sz="2000" b="1" spc="235" dirty="0">
                <a:latin typeface="+mn-lt"/>
                <a:cs typeface="Calibri"/>
              </a:rPr>
              <a:t>Evaluate</a:t>
            </a:r>
            <a:r>
              <a:rPr sz="2000" b="1" spc="135" dirty="0">
                <a:latin typeface="+mn-lt"/>
                <a:cs typeface="Calibri"/>
              </a:rPr>
              <a:t> </a:t>
            </a:r>
            <a:r>
              <a:rPr sz="2000" b="1" spc="260" dirty="0">
                <a:latin typeface="+mn-lt"/>
                <a:cs typeface="Calibri"/>
              </a:rPr>
              <a:t>“</a:t>
            </a:r>
            <a:r>
              <a:rPr lang="en-US" sz="2000" b="1" spc="260" dirty="0">
                <a:latin typeface="+mn-lt"/>
                <a:cs typeface="Calibri"/>
              </a:rPr>
              <a:t>severity</a:t>
            </a:r>
            <a:r>
              <a:rPr sz="2000" b="1" spc="260" dirty="0">
                <a:latin typeface="+mn-lt"/>
                <a:cs typeface="Calibri"/>
              </a:rPr>
              <a:t>”</a:t>
            </a:r>
            <a:r>
              <a:rPr sz="2000" b="1" spc="160" dirty="0">
                <a:latin typeface="+mn-lt"/>
                <a:cs typeface="Calibri"/>
              </a:rPr>
              <a:t> </a:t>
            </a:r>
            <a:r>
              <a:rPr sz="2000" b="1" spc="129" dirty="0">
                <a:latin typeface="+mn-lt"/>
                <a:cs typeface="Calibri"/>
              </a:rPr>
              <a:t>as:</a:t>
            </a:r>
            <a:endParaRPr sz="2000" dirty="0">
              <a:latin typeface="+mn-lt"/>
              <a:cs typeface="Calibri"/>
            </a:endParaRPr>
          </a:p>
          <a:p>
            <a:pPr marL="742950" marR="74291" lvl="1" indent="-285750" algn="l">
              <a:spcBef>
                <a:spcPct val="60000"/>
              </a:spcBef>
              <a:buFont typeface="Wingdings" panose="05000000000000000000" pitchFamily="2" charset="2"/>
              <a:buChar char="§"/>
              <a:tabLst>
                <a:tab pos="299066" algn="l"/>
                <a:tab pos="299701" algn="l"/>
              </a:tabLst>
            </a:pPr>
            <a:r>
              <a:rPr lang="en-US" sz="2000" b="1" dirty="0">
                <a:latin typeface="+mn-lt"/>
                <a:sym typeface="Arial"/>
              </a:rPr>
              <a:t>Severe: </a:t>
            </a:r>
            <a:r>
              <a:rPr lang="en-US" sz="2000" dirty="0">
                <a:latin typeface="+mn-lt"/>
                <a:sym typeface="Arial"/>
              </a:rPr>
              <a:t>Impacts that will damage the company’s ability to do business but will not cause a shutdown of operations or a loss of a ‘license to operate’ – think fatalities</a:t>
            </a:r>
          </a:p>
          <a:p>
            <a:pPr marL="742950" marR="5080" lvl="1" indent="-285750" algn="l">
              <a:spcBef>
                <a:spcPct val="60000"/>
              </a:spcBef>
              <a:buFont typeface="Wingdings" panose="05000000000000000000" pitchFamily="2" charset="2"/>
              <a:buChar char="§"/>
              <a:tabLst>
                <a:tab pos="299066" algn="l"/>
                <a:tab pos="299701" algn="l"/>
                <a:tab pos="2749377" algn="l"/>
              </a:tabLst>
            </a:pPr>
            <a:r>
              <a:rPr lang="en-US" sz="2000" b="1" dirty="0">
                <a:latin typeface="+mn-lt"/>
                <a:sym typeface="Arial"/>
              </a:rPr>
              <a:t>Catastrophic: </a:t>
            </a:r>
            <a:r>
              <a:rPr lang="en-US" sz="2000" dirty="0">
                <a:latin typeface="+mn-lt"/>
                <a:sym typeface="Arial"/>
              </a:rPr>
              <a:t>These may be company killing events - think multiple fatalities</a:t>
            </a:r>
          </a:p>
          <a:p>
            <a:pPr marL="285750" marR="5080" indent="-285750" algn="l">
              <a:spcBef>
                <a:spcPct val="60000"/>
              </a:spcBef>
              <a:buFont typeface="Wingdings" panose="05000000000000000000" pitchFamily="2" charset="2"/>
              <a:buChar char="§"/>
              <a:tabLst>
                <a:tab pos="299066" algn="l"/>
                <a:tab pos="299701" algn="l"/>
                <a:tab pos="2749377" algn="l"/>
              </a:tabLst>
            </a:pPr>
            <a:endParaRPr lang="en-US" sz="1600" dirty="0">
              <a:latin typeface="+mn-lt"/>
              <a:cs typeface="Calibri"/>
              <a:sym typeface="Arial"/>
            </a:endParaRPr>
          </a:p>
          <a:p>
            <a:pPr marL="285750" marR="5080" indent="-285750" algn="l">
              <a:spcBef>
                <a:spcPct val="60000"/>
              </a:spcBef>
              <a:buFont typeface="Wingdings" panose="05000000000000000000" pitchFamily="2" charset="2"/>
              <a:buChar char="§"/>
              <a:tabLst>
                <a:tab pos="299066" algn="l"/>
                <a:tab pos="299701" algn="l"/>
                <a:tab pos="2749377" algn="l"/>
              </a:tabLst>
            </a:pPr>
            <a:endParaRPr lang="en-US" sz="1600" dirty="0">
              <a:latin typeface="+mn-lt"/>
              <a:cs typeface="Calibri"/>
              <a:sym typeface="Arial"/>
            </a:endParaRPr>
          </a:p>
          <a:p>
            <a:pPr marL="12698" algn="l">
              <a:lnSpc>
                <a:spcPct val="100000"/>
              </a:lnSpc>
              <a:tabLst>
                <a:tab pos="469235" algn="l"/>
                <a:tab pos="469870" algn="l"/>
              </a:tabLst>
            </a:pPr>
            <a:r>
              <a:rPr lang="en-US" sz="2000" b="1" spc="235" dirty="0">
                <a:latin typeface="+mn-lt"/>
                <a:cs typeface="Calibri"/>
              </a:rPr>
              <a:t>2. 	</a:t>
            </a:r>
            <a:r>
              <a:rPr sz="2000" b="1" spc="235" dirty="0">
                <a:latin typeface="+mn-lt"/>
                <a:cs typeface="Calibri"/>
              </a:rPr>
              <a:t>Evaluate</a:t>
            </a:r>
            <a:r>
              <a:rPr sz="2000" b="1" spc="114" dirty="0">
                <a:latin typeface="+mn-lt"/>
                <a:cs typeface="Calibri"/>
              </a:rPr>
              <a:t> </a:t>
            </a:r>
            <a:r>
              <a:rPr sz="2000" b="1" spc="245" dirty="0">
                <a:latin typeface="+mn-lt"/>
                <a:cs typeface="Calibri"/>
              </a:rPr>
              <a:t>“</a:t>
            </a:r>
            <a:r>
              <a:rPr lang="en-US" sz="2000" b="1" spc="245" dirty="0">
                <a:latin typeface="+mn-lt"/>
                <a:cs typeface="Calibri"/>
              </a:rPr>
              <a:t>likelihood</a:t>
            </a:r>
            <a:r>
              <a:rPr sz="2000" b="1" spc="245" dirty="0">
                <a:latin typeface="+mn-lt"/>
                <a:cs typeface="Calibri"/>
              </a:rPr>
              <a:t>”</a:t>
            </a:r>
            <a:r>
              <a:rPr sz="2000" b="1" spc="124" dirty="0">
                <a:latin typeface="+mn-lt"/>
                <a:cs typeface="Calibri"/>
              </a:rPr>
              <a:t> </a:t>
            </a:r>
            <a:r>
              <a:rPr sz="2000" b="1" spc="129" dirty="0">
                <a:latin typeface="+mn-lt"/>
                <a:cs typeface="Calibri"/>
              </a:rPr>
              <a:t>as:</a:t>
            </a:r>
            <a:endParaRPr sz="2000" dirty="0">
              <a:latin typeface="+mn-lt"/>
              <a:cs typeface="Calibri"/>
            </a:endParaRPr>
          </a:p>
          <a:p>
            <a:pPr marL="812142" lvl="1" indent="-342244" algn="l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54942" algn="l"/>
                <a:tab pos="355578" algn="l"/>
              </a:tabLst>
            </a:pPr>
            <a:r>
              <a:rPr lang="en-US" sz="2000" b="1" dirty="0">
                <a:latin typeface="+mn-lt"/>
              </a:rPr>
              <a:t>Very Likely</a:t>
            </a:r>
            <a:r>
              <a:rPr lang="en-US" sz="2000" dirty="0">
                <a:latin typeface="+mn-lt"/>
              </a:rPr>
              <a:t>: Has happened to us more than one time in the last year</a:t>
            </a:r>
          </a:p>
          <a:p>
            <a:pPr marL="812142" lvl="1" indent="-342244" algn="l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54942" algn="l"/>
                <a:tab pos="355578" algn="l"/>
              </a:tabLst>
            </a:pPr>
            <a:r>
              <a:rPr lang="en-US" sz="2000" b="1" dirty="0">
                <a:latin typeface="+mn-lt"/>
              </a:rPr>
              <a:t>Likely</a:t>
            </a:r>
            <a:r>
              <a:rPr lang="en-US" sz="2000" dirty="0">
                <a:latin typeface="+mn-lt"/>
              </a:rPr>
              <a:t>: Has happened in the industry more than one time in the last year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A88C034A-D8FA-35B8-04C0-848C0282D91C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2540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490" y="476579"/>
            <a:ext cx="10552795" cy="1185709"/>
          </a:xfrm>
          <a:prstGeom prst="rect">
            <a:avLst/>
          </a:prstGeom>
        </p:spPr>
        <p:txBody>
          <a:bodyPr vert="horz" wrap="square" lIns="0" tIns="1333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Utilize your brainstormed “risk list” and focus on 3 risks in your business</a:t>
            </a:r>
            <a:br>
              <a:rPr lang="en-US" dirty="0"/>
            </a:br>
            <a:r>
              <a:rPr lang="en-US" dirty="0"/>
              <a:t>Plot your risks on this matrix</a:t>
            </a:r>
            <a:br>
              <a:rPr lang="en-US" dirty="0"/>
            </a:b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6682141" y="4889241"/>
            <a:ext cx="3032760" cy="1346701"/>
            <a:chOff x="7130008" y="4950701"/>
            <a:chExt cx="3032760" cy="1285240"/>
          </a:xfrm>
        </p:grpSpPr>
        <p:sp>
          <p:nvSpPr>
            <p:cNvPr id="4" name="object 4"/>
            <p:cNvSpPr/>
            <p:nvPr/>
          </p:nvSpPr>
          <p:spPr>
            <a:xfrm>
              <a:off x="7130009" y="4950701"/>
              <a:ext cx="3032760" cy="1285240"/>
            </a:xfrm>
            <a:custGeom>
              <a:avLst/>
              <a:gdLst/>
              <a:ahLst/>
              <a:cxnLst/>
              <a:rect l="l" t="t" r="r" b="b"/>
              <a:pathLst>
                <a:path w="3032759" h="1285239">
                  <a:moveTo>
                    <a:pt x="3032556" y="0"/>
                  </a:moveTo>
                  <a:lnTo>
                    <a:pt x="1435265" y="0"/>
                  </a:lnTo>
                  <a:lnTo>
                    <a:pt x="0" y="0"/>
                  </a:lnTo>
                  <a:lnTo>
                    <a:pt x="0" y="578726"/>
                  </a:lnTo>
                  <a:lnTo>
                    <a:pt x="0" y="1284795"/>
                  </a:lnTo>
                  <a:lnTo>
                    <a:pt x="1435252" y="1284795"/>
                  </a:lnTo>
                  <a:lnTo>
                    <a:pt x="3032556" y="1284795"/>
                  </a:lnTo>
                  <a:lnTo>
                    <a:pt x="3032556" y="578739"/>
                  </a:lnTo>
                  <a:lnTo>
                    <a:pt x="30325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11317" y="5391284"/>
              <a:ext cx="1133475" cy="528320"/>
            </a:xfrm>
            <a:custGeom>
              <a:avLst/>
              <a:gdLst/>
              <a:ahLst/>
              <a:cxnLst/>
              <a:rect l="l" t="t" r="r" b="b"/>
              <a:pathLst>
                <a:path w="1133475" h="528320">
                  <a:moveTo>
                    <a:pt x="75539" y="405256"/>
                  </a:moveTo>
                  <a:lnTo>
                    <a:pt x="0" y="429856"/>
                  </a:lnTo>
                  <a:lnTo>
                    <a:pt x="41389" y="528180"/>
                  </a:lnTo>
                  <a:lnTo>
                    <a:pt x="86055" y="509384"/>
                  </a:lnTo>
                  <a:lnTo>
                    <a:pt x="93665" y="505729"/>
                  </a:lnTo>
                  <a:lnTo>
                    <a:pt x="100491" y="501507"/>
                  </a:lnTo>
                  <a:lnTo>
                    <a:pt x="102490" y="499922"/>
                  </a:lnTo>
                  <a:lnTo>
                    <a:pt x="56273" y="499922"/>
                  </a:lnTo>
                  <a:lnTo>
                    <a:pt x="30619" y="438962"/>
                  </a:lnTo>
                  <a:lnTo>
                    <a:pt x="51409" y="430212"/>
                  </a:lnTo>
                  <a:lnTo>
                    <a:pt x="58624" y="427778"/>
                  </a:lnTo>
                  <a:lnTo>
                    <a:pt x="65527" y="426686"/>
                  </a:lnTo>
                  <a:lnTo>
                    <a:pt x="113661" y="426686"/>
                  </a:lnTo>
                  <a:lnTo>
                    <a:pt x="112056" y="424273"/>
                  </a:lnTo>
                  <a:lnTo>
                    <a:pt x="82759" y="406178"/>
                  </a:lnTo>
                  <a:lnTo>
                    <a:pt x="75539" y="405256"/>
                  </a:lnTo>
                  <a:close/>
                </a:path>
                <a:path w="1133475" h="528320">
                  <a:moveTo>
                    <a:pt x="113661" y="426686"/>
                  </a:moveTo>
                  <a:lnTo>
                    <a:pt x="65527" y="426686"/>
                  </a:lnTo>
                  <a:lnTo>
                    <a:pt x="72117" y="426935"/>
                  </a:lnTo>
                  <a:lnTo>
                    <a:pt x="78397" y="428523"/>
                  </a:lnTo>
                  <a:lnTo>
                    <a:pt x="99647" y="460608"/>
                  </a:lnTo>
                  <a:lnTo>
                    <a:pt x="99092" y="466962"/>
                  </a:lnTo>
                  <a:lnTo>
                    <a:pt x="56273" y="499922"/>
                  </a:lnTo>
                  <a:lnTo>
                    <a:pt x="102490" y="499922"/>
                  </a:lnTo>
                  <a:lnTo>
                    <a:pt x="123647" y="466115"/>
                  </a:lnTo>
                  <a:lnTo>
                    <a:pt x="124194" y="459083"/>
                  </a:lnTo>
                  <a:lnTo>
                    <a:pt x="123701" y="451953"/>
                  </a:lnTo>
                  <a:lnTo>
                    <a:pt x="122164" y="444725"/>
                  </a:lnTo>
                  <a:lnTo>
                    <a:pt x="119583" y="437400"/>
                  </a:lnTo>
                  <a:lnTo>
                    <a:pt x="116149" y="430428"/>
                  </a:lnTo>
                  <a:lnTo>
                    <a:pt x="113661" y="426686"/>
                  </a:lnTo>
                  <a:close/>
                </a:path>
                <a:path w="1133475" h="528320">
                  <a:moveTo>
                    <a:pt x="175882" y="383247"/>
                  </a:moveTo>
                  <a:lnTo>
                    <a:pt x="135864" y="407923"/>
                  </a:lnTo>
                  <a:lnTo>
                    <a:pt x="130708" y="429399"/>
                  </a:lnTo>
                  <a:lnTo>
                    <a:pt x="131749" y="436854"/>
                  </a:lnTo>
                  <a:lnTo>
                    <a:pt x="161620" y="469112"/>
                  </a:lnTo>
                  <a:lnTo>
                    <a:pt x="177063" y="470446"/>
                  </a:lnTo>
                  <a:lnTo>
                    <a:pt x="184899" y="469099"/>
                  </a:lnTo>
                  <a:lnTo>
                    <a:pt x="200812" y="462394"/>
                  </a:lnTo>
                  <a:lnTo>
                    <a:pt x="207238" y="457746"/>
                  </a:lnTo>
                  <a:lnTo>
                    <a:pt x="213404" y="450189"/>
                  </a:lnTo>
                  <a:lnTo>
                    <a:pt x="174244" y="450189"/>
                  </a:lnTo>
                  <a:lnTo>
                    <a:pt x="163741" y="445681"/>
                  </a:lnTo>
                  <a:lnTo>
                    <a:pt x="159778" y="441363"/>
                  </a:lnTo>
                  <a:lnTo>
                    <a:pt x="154419" y="428624"/>
                  </a:lnTo>
                  <a:lnTo>
                    <a:pt x="154101" y="422782"/>
                  </a:lnTo>
                  <a:lnTo>
                    <a:pt x="158216" y="412127"/>
                  </a:lnTo>
                  <a:lnTo>
                    <a:pt x="162052" y="408279"/>
                  </a:lnTo>
                  <a:lnTo>
                    <a:pt x="173291" y="403542"/>
                  </a:lnTo>
                  <a:lnTo>
                    <a:pt x="215442" y="403504"/>
                  </a:lnTo>
                  <a:lnTo>
                    <a:pt x="214769" y="401904"/>
                  </a:lnTo>
                  <a:lnTo>
                    <a:pt x="210154" y="395947"/>
                  </a:lnTo>
                  <a:lnTo>
                    <a:pt x="198081" y="387159"/>
                  </a:lnTo>
                  <a:lnTo>
                    <a:pt x="191223" y="384619"/>
                  </a:lnTo>
                  <a:lnTo>
                    <a:pt x="175882" y="383247"/>
                  </a:lnTo>
                  <a:close/>
                </a:path>
                <a:path w="1133475" h="528320">
                  <a:moveTo>
                    <a:pt x="215442" y="403504"/>
                  </a:moveTo>
                  <a:lnTo>
                    <a:pt x="178701" y="403504"/>
                  </a:lnTo>
                  <a:lnTo>
                    <a:pt x="189103" y="408050"/>
                  </a:lnTo>
                  <a:lnTo>
                    <a:pt x="193040" y="412368"/>
                  </a:lnTo>
                  <a:lnTo>
                    <a:pt x="198399" y="425107"/>
                  </a:lnTo>
                  <a:lnTo>
                    <a:pt x="198742" y="430949"/>
                  </a:lnTo>
                  <a:lnTo>
                    <a:pt x="194729" y="441566"/>
                  </a:lnTo>
                  <a:lnTo>
                    <a:pt x="190906" y="445401"/>
                  </a:lnTo>
                  <a:lnTo>
                    <a:pt x="179666" y="450138"/>
                  </a:lnTo>
                  <a:lnTo>
                    <a:pt x="174244" y="450189"/>
                  </a:lnTo>
                  <a:lnTo>
                    <a:pt x="213404" y="450189"/>
                  </a:lnTo>
                  <a:lnTo>
                    <a:pt x="216979" y="445808"/>
                  </a:lnTo>
                  <a:lnTo>
                    <a:pt x="219964" y="439127"/>
                  </a:lnTo>
                  <a:lnTo>
                    <a:pt x="222110" y="424332"/>
                  </a:lnTo>
                  <a:lnTo>
                    <a:pt x="221068" y="416890"/>
                  </a:lnTo>
                  <a:lnTo>
                    <a:pt x="215442" y="403504"/>
                  </a:lnTo>
                  <a:close/>
                </a:path>
                <a:path w="1133475" h="528320">
                  <a:moveTo>
                    <a:pt x="266039" y="317880"/>
                  </a:moveTo>
                  <a:lnTo>
                    <a:pt x="247218" y="325805"/>
                  </a:lnTo>
                  <a:lnTo>
                    <a:pt x="288607" y="424129"/>
                  </a:lnTo>
                  <a:lnTo>
                    <a:pt x="311073" y="414667"/>
                  </a:lnTo>
                  <a:lnTo>
                    <a:pt x="285953" y="354964"/>
                  </a:lnTo>
                  <a:lnTo>
                    <a:pt x="336198" y="354964"/>
                  </a:lnTo>
                  <a:lnTo>
                    <a:pt x="266039" y="317880"/>
                  </a:lnTo>
                  <a:close/>
                </a:path>
                <a:path w="1133475" h="528320">
                  <a:moveTo>
                    <a:pt x="336198" y="354964"/>
                  </a:moveTo>
                  <a:lnTo>
                    <a:pt x="285953" y="354964"/>
                  </a:lnTo>
                  <a:lnTo>
                    <a:pt x="360095" y="394030"/>
                  </a:lnTo>
                  <a:lnTo>
                    <a:pt x="378777" y="386168"/>
                  </a:lnTo>
                  <a:lnTo>
                    <a:pt x="366501" y="356996"/>
                  </a:lnTo>
                  <a:lnTo>
                    <a:pt x="340042" y="356996"/>
                  </a:lnTo>
                  <a:lnTo>
                    <a:pt x="336198" y="354964"/>
                  </a:lnTo>
                  <a:close/>
                </a:path>
                <a:path w="1133475" h="528320">
                  <a:moveTo>
                    <a:pt x="420293" y="280377"/>
                  </a:moveTo>
                  <a:lnTo>
                    <a:pt x="380263" y="305041"/>
                  </a:lnTo>
                  <a:lnTo>
                    <a:pt x="375119" y="326529"/>
                  </a:lnTo>
                  <a:lnTo>
                    <a:pt x="376161" y="333971"/>
                  </a:lnTo>
                  <a:lnTo>
                    <a:pt x="406031" y="366242"/>
                  </a:lnTo>
                  <a:lnTo>
                    <a:pt x="421462" y="367563"/>
                  </a:lnTo>
                  <a:lnTo>
                    <a:pt x="429310" y="366229"/>
                  </a:lnTo>
                  <a:lnTo>
                    <a:pt x="445223" y="359524"/>
                  </a:lnTo>
                  <a:lnTo>
                    <a:pt x="451637" y="354863"/>
                  </a:lnTo>
                  <a:lnTo>
                    <a:pt x="457807" y="347319"/>
                  </a:lnTo>
                  <a:lnTo>
                    <a:pt x="418642" y="347319"/>
                  </a:lnTo>
                  <a:lnTo>
                    <a:pt x="408152" y="342798"/>
                  </a:lnTo>
                  <a:lnTo>
                    <a:pt x="404190" y="338493"/>
                  </a:lnTo>
                  <a:lnTo>
                    <a:pt x="398852" y="325805"/>
                  </a:lnTo>
                  <a:lnTo>
                    <a:pt x="398639" y="322237"/>
                  </a:lnTo>
                  <a:lnTo>
                    <a:pt x="398616" y="319646"/>
                  </a:lnTo>
                  <a:lnTo>
                    <a:pt x="402628" y="309244"/>
                  </a:lnTo>
                  <a:lnTo>
                    <a:pt x="406463" y="305396"/>
                  </a:lnTo>
                  <a:lnTo>
                    <a:pt x="417703" y="300672"/>
                  </a:lnTo>
                  <a:lnTo>
                    <a:pt x="459837" y="300621"/>
                  </a:lnTo>
                  <a:lnTo>
                    <a:pt x="459168" y="299034"/>
                  </a:lnTo>
                  <a:lnTo>
                    <a:pt x="454553" y="293077"/>
                  </a:lnTo>
                  <a:lnTo>
                    <a:pt x="442493" y="284276"/>
                  </a:lnTo>
                  <a:lnTo>
                    <a:pt x="435635" y="281736"/>
                  </a:lnTo>
                  <a:lnTo>
                    <a:pt x="420293" y="280377"/>
                  </a:lnTo>
                  <a:close/>
                </a:path>
                <a:path w="1133475" h="528320">
                  <a:moveTo>
                    <a:pt x="337400" y="287845"/>
                  </a:moveTo>
                  <a:lnTo>
                    <a:pt x="314921" y="297306"/>
                  </a:lnTo>
                  <a:lnTo>
                    <a:pt x="340042" y="356996"/>
                  </a:lnTo>
                  <a:lnTo>
                    <a:pt x="366501" y="356996"/>
                  </a:lnTo>
                  <a:lnTo>
                    <a:pt x="337400" y="287845"/>
                  </a:lnTo>
                  <a:close/>
                </a:path>
                <a:path w="1133475" h="528320">
                  <a:moveTo>
                    <a:pt x="459837" y="300621"/>
                  </a:moveTo>
                  <a:lnTo>
                    <a:pt x="423113" y="300621"/>
                  </a:lnTo>
                  <a:lnTo>
                    <a:pt x="433514" y="305180"/>
                  </a:lnTo>
                  <a:lnTo>
                    <a:pt x="437451" y="309498"/>
                  </a:lnTo>
                  <a:lnTo>
                    <a:pt x="442810" y="322237"/>
                  </a:lnTo>
                  <a:lnTo>
                    <a:pt x="443153" y="328066"/>
                  </a:lnTo>
                  <a:lnTo>
                    <a:pt x="439127" y="338696"/>
                  </a:lnTo>
                  <a:lnTo>
                    <a:pt x="435317" y="342531"/>
                  </a:lnTo>
                  <a:lnTo>
                    <a:pt x="424078" y="347256"/>
                  </a:lnTo>
                  <a:lnTo>
                    <a:pt x="418642" y="347319"/>
                  </a:lnTo>
                  <a:lnTo>
                    <a:pt x="457807" y="347319"/>
                  </a:lnTo>
                  <a:lnTo>
                    <a:pt x="461391" y="342938"/>
                  </a:lnTo>
                  <a:lnTo>
                    <a:pt x="464362" y="336257"/>
                  </a:lnTo>
                  <a:lnTo>
                    <a:pt x="466521" y="321462"/>
                  </a:lnTo>
                  <a:lnTo>
                    <a:pt x="465480" y="314020"/>
                  </a:lnTo>
                  <a:lnTo>
                    <a:pt x="459837" y="300621"/>
                  </a:lnTo>
                  <a:close/>
                </a:path>
                <a:path w="1133475" h="528320">
                  <a:moveTo>
                    <a:pt x="498004" y="279717"/>
                  </a:moveTo>
                  <a:lnTo>
                    <a:pt x="472211" y="279717"/>
                  </a:lnTo>
                  <a:lnTo>
                    <a:pt x="489013" y="319646"/>
                  </a:lnTo>
                  <a:lnTo>
                    <a:pt x="494309" y="325361"/>
                  </a:lnTo>
                  <a:lnTo>
                    <a:pt x="508012" y="330403"/>
                  </a:lnTo>
                  <a:lnTo>
                    <a:pt x="515924" y="329768"/>
                  </a:lnTo>
                  <a:lnTo>
                    <a:pt x="540740" y="313702"/>
                  </a:lnTo>
                  <a:lnTo>
                    <a:pt x="535901" y="308635"/>
                  </a:lnTo>
                  <a:lnTo>
                    <a:pt x="514997" y="308635"/>
                  </a:lnTo>
                  <a:lnTo>
                    <a:pt x="510260" y="306552"/>
                  </a:lnTo>
                  <a:lnTo>
                    <a:pt x="508406" y="304431"/>
                  </a:lnTo>
                  <a:lnTo>
                    <a:pt x="498004" y="279717"/>
                  </a:lnTo>
                  <a:close/>
                </a:path>
                <a:path w="1133475" h="528320">
                  <a:moveTo>
                    <a:pt x="528345" y="300723"/>
                  </a:moveTo>
                  <a:lnTo>
                    <a:pt x="526694" y="303631"/>
                  </a:lnTo>
                  <a:lnTo>
                    <a:pt x="524141" y="305803"/>
                  </a:lnTo>
                  <a:lnTo>
                    <a:pt x="517677" y="308521"/>
                  </a:lnTo>
                  <a:lnTo>
                    <a:pt x="514997" y="308635"/>
                  </a:lnTo>
                  <a:lnTo>
                    <a:pt x="535901" y="308635"/>
                  </a:lnTo>
                  <a:lnTo>
                    <a:pt x="528345" y="300723"/>
                  </a:lnTo>
                  <a:close/>
                </a:path>
                <a:path w="1133475" h="528320">
                  <a:moveTo>
                    <a:pt x="479272" y="235229"/>
                  </a:moveTo>
                  <a:lnTo>
                    <a:pt x="457365" y="244449"/>
                  </a:lnTo>
                  <a:lnTo>
                    <a:pt x="465112" y="262851"/>
                  </a:lnTo>
                  <a:lnTo>
                    <a:pt x="453453" y="267766"/>
                  </a:lnTo>
                  <a:lnTo>
                    <a:pt x="460552" y="284619"/>
                  </a:lnTo>
                  <a:lnTo>
                    <a:pt x="472211" y="279717"/>
                  </a:lnTo>
                  <a:lnTo>
                    <a:pt x="498004" y="279717"/>
                  </a:lnTo>
                  <a:lnTo>
                    <a:pt x="494118" y="270484"/>
                  </a:lnTo>
                  <a:lnTo>
                    <a:pt x="512940" y="262572"/>
                  </a:lnTo>
                  <a:lnTo>
                    <a:pt x="509176" y="253631"/>
                  </a:lnTo>
                  <a:lnTo>
                    <a:pt x="487019" y="253631"/>
                  </a:lnTo>
                  <a:lnTo>
                    <a:pt x="479272" y="235229"/>
                  </a:lnTo>
                  <a:close/>
                </a:path>
                <a:path w="1133475" h="528320">
                  <a:moveTo>
                    <a:pt x="505841" y="245706"/>
                  </a:moveTo>
                  <a:lnTo>
                    <a:pt x="487019" y="253631"/>
                  </a:lnTo>
                  <a:lnTo>
                    <a:pt x="509176" y="253631"/>
                  </a:lnTo>
                  <a:lnTo>
                    <a:pt x="505841" y="245706"/>
                  </a:lnTo>
                  <a:close/>
                </a:path>
                <a:path w="1133475" h="528320">
                  <a:moveTo>
                    <a:pt x="629145" y="165099"/>
                  </a:moveTo>
                  <a:lnTo>
                    <a:pt x="554837" y="196849"/>
                  </a:lnTo>
                  <a:lnTo>
                    <a:pt x="596214" y="294639"/>
                  </a:lnTo>
                  <a:lnTo>
                    <a:pt x="660168" y="267969"/>
                  </a:lnTo>
                  <a:lnTo>
                    <a:pt x="611149" y="267969"/>
                  </a:lnTo>
                  <a:lnTo>
                    <a:pt x="601573" y="245109"/>
                  </a:lnTo>
                  <a:lnTo>
                    <a:pt x="644174" y="227329"/>
                  </a:lnTo>
                  <a:lnTo>
                    <a:pt x="594118" y="227329"/>
                  </a:lnTo>
                  <a:lnTo>
                    <a:pt x="585139" y="205739"/>
                  </a:lnTo>
                  <a:lnTo>
                    <a:pt x="636828" y="184149"/>
                  </a:lnTo>
                  <a:lnTo>
                    <a:pt x="629145" y="165099"/>
                  </a:lnTo>
                  <a:close/>
                </a:path>
                <a:path w="1133475" h="528320">
                  <a:moveTo>
                    <a:pt x="664667" y="245109"/>
                  </a:moveTo>
                  <a:lnTo>
                    <a:pt x="611149" y="267969"/>
                  </a:lnTo>
                  <a:lnTo>
                    <a:pt x="660168" y="267969"/>
                  </a:lnTo>
                  <a:lnTo>
                    <a:pt x="672350" y="262889"/>
                  </a:lnTo>
                  <a:lnTo>
                    <a:pt x="664667" y="245109"/>
                  </a:lnTo>
                  <a:close/>
                </a:path>
                <a:path w="1133475" h="528320">
                  <a:moveTo>
                    <a:pt x="677900" y="171449"/>
                  </a:moveTo>
                  <a:lnTo>
                    <a:pt x="656983" y="180339"/>
                  </a:lnTo>
                  <a:lnTo>
                    <a:pt x="688784" y="256539"/>
                  </a:lnTo>
                  <a:lnTo>
                    <a:pt x="710704" y="247649"/>
                  </a:lnTo>
                  <a:lnTo>
                    <a:pt x="692137" y="203199"/>
                  </a:lnTo>
                  <a:lnTo>
                    <a:pt x="691629" y="196849"/>
                  </a:lnTo>
                  <a:lnTo>
                    <a:pt x="695312" y="187959"/>
                  </a:lnTo>
                  <a:lnTo>
                    <a:pt x="698995" y="184149"/>
                  </a:lnTo>
                  <a:lnTo>
                    <a:pt x="706862" y="180339"/>
                  </a:lnTo>
                  <a:lnTo>
                    <a:pt x="681634" y="180339"/>
                  </a:lnTo>
                  <a:lnTo>
                    <a:pt x="677900" y="171449"/>
                  </a:lnTo>
                  <a:close/>
                </a:path>
                <a:path w="1133475" h="528320">
                  <a:moveTo>
                    <a:pt x="793813" y="214629"/>
                  </a:moveTo>
                  <a:lnTo>
                    <a:pt x="791730" y="233679"/>
                  </a:lnTo>
                  <a:lnTo>
                    <a:pt x="797458" y="236219"/>
                  </a:lnTo>
                  <a:lnTo>
                    <a:pt x="803973" y="236219"/>
                  </a:lnTo>
                  <a:lnTo>
                    <a:pt x="825881" y="232409"/>
                  </a:lnTo>
                  <a:lnTo>
                    <a:pt x="833183" y="228599"/>
                  </a:lnTo>
                  <a:lnTo>
                    <a:pt x="842692" y="224789"/>
                  </a:lnTo>
                  <a:lnTo>
                    <a:pt x="850418" y="218439"/>
                  </a:lnTo>
                  <a:lnTo>
                    <a:pt x="852798" y="215899"/>
                  </a:lnTo>
                  <a:lnTo>
                    <a:pt x="798106" y="215899"/>
                  </a:lnTo>
                  <a:lnTo>
                    <a:pt x="793813" y="214629"/>
                  </a:lnTo>
                  <a:close/>
                </a:path>
                <a:path w="1133475" h="528320">
                  <a:moveTo>
                    <a:pt x="747191" y="179069"/>
                  </a:moveTo>
                  <a:lnTo>
                    <a:pt x="713892" y="179069"/>
                  </a:lnTo>
                  <a:lnTo>
                    <a:pt x="721626" y="182879"/>
                  </a:lnTo>
                  <a:lnTo>
                    <a:pt x="724814" y="186689"/>
                  </a:lnTo>
                  <a:lnTo>
                    <a:pt x="744131" y="232409"/>
                  </a:lnTo>
                  <a:lnTo>
                    <a:pt x="766038" y="223519"/>
                  </a:lnTo>
                  <a:lnTo>
                    <a:pt x="747826" y="180339"/>
                  </a:lnTo>
                  <a:lnTo>
                    <a:pt x="747191" y="179069"/>
                  </a:lnTo>
                  <a:close/>
                </a:path>
                <a:path w="1133475" h="528320">
                  <a:moveTo>
                    <a:pt x="639775" y="208279"/>
                  </a:moveTo>
                  <a:lnTo>
                    <a:pt x="594118" y="227329"/>
                  </a:lnTo>
                  <a:lnTo>
                    <a:pt x="644174" y="227329"/>
                  </a:lnTo>
                  <a:lnTo>
                    <a:pt x="647217" y="226059"/>
                  </a:lnTo>
                  <a:lnTo>
                    <a:pt x="639775" y="208279"/>
                  </a:lnTo>
                  <a:close/>
                </a:path>
                <a:path w="1133475" h="528320">
                  <a:moveTo>
                    <a:pt x="861331" y="179069"/>
                  </a:moveTo>
                  <a:lnTo>
                    <a:pt x="836256" y="179069"/>
                  </a:lnTo>
                  <a:lnTo>
                    <a:pt x="840524" y="189229"/>
                  </a:lnTo>
                  <a:lnTo>
                    <a:pt x="840905" y="195579"/>
                  </a:lnTo>
                  <a:lnTo>
                    <a:pt x="836574" y="204469"/>
                  </a:lnTo>
                  <a:lnTo>
                    <a:pt x="831697" y="208279"/>
                  </a:lnTo>
                  <a:lnTo>
                    <a:pt x="819238" y="214629"/>
                  </a:lnTo>
                  <a:lnTo>
                    <a:pt x="814044" y="215899"/>
                  </a:lnTo>
                  <a:lnTo>
                    <a:pt x="852798" y="215899"/>
                  </a:lnTo>
                  <a:lnTo>
                    <a:pt x="856366" y="212089"/>
                  </a:lnTo>
                  <a:lnTo>
                    <a:pt x="860539" y="205739"/>
                  </a:lnTo>
                  <a:lnTo>
                    <a:pt x="862858" y="198119"/>
                  </a:lnTo>
                  <a:lnTo>
                    <a:pt x="863265" y="189229"/>
                  </a:lnTo>
                  <a:lnTo>
                    <a:pt x="861759" y="180339"/>
                  </a:lnTo>
                  <a:lnTo>
                    <a:pt x="861331" y="179069"/>
                  </a:lnTo>
                  <a:close/>
                </a:path>
                <a:path w="1133475" h="528320">
                  <a:moveTo>
                    <a:pt x="801196" y="121919"/>
                  </a:moveTo>
                  <a:lnTo>
                    <a:pt x="764006" y="143509"/>
                  </a:lnTo>
                  <a:lnTo>
                    <a:pt x="759155" y="163829"/>
                  </a:lnTo>
                  <a:lnTo>
                    <a:pt x="760145" y="170179"/>
                  </a:lnTo>
                  <a:lnTo>
                    <a:pt x="788339" y="200659"/>
                  </a:lnTo>
                  <a:lnTo>
                    <a:pt x="802424" y="201929"/>
                  </a:lnTo>
                  <a:lnTo>
                    <a:pt x="809409" y="200659"/>
                  </a:lnTo>
                  <a:lnTo>
                    <a:pt x="835067" y="181609"/>
                  </a:lnTo>
                  <a:lnTo>
                    <a:pt x="801814" y="181609"/>
                  </a:lnTo>
                  <a:lnTo>
                    <a:pt x="791451" y="177799"/>
                  </a:lnTo>
                  <a:lnTo>
                    <a:pt x="787692" y="173989"/>
                  </a:lnTo>
                  <a:lnTo>
                    <a:pt x="783043" y="162559"/>
                  </a:lnTo>
                  <a:lnTo>
                    <a:pt x="783031" y="157479"/>
                  </a:lnTo>
                  <a:lnTo>
                    <a:pt x="787654" y="147319"/>
                  </a:lnTo>
                  <a:lnTo>
                    <a:pt x="791705" y="143509"/>
                  </a:lnTo>
                  <a:lnTo>
                    <a:pt x="803313" y="138429"/>
                  </a:lnTo>
                  <a:lnTo>
                    <a:pt x="845096" y="138429"/>
                  </a:lnTo>
                  <a:lnTo>
                    <a:pt x="839797" y="125729"/>
                  </a:lnTo>
                  <a:lnTo>
                    <a:pt x="815149" y="125729"/>
                  </a:lnTo>
                  <a:lnTo>
                    <a:pt x="808379" y="123189"/>
                  </a:lnTo>
                  <a:lnTo>
                    <a:pt x="801196" y="121919"/>
                  </a:lnTo>
                  <a:close/>
                </a:path>
                <a:path w="1133475" h="528320">
                  <a:moveTo>
                    <a:pt x="845096" y="138429"/>
                  </a:moveTo>
                  <a:lnTo>
                    <a:pt x="808786" y="138429"/>
                  </a:lnTo>
                  <a:lnTo>
                    <a:pt x="819061" y="142239"/>
                  </a:lnTo>
                  <a:lnTo>
                    <a:pt x="822794" y="146049"/>
                  </a:lnTo>
                  <a:lnTo>
                    <a:pt x="827443" y="157479"/>
                  </a:lnTo>
                  <a:lnTo>
                    <a:pt x="827481" y="162559"/>
                  </a:lnTo>
                  <a:lnTo>
                    <a:pt x="822960" y="172719"/>
                  </a:lnTo>
                  <a:lnTo>
                    <a:pt x="818921" y="176529"/>
                  </a:lnTo>
                  <a:lnTo>
                    <a:pt x="813117" y="179069"/>
                  </a:lnTo>
                  <a:lnTo>
                    <a:pt x="807313" y="180339"/>
                  </a:lnTo>
                  <a:lnTo>
                    <a:pt x="801814" y="181609"/>
                  </a:lnTo>
                  <a:lnTo>
                    <a:pt x="835067" y="181609"/>
                  </a:lnTo>
                  <a:lnTo>
                    <a:pt x="836256" y="179069"/>
                  </a:lnTo>
                  <a:lnTo>
                    <a:pt x="861331" y="179069"/>
                  </a:lnTo>
                  <a:lnTo>
                    <a:pt x="858342" y="170179"/>
                  </a:lnTo>
                  <a:lnTo>
                    <a:pt x="845096" y="138429"/>
                  </a:lnTo>
                  <a:close/>
                </a:path>
                <a:path w="1133475" h="528320">
                  <a:moveTo>
                    <a:pt x="722457" y="157479"/>
                  </a:moveTo>
                  <a:lnTo>
                    <a:pt x="709342" y="157479"/>
                  </a:lnTo>
                  <a:lnTo>
                    <a:pt x="702437" y="160019"/>
                  </a:lnTo>
                  <a:lnTo>
                    <a:pt x="681634" y="180339"/>
                  </a:lnTo>
                  <a:lnTo>
                    <a:pt x="706862" y="180339"/>
                  </a:lnTo>
                  <a:lnTo>
                    <a:pt x="709485" y="179069"/>
                  </a:lnTo>
                  <a:lnTo>
                    <a:pt x="747191" y="179069"/>
                  </a:lnTo>
                  <a:lnTo>
                    <a:pt x="744014" y="172719"/>
                  </a:lnTo>
                  <a:lnTo>
                    <a:pt x="739549" y="166369"/>
                  </a:lnTo>
                  <a:lnTo>
                    <a:pt x="734432" y="162559"/>
                  </a:lnTo>
                  <a:lnTo>
                    <a:pt x="728662" y="158749"/>
                  </a:lnTo>
                  <a:lnTo>
                    <a:pt x="722457" y="157479"/>
                  </a:lnTo>
                  <a:close/>
                </a:path>
                <a:path w="1133475" h="528320">
                  <a:moveTo>
                    <a:pt x="931435" y="100329"/>
                  </a:moveTo>
                  <a:lnTo>
                    <a:pt x="897318" y="100329"/>
                  </a:lnTo>
                  <a:lnTo>
                    <a:pt x="905294" y="102869"/>
                  </a:lnTo>
                  <a:lnTo>
                    <a:pt x="908291" y="106679"/>
                  </a:lnTo>
                  <a:lnTo>
                    <a:pt x="910297" y="110489"/>
                  </a:lnTo>
                  <a:lnTo>
                    <a:pt x="892873" y="118109"/>
                  </a:lnTo>
                  <a:lnTo>
                    <a:pt x="885286" y="121919"/>
                  </a:lnTo>
                  <a:lnTo>
                    <a:pt x="866990" y="147319"/>
                  </a:lnTo>
                  <a:lnTo>
                    <a:pt x="871804" y="158749"/>
                  </a:lnTo>
                  <a:lnTo>
                    <a:pt x="874585" y="162559"/>
                  </a:lnTo>
                  <a:lnTo>
                    <a:pt x="881989" y="167639"/>
                  </a:lnTo>
                  <a:lnTo>
                    <a:pt x="886396" y="168909"/>
                  </a:lnTo>
                  <a:lnTo>
                    <a:pt x="896569" y="168909"/>
                  </a:lnTo>
                  <a:lnTo>
                    <a:pt x="924971" y="149859"/>
                  </a:lnTo>
                  <a:lnTo>
                    <a:pt x="899883" y="149859"/>
                  </a:lnTo>
                  <a:lnTo>
                    <a:pt x="894105" y="148589"/>
                  </a:lnTo>
                  <a:lnTo>
                    <a:pt x="892073" y="147319"/>
                  </a:lnTo>
                  <a:lnTo>
                    <a:pt x="888403" y="138429"/>
                  </a:lnTo>
                  <a:lnTo>
                    <a:pt x="891654" y="133349"/>
                  </a:lnTo>
                  <a:lnTo>
                    <a:pt x="915682" y="123189"/>
                  </a:lnTo>
                  <a:lnTo>
                    <a:pt x="941279" y="123189"/>
                  </a:lnTo>
                  <a:lnTo>
                    <a:pt x="932738" y="102869"/>
                  </a:lnTo>
                  <a:lnTo>
                    <a:pt x="931435" y="100329"/>
                  </a:lnTo>
                  <a:close/>
                </a:path>
                <a:path w="1133475" h="528320">
                  <a:moveTo>
                    <a:pt x="979233" y="137159"/>
                  </a:moveTo>
                  <a:lnTo>
                    <a:pt x="977138" y="156209"/>
                  </a:lnTo>
                  <a:lnTo>
                    <a:pt x="982865" y="157479"/>
                  </a:lnTo>
                  <a:lnTo>
                    <a:pt x="989380" y="157479"/>
                  </a:lnTo>
                  <a:lnTo>
                    <a:pt x="1028106" y="146049"/>
                  </a:lnTo>
                  <a:lnTo>
                    <a:pt x="1038211" y="138429"/>
                  </a:lnTo>
                  <a:lnTo>
                    <a:pt x="983513" y="138429"/>
                  </a:lnTo>
                  <a:lnTo>
                    <a:pt x="979233" y="137159"/>
                  </a:lnTo>
                  <a:close/>
                </a:path>
                <a:path w="1133475" h="528320">
                  <a:moveTo>
                    <a:pt x="950353" y="144779"/>
                  </a:moveTo>
                  <a:lnTo>
                    <a:pt x="926426" y="144779"/>
                  </a:lnTo>
                  <a:lnTo>
                    <a:pt x="930389" y="154939"/>
                  </a:lnTo>
                  <a:lnTo>
                    <a:pt x="950887" y="146049"/>
                  </a:lnTo>
                  <a:lnTo>
                    <a:pt x="950353" y="144779"/>
                  </a:lnTo>
                  <a:close/>
                </a:path>
                <a:path w="1133475" h="528320">
                  <a:moveTo>
                    <a:pt x="941279" y="123189"/>
                  </a:moveTo>
                  <a:lnTo>
                    <a:pt x="915682" y="123189"/>
                  </a:lnTo>
                  <a:lnTo>
                    <a:pt x="918933" y="130809"/>
                  </a:lnTo>
                  <a:lnTo>
                    <a:pt x="919124" y="134619"/>
                  </a:lnTo>
                  <a:lnTo>
                    <a:pt x="918146" y="138429"/>
                  </a:lnTo>
                  <a:lnTo>
                    <a:pt x="913803" y="144779"/>
                  </a:lnTo>
                  <a:lnTo>
                    <a:pt x="910831" y="147319"/>
                  </a:lnTo>
                  <a:lnTo>
                    <a:pt x="903249" y="149859"/>
                  </a:lnTo>
                  <a:lnTo>
                    <a:pt x="924971" y="149859"/>
                  </a:lnTo>
                  <a:lnTo>
                    <a:pt x="926426" y="144779"/>
                  </a:lnTo>
                  <a:lnTo>
                    <a:pt x="950353" y="144779"/>
                  </a:lnTo>
                  <a:lnTo>
                    <a:pt x="941279" y="123189"/>
                  </a:lnTo>
                  <a:close/>
                </a:path>
                <a:path w="1133475" h="528320">
                  <a:moveTo>
                    <a:pt x="1046743" y="100329"/>
                  </a:moveTo>
                  <a:lnTo>
                    <a:pt x="1021664" y="100329"/>
                  </a:lnTo>
                  <a:lnTo>
                    <a:pt x="1025944" y="110489"/>
                  </a:lnTo>
                  <a:lnTo>
                    <a:pt x="1026312" y="116839"/>
                  </a:lnTo>
                  <a:lnTo>
                    <a:pt x="988415" y="138429"/>
                  </a:lnTo>
                  <a:lnTo>
                    <a:pt x="1038211" y="138429"/>
                  </a:lnTo>
                  <a:lnTo>
                    <a:pt x="1041779" y="134619"/>
                  </a:lnTo>
                  <a:lnTo>
                    <a:pt x="1045946" y="126999"/>
                  </a:lnTo>
                  <a:lnTo>
                    <a:pt x="1048267" y="119379"/>
                  </a:lnTo>
                  <a:lnTo>
                    <a:pt x="1048677" y="111759"/>
                  </a:lnTo>
                  <a:lnTo>
                    <a:pt x="1047171" y="101599"/>
                  </a:lnTo>
                  <a:lnTo>
                    <a:pt x="1046743" y="100329"/>
                  </a:lnTo>
                  <a:close/>
                </a:path>
                <a:path w="1133475" h="528320">
                  <a:moveTo>
                    <a:pt x="831850" y="106679"/>
                  </a:moveTo>
                  <a:lnTo>
                    <a:pt x="811072" y="115569"/>
                  </a:lnTo>
                  <a:lnTo>
                    <a:pt x="815149" y="125729"/>
                  </a:lnTo>
                  <a:lnTo>
                    <a:pt x="839797" y="125729"/>
                  </a:lnTo>
                  <a:lnTo>
                    <a:pt x="831850" y="106679"/>
                  </a:lnTo>
                  <a:close/>
                </a:path>
                <a:path w="1133475" h="528320">
                  <a:moveTo>
                    <a:pt x="993788" y="44449"/>
                  </a:moveTo>
                  <a:lnTo>
                    <a:pt x="979014" y="44449"/>
                  </a:lnTo>
                  <a:lnTo>
                    <a:pt x="971003" y="46989"/>
                  </a:lnTo>
                  <a:lnTo>
                    <a:pt x="944562" y="85089"/>
                  </a:lnTo>
                  <a:lnTo>
                    <a:pt x="945553" y="92709"/>
                  </a:lnTo>
                  <a:lnTo>
                    <a:pt x="973759" y="123189"/>
                  </a:lnTo>
                  <a:lnTo>
                    <a:pt x="987831" y="124459"/>
                  </a:lnTo>
                  <a:lnTo>
                    <a:pt x="994816" y="123189"/>
                  </a:lnTo>
                  <a:lnTo>
                    <a:pt x="1020475" y="102869"/>
                  </a:lnTo>
                  <a:lnTo>
                    <a:pt x="987234" y="102869"/>
                  </a:lnTo>
                  <a:lnTo>
                    <a:pt x="976871" y="99059"/>
                  </a:lnTo>
                  <a:lnTo>
                    <a:pt x="973112" y="95249"/>
                  </a:lnTo>
                  <a:lnTo>
                    <a:pt x="968463" y="85089"/>
                  </a:lnTo>
                  <a:lnTo>
                    <a:pt x="968451" y="80009"/>
                  </a:lnTo>
                  <a:lnTo>
                    <a:pt x="973061" y="69849"/>
                  </a:lnTo>
                  <a:lnTo>
                    <a:pt x="977125" y="66039"/>
                  </a:lnTo>
                  <a:lnTo>
                    <a:pt x="988733" y="60959"/>
                  </a:lnTo>
                  <a:lnTo>
                    <a:pt x="1030779" y="60959"/>
                  </a:lnTo>
                  <a:lnTo>
                    <a:pt x="1024835" y="46989"/>
                  </a:lnTo>
                  <a:lnTo>
                    <a:pt x="1000556" y="46989"/>
                  </a:lnTo>
                  <a:lnTo>
                    <a:pt x="993788" y="44449"/>
                  </a:lnTo>
                  <a:close/>
                </a:path>
                <a:path w="1133475" h="528320">
                  <a:moveTo>
                    <a:pt x="905967" y="80009"/>
                  </a:moveTo>
                  <a:lnTo>
                    <a:pt x="898634" y="80009"/>
                  </a:lnTo>
                  <a:lnTo>
                    <a:pt x="890722" y="81279"/>
                  </a:lnTo>
                  <a:lnTo>
                    <a:pt x="882230" y="85089"/>
                  </a:lnTo>
                  <a:lnTo>
                    <a:pt x="876147" y="87629"/>
                  </a:lnTo>
                  <a:lnTo>
                    <a:pt x="870559" y="90169"/>
                  </a:lnTo>
                  <a:lnTo>
                    <a:pt x="860374" y="99059"/>
                  </a:lnTo>
                  <a:lnTo>
                    <a:pt x="856386" y="102869"/>
                  </a:lnTo>
                  <a:lnTo>
                    <a:pt x="853490" y="107949"/>
                  </a:lnTo>
                  <a:lnTo>
                    <a:pt x="867791" y="119379"/>
                  </a:lnTo>
                  <a:lnTo>
                    <a:pt x="869607" y="115569"/>
                  </a:lnTo>
                  <a:lnTo>
                    <a:pt x="872185" y="113029"/>
                  </a:lnTo>
                  <a:lnTo>
                    <a:pt x="878890" y="106679"/>
                  </a:lnTo>
                  <a:lnTo>
                    <a:pt x="882586" y="105409"/>
                  </a:lnTo>
                  <a:lnTo>
                    <a:pt x="892416" y="100329"/>
                  </a:lnTo>
                  <a:lnTo>
                    <a:pt x="931435" y="100329"/>
                  </a:lnTo>
                  <a:lnTo>
                    <a:pt x="928829" y="95249"/>
                  </a:lnTo>
                  <a:lnTo>
                    <a:pt x="924188" y="88899"/>
                  </a:lnTo>
                  <a:lnTo>
                    <a:pt x="918819" y="85089"/>
                  </a:lnTo>
                  <a:lnTo>
                    <a:pt x="912723" y="81279"/>
                  </a:lnTo>
                  <a:lnTo>
                    <a:pt x="905967" y="80009"/>
                  </a:lnTo>
                  <a:close/>
                </a:path>
                <a:path w="1133475" h="528320">
                  <a:moveTo>
                    <a:pt x="1030779" y="60959"/>
                  </a:moveTo>
                  <a:lnTo>
                    <a:pt x="994206" y="60959"/>
                  </a:lnTo>
                  <a:lnTo>
                    <a:pt x="1004481" y="64769"/>
                  </a:lnTo>
                  <a:lnTo>
                    <a:pt x="1008214" y="68579"/>
                  </a:lnTo>
                  <a:lnTo>
                    <a:pt x="1012863" y="78739"/>
                  </a:lnTo>
                  <a:lnTo>
                    <a:pt x="1012888" y="83819"/>
                  </a:lnTo>
                  <a:lnTo>
                    <a:pt x="1008367" y="93979"/>
                  </a:lnTo>
                  <a:lnTo>
                    <a:pt x="1004341" y="97789"/>
                  </a:lnTo>
                  <a:lnTo>
                    <a:pt x="992733" y="102869"/>
                  </a:lnTo>
                  <a:lnTo>
                    <a:pt x="1020475" y="102869"/>
                  </a:lnTo>
                  <a:lnTo>
                    <a:pt x="1021664" y="100329"/>
                  </a:lnTo>
                  <a:lnTo>
                    <a:pt x="1046743" y="100329"/>
                  </a:lnTo>
                  <a:lnTo>
                    <a:pt x="1043749" y="91439"/>
                  </a:lnTo>
                  <a:lnTo>
                    <a:pt x="1030779" y="60959"/>
                  </a:lnTo>
                  <a:close/>
                </a:path>
                <a:path w="1133475" h="528320">
                  <a:moveTo>
                    <a:pt x="1086624" y="0"/>
                  </a:moveTo>
                  <a:lnTo>
                    <a:pt x="1048639" y="24129"/>
                  </a:lnTo>
                  <a:lnTo>
                    <a:pt x="1043749" y="45719"/>
                  </a:lnTo>
                  <a:lnTo>
                    <a:pt x="1044803" y="53339"/>
                  </a:lnTo>
                  <a:lnTo>
                    <a:pt x="1074750" y="85089"/>
                  </a:lnTo>
                  <a:lnTo>
                    <a:pt x="1090663" y="86359"/>
                  </a:lnTo>
                  <a:lnTo>
                    <a:pt x="1098905" y="85089"/>
                  </a:lnTo>
                  <a:lnTo>
                    <a:pt x="1107414" y="81279"/>
                  </a:lnTo>
                  <a:lnTo>
                    <a:pt x="1116735" y="76199"/>
                  </a:lnTo>
                  <a:lnTo>
                    <a:pt x="1124181" y="71119"/>
                  </a:lnTo>
                  <a:lnTo>
                    <a:pt x="1126969" y="67309"/>
                  </a:lnTo>
                  <a:lnTo>
                    <a:pt x="1089533" y="67309"/>
                  </a:lnTo>
                  <a:lnTo>
                    <a:pt x="1079563" y="64769"/>
                  </a:lnTo>
                  <a:lnTo>
                    <a:pt x="1075575" y="62229"/>
                  </a:lnTo>
                  <a:lnTo>
                    <a:pt x="1072578" y="57149"/>
                  </a:lnTo>
                  <a:lnTo>
                    <a:pt x="1102664" y="44449"/>
                  </a:lnTo>
                  <a:lnTo>
                    <a:pt x="1066914" y="44449"/>
                  </a:lnTo>
                  <a:lnTo>
                    <a:pt x="1065618" y="39369"/>
                  </a:lnTo>
                  <a:lnTo>
                    <a:pt x="1066063" y="35559"/>
                  </a:lnTo>
                  <a:lnTo>
                    <a:pt x="1070432" y="26669"/>
                  </a:lnTo>
                  <a:lnTo>
                    <a:pt x="1074013" y="22859"/>
                  </a:lnTo>
                  <a:lnTo>
                    <a:pt x="1078979" y="21589"/>
                  </a:lnTo>
                  <a:lnTo>
                    <a:pt x="1083843" y="19049"/>
                  </a:lnTo>
                  <a:lnTo>
                    <a:pt x="1124369" y="19049"/>
                  </a:lnTo>
                  <a:lnTo>
                    <a:pt x="1119759" y="13969"/>
                  </a:lnTo>
                  <a:lnTo>
                    <a:pt x="1107909" y="3809"/>
                  </a:lnTo>
                  <a:lnTo>
                    <a:pt x="1101293" y="1269"/>
                  </a:lnTo>
                  <a:lnTo>
                    <a:pt x="1086624" y="0"/>
                  </a:lnTo>
                  <a:close/>
                </a:path>
                <a:path w="1133475" h="528320">
                  <a:moveTo>
                    <a:pt x="1116482" y="48259"/>
                  </a:moveTo>
                  <a:lnTo>
                    <a:pt x="1089533" y="67309"/>
                  </a:lnTo>
                  <a:lnTo>
                    <a:pt x="1126969" y="67309"/>
                  </a:lnTo>
                  <a:lnTo>
                    <a:pt x="1129756" y="63499"/>
                  </a:lnTo>
                  <a:lnTo>
                    <a:pt x="1133462" y="55879"/>
                  </a:lnTo>
                  <a:lnTo>
                    <a:pt x="1116482" y="48259"/>
                  </a:lnTo>
                  <a:close/>
                </a:path>
                <a:path w="1133475" h="528320">
                  <a:moveTo>
                    <a:pt x="1017269" y="29209"/>
                  </a:moveTo>
                  <a:lnTo>
                    <a:pt x="996480" y="38099"/>
                  </a:lnTo>
                  <a:lnTo>
                    <a:pt x="1000556" y="46989"/>
                  </a:lnTo>
                  <a:lnTo>
                    <a:pt x="1024835" y="46989"/>
                  </a:lnTo>
                  <a:lnTo>
                    <a:pt x="1017269" y="29209"/>
                  </a:lnTo>
                  <a:close/>
                </a:path>
                <a:path w="1133475" h="528320">
                  <a:moveTo>
                    <a:pt x="1124369" y="19049"/>
                  </a:moveTo>
                  <a:lnTo>
                    <a:pt x="1088567" y="19049"/>
                  </a:lnTo>
                  <a:lnTo>
                    <a:pt x="1097711" y="21589"/>
                  </a:lnTo>
                  <a:lnTo>
                    <a:pt x="1101382" y="25399"/>
                  </a:lnTo>
                  <a:lnTo>
                    <a:pt x="1104138" y="29209"/>
                  </a:lnTo>
                  <a:lnTo>
                    <a:pt x="1066914" y="44449"/>
                  </a:lnTo>
                  <a:lnTo>
                    <a:pt x="1102664" y="44449"/>
                  </a:lnTo>
                  <a:lnTo>
                    <a:pt x="1129741" y="33019"/>
                  </a:lnTo>
                  <a:lnTo>
                    <a:pt x="1127798" y="27939"/>
                  </a:lnTo>
                  <a:lnTo>
                    <a:pt x="1124369" y="19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439967"/>
              </p:ext>
            </p:extLst>
          </p:nvPr>
        </p:nvGraphicFramePr>
        <p:xfrm>
          <a:off x="659490" y="1536972"/>
          <a:ext cx="9049382" cy="4698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5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7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97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8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b="1" spc="140" dirty="0">
                          <a:latin typeface="Calibri"/>
                          <a:cs typeface="Calibri"/>
                        </a:rPr>
                        <a:t>Severity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9435" marR="551815" indent="-635" algn="ctr">
                        <a:lnSpc>
                          <a:spcPct val="111100"/>
                        </a:lnSpc>
                        <a:spcBef>
                          <a:spcPts val="100"/>
                        </a:spcBef>
                      </a:pPr>
                      <a:r>
                        <a:rPr sz="1100" spc="135" dirty="0">
                          <a:latin typeface="Calibri"/>
                          <a:cs typeface="Calibri"/>
                        </a:rPr>
                        <a:t>People </a:t>
                      </a:r>
                      <a:r>
                        <a:rPr sz="1100" spc="140" dirty="0">
                          <a:latin typeface="Calibri"/>
                          <a:cs typeface="Calibri"/>
                        </a:rPr>
                        <a:t>Environment </a:t>
                      </a:r>
                      <a:r>
                        <a:rPr sz="1100" spc="120" dirty="0">
                          <a:latin typeface="Calibri"/>
                          <a:cs typeface="Calibri"/>
                        </a:rPr>
                        <a:t>Assets </a:t>
                      </a:r>
                      <a:r>
                        <a:rPr sz="1100" spc="125" dirty="0">
                          <a:latin typeface="Calibri"/>
                          <a:cs typeface="Calibri"/>
                        </a:rPr>
                        <a:t>Reputation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b="1" spc="170" dirty="0">
                          <a:latin typeface="Calibri"/>
                          <a:cs typeface="Calibri"/>
                        </a:rPr>
                        <a:t>Highly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139065" marR="131445" indent="260350">
                        <a:lnSpc>
                          <a:spcPct val="110800"/>
                        </a:lnSpc>
                        <a:spcBef>
                          <a:spcPts val="105"/>
                        </a:spcBef>
                      </a:pPr>
                      <a:r>
                        <a:rPr sz="1100" spc="110" dirty="0">
                          <a:latin typeface="Calibri"/>
                          <a:cs typeface="Calibri"/>
                        </a:rPr>
                        <a:t>Unlikely </a:t>
                      </a:r>
                      <a:r>
                        <a:rPr sz="1100" spc="125" dirty="0">
                          <a:latin typeface="Calibri"/>
                          <a:cs typeface="Calibri"/>
                        </a:rPr>
                        <a:t>Never</a:t>
                      </a:r>
                      <a:r>
                        <a:rPr sz="11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35" dirty="0">
                          <a:latin typeface="Calibri"/>
                          <a:cs typeface="Calibri"/>
                        </a:rPr>
                        <a:t>heard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65" dirty="0">
                          <a:latin typeface="Calibri"/>
                          <a:cs typeface="Calibri"/>
                        </a:rPr>
                        <a:t>of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  <a:p>
                      <a:pPr marL="2971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12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14" dirty="0">
                          <a:latin typeface="Calibri"/>
                          <a:cs typeface="Calibri"/>
                        </a:rPr>
                        <a:t>industry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44780" indent="4699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b="1" spc="135" dirty="0">
                          <a:latin typeface="Calibri"/>
                          <a:cs typeface="Calibri"/>
                        </a:rPr>
                        <a:t>Unlikely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1460" marR="139065" indent="-106680">
                        <a:lnSpc>
                          <a:spcPct val="110800"/>
                        </a:lnSpc>
                        <a:spcBef>
                          <a:spcPts val="105"/>
                        </a:spcBef>
                      </a:pPr>
                      <a:r>
                        <a:rPr sz="1100" spc="145" dirty="0">
                          <a:latin typeface="Calibri"/>
                          <a:cs typeface="Calibri"/>
                        </a:rPr>
                        <a:t>Heard</a:t>
                      </a:r>
                      <a:r>
                        <a:rPr sz="11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9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9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100" spc="114" dirty="0">
                          <a:latin typeface="Calibri"/>
                          <a:cs typeface="Calibri"/>
                        </a:rPr>
                        <a:t>industry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b="1" spc="155" dirty="0">
                          <a:latin typeface="Calibri"/>
                          <a:cs typeface="Calibri"/>
                        </a:rPr>
                        <a:t>Possible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 marR="86995" indent="1270" algn="ctr">
                        <a:lnSpc>
                          <a:spcPct val="111300"/>
                        </a:lnSpc>
                        <a:spcBef>
                          <a:spcPts val="95"/>
                        </a:spcBef>
                      </a:pPr>
                      <a:r>
                        <a:rPr sz="1100" spc="145" dirty="0">
                          <a:latin typeface="Calibri"/>
                          <a:cs typeface="Calibri"/>
                        </a:rPr>
                        <a:t>Occurred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&lt;1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30" dirty="0">
                          <a:latin typeface="Calibri"/>
                          <a:cs typeface="Calibri"/>
                        </a:rPr>
                        <a:t>X </a:t>
                      </a:r>
                      <a:r>
                        <a:rPr sz="1100" spc="12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14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2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spc="114" dirty="0">
                          <a:latin typeface="Calibri"/>
                          <a:cs typeface="Calibri"/>
                        </a:rPr>
                        <a:t>industry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b="1" spc="150" dirty="0">
                          <a:latin typeface="Calibri"/>
                          <a:cs typeface="Calibri"/>
                        </a:rPr>
                        <a:t>Likely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7480" marR="149225" algn="ctr">
                        <a:lnSpc>
                          <a:spcPct val="111300"/>
                        </a:lnSpc>
                        <a:spcBef>
                          <a:spcPts val="95"/>
                        </a:spcBef>
                      </a:pPr>
                      <a:r>
                        <a:rPr sz="1100" spc="145" dirty="0">
                          <a:latin typeface="Calibri"/>
                          <a:cs typeface="Calibri"/>
                        </a:rPr>
                        <a:t>Occurred</a:t>
                      </a:r>
                      <a:r>
                        <a:rPr sz="11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95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1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30" dirty="0">
                          <a:latin typeface="Calibri"/>
                          <a:cs typeface="Calibri"/>
                        </a:rPr>
                        <a:t>X </a:t>
                      </a:r>
                      <a:r>
                        <a:rPr sz="1100" spc="12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14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2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0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100" spc="114" dirty="0">
                          <a:latin typeface="Calibri"/>
                          <a:cs typeface="Calibri"/>
                        </a:rPr>
                        <a:t>industry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b="1" spc="165" dirty="0">
                          <a:latin typeface="Calibri"/>
                          <a:cs typeface="Calibri"/>
                        </a:rPr>
                        <a:t>Very</a:t>
                      </a:r>
                      <a:r>
                        <a:rPr sz="1400" b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50" dirty="0">
                          <a:latin typeface="Calibri"/>
                          <a:cs typeface="Calibri"/>
                        </a:rPr>
                        <a:t>Likely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68275" marR="160020" algn="ctr">
                        <a:lnSpc>
                          <a:spcPct val="110800"/>
                        </a:lnSpc>
                        <a:spcBef>
                          <a:spcPts val="105"/>
                        </a:spcBef>
                      </a:pPr>
                      <a:r>
                        <a:rPr sz="1100" spc="145" dirty="0">
                          <a:latin typeface="Calibri"/>
                          <a:cs typeface="Calibri"/>
                        </a:rPr>
                        <a:t>Occurred</a:t>
                      </a:r>
                      <a:r>
                        <a:rPr sz="11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20" dirty="0">
                          <a:latin typeface="Calibri"/>
                          <a:cs typeface="Calibri"/>
                        </a:rPr>
                        <a:t>within </a:t>
                      </a:r>
                      <a:r>
                        <a:rPr sz="1100" spc="160" dirty="0">
                          <a:latin typeface="Calibri"/>
                          <a:cs typeface="Calibri"/>
                        </a:rPr>
                        <a:t>company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140" dirty="0">
                          <a:latin typeface="Calibri"/>
                          <a:cs typeface="Calibri"/>
                        </a:rPr>
                        <a:t>Slight</a:t>
                      </a:r>
                      <a:r>
                        <a:rPr sz="11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10" dirty="0">
                          <a:latin typeface="Calibri"/>
                          <a:cs typeface="Calibri"/>
                        </a:rPr>
                        <a:t>(First</a:t>
                      </a:r>
                      <a:r>
                        <a:rPr sz="11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95" dirty="0">
                          <a:latin typeface="Calibri"/>
                          <a:cs typeface="Calibri"/>
                        </a:rPr>
                        <a:t>Aid)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110" dirty="0">
                          <a:latin typeface="Calibri"/>
                          <a:cs typeface="Calibri"/>
                        </a:rPr>
                        <a:t>Minor</a:t>
                      </a:r>
                      <a:r>
                        <a:rPr sz="110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20" dirty="0">
                          <a:latin typeface="Calibri"/>
                          <a:cs typeface="Calibri"/>
                        </a:rPr>
                        <a:t>(Recordable)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4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Significant</a:t>
                      </a:r>
                      <a:r>
                        <a:rPr sz="11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(Lost</a:t>
                      </a:r>
                      <a:r>
                        <a:rPr sz="11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Severe</a:t>
                      </a:r>
                      <a:r>
                        <a:rPr sz="11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(Single</a:t>
                      </a:r>
                      <a:r>
                        <a:rPr sz="11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Fatality)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0333">
                <a:tc>
                  <a:txBody>
                    <a:bodyPr/>
                    <a:lstStyle/>
                    <a:p>
                      <a:pPr marL="361315" marR="356235" indent="193040">
                        <a:lnSpc>
                          <a:spcPct val="110800"/>
                        </a:lnSpc>
                        <a:spcBef>
                          <a:spcPts val="1075"/>
                        </a:spcBef>
                      </a:pPr>
                      <a:r>
                        <a:rPr sz="1100" b="1" spc="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Catastrophic </a:t>
                      </a:r>
                      <a:r>
                        <a:rPr sz="110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(Multiple</a:t>
                      </a:r>
                      <a:r>
                        <a:rPr sz="11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Fatality)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23900" marR="9525" indent="-264160">
                        <a:lnSpc>
                          <a:spcPct val="100000"/>
                        </a:lnSpc>
                      </a:pPr>
                      <a:r>
                        <a:rPr sz="900" spc="60" dirty="0">
                          <a:latin typeface="Calibri"/>
                          <a:cs typeface="Calibri"/>
                        </a:rPr>
                        <a:t>Note:</a:t>
                      </a:r>
                      <a:r>
                        <a:rPr sz="9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95" dirty="0">
                          <a:latin typeface="Calibri"/>
                          <a:cs typeface="Calibri"/>
                        </a:rPr>
                        <a:t>Frequency </a:t>
                      </a:r>
                      <a:r>
                        <a:rPr sz="900" spc="80" dirty="0">
                          <a:latin typeface="Calibri"/>
                          <a:cs typeface="Calibri"/>
                        </a:rPr>
                        <a:t>scale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75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9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80" dirty="0">
                          <a:latin typeface="Calibri"/>
                          <a:cs typeface="Calibri"/>
                        </a:rPr>
                        <a:t>no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431165" indent="37465">
                        <a:lnSpc>
                          <a:spcPct val="100000"/>
                        </a:lnSpc>
                      </a:pPr>
                      <a:r>
                        <a:rPr sz="900" spc="12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5" dirty="0">
                          <a:latin typeface="Calibri"/>
                          <a:cs typeface="Calibri"/>
                        </a:rPr>
                        <a:t>severity </a:t>
                      </a:r>
                      <a:r>
                        <a:rPr sz="900" spc="95" dirty="0">
                          <a:latin typeface="Calibri"/>
                          <a:cs typeface="Calibri"/>
                        </a:rPr>
                        <a:t>n-</a:t>
                      </a:r>
                      <a:r>
                        <a:rPr sz="900" spc="40" dirty="0">
                          <a:latin typeface="Calibri"/>
                          <a:cs typeface="Calibri"/>
                        </a:rPr>
                        <a:t>linear.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394" y="4703796"/>
            <a:ext cx="1384934" cy="647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09D6F0-0011-E415-5F19-62131A9726CC}"/>
              </a:ext>
            </a:extLst>
          </p:cNvPr>
          <p:cNvSpPr txBox="1"/>
          <p:nvPr/>
        </p:nvSpPr>
        <p:spPr>
          <a:xfrm>
            <a:off x="9957496" y="2790788"/>
            <a:ext cx="1886477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/>
              <a:t>How do you move stuff out of the red and orange?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5CAD473B-9F3D-F8A2-BF26-6B8F832F978E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51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6C72C-7F3D-BE67-2E20-862DBED2D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61" y="382589"/>
            <a:ext cx="11029033" cy="75882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Building accountability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631C8-54B1-CC7A-63EA-58A1BB6F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29" y="1406526"/>
            <a:ext cx="4940087" cy="4624388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What are some of the better ways to drive accountability in your organization?</a:t>
            </a:r>
          </a:p>
        </p:txBody>
      </p:sp>
      <p:pic>
        <p:nvPicPr>
          <p:cNvPr id="4098" name="Picture 2" descr="Effective Managers Accountability 101 - What You Need to Know about ...">
            <a:extLst>
              <a:ext uri="{FF2B5EF4-FFF2-40B4-BE49-F238E27FC236}">
                <a16:creationId xmlns:a16="http://schemas.microsoft.com/office/drawing/2014/main" id="{EB6E46AD-E980-F540-6175-3759DB79E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65390" y="2069966"/>
            <a:ext cx="4940087" cy="329750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EEBD2442-823D-3A4E-E6DA-CB189D4E280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411725" y="6503681"/>
            <a:ext cx="1370567" cy="136832"/>
          </a:xfrm>
        </p:spPr>
        <p:txBody>
          <a:bodyPr/>
          <a:lstStyle/>
          <a:p>
            <a:fld id="{C3B2CF62-A48D-4394-A40C-59BB80AF68AE}" type="datetime1">
              <a:rPr lang="en-US" smtClean="0"/>
              <a:t>4/17/2024</a:t>
            </a:fld>
            <a:endParaRPr lang="en-US"/>
          </a:p>
        </p:txBody>
      </p:sp>
      <p:sp>
        <p:nvSpPr>
          <p:cNvPr id="2055" name="Date Placeholder 4" hidden="1">
            <a:extLst>
              <a:ext uri="{FF2B5EF4-FFF2-40B4-BE49-F238E27FC236}">
                <a16:creationId xmlns:a16="http://schemas.microsoft.com/office/drawing/2014/main" id="{1BF972D1-E43A-FCB7-844C-1F959DA58CC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411725" y="6503681"/>
            <a:ext cx="1370567" cy="136832"/>
          </a:xfrm>
        </p:spPr>
        <p:txBody>
          <a:bodyPr/>
          <a:lstStyle/>
          <a:p>
            <a:fld id="{C3B2CF62-A48D-4394-A40C-59BB80AF68AE}" type="datetime1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8B462924-C31C-CB1F-6A2E-0B3CCB261251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1235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6A92-B892-75E5-D4BC-1AE1C4BB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06" y="385764"/>
            <a:ext cx="11014925" cy="75882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How do you determine what is ‘safe enough?’</a:t>
            </a:r>
          </a:p>
        </p:txBody>
      </p:sp>
      <p:pic>
        <p:nvPicPr>
          <p:cNvPr id="1028" name="Picture 4" descr="The Raving Queen: Confessions Of A Bubble Wrap Addict">
            <a:extLst>
              <a:ext uri="{FF2B5EF4-FFF2-40B4-BE49-F238E27FC236}">
                <a16:creationId xmlns:a16="http://schemas.microsoft.com/office/drawing/2014/main" id="{0B07F51E-2854-89F4-C239-0FF78A0A7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9" r="1" b="17060"/>
          <a:stretch/>
        </p:blipFill>
        <p:spPr bwMode="auto">
          <a:xfrm>
            <a:off x="574428" y="1406525"/>
            <a:ext cx="11033065" cy="49323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336B9B3-4B2A-3CC6-53DC-EB3D05C34794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714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portant Lessons for Building Risk-Based Programs">
            <a:extLst>
              <a:ext uri="{FF2B5EF4-FFF2-40B4-BE49-F238E27FC236}">
                <a16:creationId xmlns:a16="http://schemas.microsoft.com/office/drawing/2014/main" id="{705F8937-6EB5-1937-9EC9-E1E26A03D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81758" y="1141414"/>
            <a:ext cx="5417771" cy="356218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1DD043A-7F49-1C35-BC76-C4DF96FBDAAE}"/>
              </a:ext>
            </a:extLst>
          </p:cNvPr>
          <p:cNvSpPr txBox="1">
            <a:spLocks/>
          </p:cNvSpPr>
          <p:nvPr/>
        </p:nvSpPr>
        <p:spPr bwMode="gray">
          <a:xfrm>
            <a:off x="578461" y="382589"/>
            <a:ext cx="11029033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chemeClr val="tx2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5pPr>
            <a:lvl6pPr marL="580461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6pPr>
            <a:lvl7pPr marL="1160922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7pPr>
            <a:lvl8pPr marL="1741383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8pPr>
            <a:lvl9pPr marL="2321844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kern="0">
                <a:latin typeface="+mj-lt"/>
                <a:ea typeface="+mj-ea"/>
                <a:cs typeface="+mj-cs"/>
                <a:sym typeface="Arial"/>
              </a:rPr>
              <a:t>Risk registers</a:t>
            </a:r>
          </a:p>
        </p:txBody>
      </p:sp>
      <p:sp>
        <p:nvSpPr>
          <p:cNvPr id="3" name="object 3"/>
          <p:cNvSpPr txBox="1"/>
          <p:nvPr/>
        </p:nvSpPr>
        <p:spPr bwMode="gray">
          <a:xfrm>
            <a:off x="578460" y="1277941"/>
            <a:ext cx="6042259" cy="4987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R="5080" algn="l">
              <a:spcBef>
                <a:spcPct val="60000"/>
              </a:spcBef>
            </a:pPr>
            <a:r>
              <a:rPr lang="en-US" sz="2000" dirty="0">
                <a:latin typeface="+mn-lt"/>
                <a:sym typeface="Arial"/>
              </a:rPr>
              <a:t>A comprehensive list that helps an organization manage risk effectively</a:t>
            </a:r>
          </a:p>
          <a:p>
            <a:pPr marL="342900" indent="-342900" algn="l">
              <a:spcBef>
                <a:spcPct val="60000"/>
              </a:spcBef>
              <a:buFont typeface="Wingdings" panose="05000000000000000000" pitchFamily="2" charset="2"/>
              <a:buChar char="§"/>
              <a:tabLst>
                <a:tab pos="354942" algn="l"/>
                <a:tab pos="355578" algn="l"/>
              </a:tabLst>
            </a:pPr>
            <a:r>
              <a:rPr lang="en-US" sz="2000" dirty="0">
                <a:latin typeface="+mn-lt"/>
                <a:sym typeface="Arial"/>
              </a:rPr>
              <a:t>A planning tool</a:t>
            </a:r>
          </a:p>
          <a:p>
            <a:pPr marL="342900" indent="-342900" algn="l">
              <a:spcBef>
                <a:spcPct val="60000"/>
              </a:spcBef>
              <a:buFont typeface="Wingdings" panose="05000000000000000000" pitchFamily="2" charset="2"/>
              <a:buChar char="§"/>
              <a:tabLst>
                <a:tab pos="354942" algn="l"/>
                <a:tab pos="355578" algn="l"/>
              </a:tabLst>
            </a:pPr>
            <a:r>
              <a:rPr lang="en-US" sz="2000" dirty="0">
                <a:latin typeface="+mn-lt"/>
                <a:sym typeface="Arial"/>
              </a:rPr>
              <a:t>Ap process to define risk acceptance</a:t>
            </a:r>
          </a:p>
          <a:p>
            <a:pPr marL="342900" indent="-342900" algn="l">
              <a:spcBef>
                <a:spcPct val="60000"/>
              </a:spcBef>
              <a:buFont typeface="Wingdings" panose="05000000000000000000" pitchFamily="2" charset="2"/>
              <a:buChar char="§"/>
              <a:tabLst>
                <a:tab pos="354942" algn="l"/>
                <a:tab pos="355578" algn="l"/>
              </a:tabLst>
            </a:pPr>
            <a:r>
              <a:rPr lang="en-US" sz="2000" dirty="0">
                <a:latin typeface="+mn-lt"/>
                <a:sym typeface="Arial"/>
              </a:rPr>
              <a:t>A process to establish ownership and accountability</a:t>
            </a:r>
          </a:p>
          <a:p>
            <a:pPr marL="342900" indent="-342900" algn="l">
              <a:spcBef>
                <a:spcPct val="60000"/>
              </a:spcBef>
              <a:buFont typeface="Wingdings" panose="05000000000000000000" pitchFamily="2" charset="2"/>
              <a:buChar char="§"/>
              <a:tabLst>
                <a:tab pos="354942" algn="l"/>
                <a:tab pos="355578" algn="l"/>
              </a:tabLst>
            </a:pPr>
            <a:r>
              <a:rPr lang="en-US" sz="2000" dirty="0">
                <a:latin typeface="+mn-lt"/>
                <a:sym typeface="Arial"/>
              </a:rPr>
              <a:t>A way to direct resources</a:t>
            </a:r>
          </a:p>
          <a:p>
            <a:pPr marR="326370" algn="l">
              <a:spcBef>
                <a:spcPct val="60000"/>
              </a:spcBef>
            </a:pPr>
            <a:r>
              <a:rPr lang="en-US" sz="2000" dirty="0">
                <a:latin typeface="+mn-lt"/>
                <a:sym typeface="Arial"/>
              </a:rPr>
              <a:t>May be created at any level in the organization with results being consolidated at a division or enterprise level</a:t>
            </a:r>
          </a:p>
          <a:p>
            <a:pPr marR="288272" algn="l">
              <a:spcBef>
                <a:spcPct val="60000"/>
              </a:spcBef>
            </a:pPr>
            <a:r>
              <a:rPr lang="en-US" sz="2000" dirty="0">
                <a:latin typeface="+mn-lt"/>
                <a:sym typeface="Arial"/>
              </a:rPr>
              <a:t>The register is a “living” document, being updated to reflect changes in operations, environment, actual experience and changes in risk ratings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7497CF-51EF-672C-5B9C-F61E81CFD732}"/>
              </a:ext>
            </a:extLst>
          </p:cNvPr>
          <p:cNvSpPr txBox="1"/>
          <p:nvPr/>
        </p:nvSpPr>
        <p:spPr>
          <a:xfrm>
            <a:off x="7330821" y="5295863"/>
            <a:ext cx="3988343" cy="615553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</a:rPr>
              <a:t>Define who owns risk and what is ‘safe enough’ to accept’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0F31366C-1FF9-33B9-0F1A-D7776F2EEB5B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429364"/>
              </p:ext>
            </p:extLst>
          </p:nvPr>
        </p:nvGraphicFramePr>
        <p:xfrm>
          <a:off x="1198637" y="1919551"/>
          <a:ext cx="10264776" cy="3786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2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9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500" b="1" spc="2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PRIORITY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7683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500" b="1" spc="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DESCRIPTION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7683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500" b="1" spc="3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OWNER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7683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500" b="1" spc="2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RISK</a:t>
                      </a:r>
                      <a:r>
                        <a:rPr sz="1500" b="1" spc="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2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RATING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7683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500" b="1" spc="2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MITIGATION</a:t>
                      </a:r>
                      <a:r>
                        <a:rPr sz="1500" b="1" spc="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3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APPROACH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7683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US" sz="1800" dirty="0">
                          <a:latin typeface="+mn-lt"/>
                          <a:cs typeface="Calibri"/>
                        </a:rPr>
                        <a:t>HIGH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800" spc="150" dirty="0">
                          <a:latin typeface="+mn-lt"/>
                          <a:cs typeface="Calibri"/>
                        </a:rPr>
                        <a:t>Fall</a:t>
                      </a:r>
                      <a:r>
                        <a:rPr sz="1800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185" dirty="0">
                          <a:latin typeface="+mn-lt"/>
                          <a:cs typeface="Calibri"/>
                        </a:rPr>
                        <a:t>from</a:t>
                      </a:r>
                      <a:r>
                        <a:rPr sz="1800" spc="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185" dirty="0">
                          <a:latin typeface="+mn-lt"/>
                          <a:cs typeface="Calibri"/>
                        </a:rPr>
                        <a:t>heights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800" spc="265" dirty="0">
                          <a:latin typeface="+mn-lt"/>
                          <a:cs typeface="Calibri"/>
                        </a:rPr>
                        <a:t>VP</a:t>
                      </a:r>
                      <a:r>
                        <a:rPr sz="1800" spc="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200" dirty="0">
                          <a:latin typeface="+mn-lt"/>
                          <a:cs typeface="Calibri"/>
                        </a:rPr>
                        <a:t>Ops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800" spc="260" dirty="0">
                          <a:latin typeface="+mn-lt"/>
                          <a:cs typeface="Calibri"/>
                        </a:rPr>
                        <a:t>RED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800" spc="130" dirty="0">
                          <a:latin typeface="+mn-lt"/>
                          <a:cs typeface="Calibri"/>
                        </a:rPr>
                        <a:t>Tie</a:t>
                      </a:r>
                      <a:r>
                        <a:rPr sz="1800" spc="7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140" dirty="0">
                          <a:latin typeface="+mn-lt"/>
                          <a:cs typeface="Calibri"/>
                        </a:rPr>
                        <a:t>Off</a:t>
                      </a:r>
                      <a:r>
                        <a:rPr sz="1800" spc="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170" dirty="0">
                          <a:latin typeface="+mn-lt"/>
                          <a:cs typeface="Calibri"/>
                        </a:rPr>
                        <a:t>Systems;</a:t>
                      </a:r>
                      <a:r>
                        <a:rPr sz="1800" spc="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150" dirty="0">
                          <a:latin typeface="+mn-lt"/>
                          <a:cs typeface="Calibri"/>
                        </a:rPr>
                        <a:t>Fall</a:t>
                      </a:r>
                      <a:r>
                        <a:rPr sz="1800" spc="9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155" dirty="0">
                          <a:latin typeface="+mn-lt"/>
                          <a:cs typeface="Calibri"/>
                        </a:rPr>
                        <a:t>Protection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5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800" spc="195" dirty="0">
                          <a:latin typeface="+mn-lt"/>
                          <a:cs typeface="Calibri"/>
                        </a:rPr>
                        <a:t>HIGH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800" spc="150" dirty="0">
                          <a:latin typeface="+mn-lt"/>
                          <a:cs typeface="Calibri"/>
                        </a:rPr>
                        <a:t>Fall</a:t>
                      </a:r>
                      <a:r>
                        <a:rPr sz="1800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185" dirty="0">
                          <a:latin typeface="+mn-lt"/>
                          <a:cs typeface="Calibri"/>
                        </a:rPr>
                        <a:t>from</a:t>
                      </a:r>
                      <a:r>
                        <a:rPr sz="1800" spc="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155" dirty="0">
                          <a:latin typeface="+mn-lt"/>
                          <a:cs typeface="Calibri"/>
                        </a:rPr>
                        <a:t>ladder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9842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800" spc="265" dirty="0">
                          <a:latin typeface="+mn-lt"/>
                          <a:cs typeface="Calibri"/>
                        </a:rPr>
                        <a:t>VP</a:t>
                      </a:r>
                      <a:r>
                        <a:rPr sz="1800" spc="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200" dirty="0">
                          <a:latin typeface="+mn-lt"/>
                          <a:cs typeface="Calibri"/>
                        </a:rPr>
                        <a:t>Ops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9842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800" spc="260" dirty="0">
                          <a:latin typeface="+mn-lt"/>
                          <a:cs typeface="Calibri"/>
                        </a:rPr>
                        <a:t>RED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800" spc="200" dirty="0">
                          <a:latin typeface="+mn-lt"/>
                          <a:cs typeface="Calibri"/>
                        </a:rPr>
                        <a:t>Ladder</a:t>
                      </a:r>
                      <a:r>
                        <a:rPr sz="1800" spc="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175" dirty="0">
                          <a:latin typeface="+mn-lt"/>
                          <a:cs typeface="Calibri"/>
                        </a:rPr>
                        <a:t>Requirements;</a:t>
                      </a:r>
                      <a:r>
                        <a:rPr sz="1800" spc="10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165" dirty="0">
                          <a:latin typeface="+mn-lt"/>
                          <a:cs typeface="Calibri"/>
                        </a:rPr>
                        <a:t>Training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9842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5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spc="195" dirty="0">
                          <a:latin typeface="+mn-lt"/>
                          <a:cs typeface="Calibri"/>
                        </a:rPr>
                        <a:t>HIGH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spc="170" dirty="0">
                          <a:latin typeface="+mn-lt"/>
                          <a:cs typeface="Calibri"/>
                        </a:rPr>
                        <a:t>Vehicle</a:t>
                      </a:r>
                      <a:r>
                        <a:rPr sz="1800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175" dirty="0">
                          <a:latin typeface="+mn-lt"/>
                          <a:cs typeface="Calibri"/>
                        </a:rPr>
                        <a:t>accident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spc="265" dirty="0">
                          <a:latin typeface="+mn-lt"/>
                          <a:cs typeface="Calibri"/>
                        </a:rPr>
                        <a:t>VP</a:t>
                      </a:r>
                      <a:r>
                        <a:rPr sz="1800" spc="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200" dirty="0">
                          <a:latin typeface="+mn-lt"/>
                          <a:cs typeface="Calibri"/>
                        </a:rPr>
                        <a:t>Ops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spc="260" dirty="0">
                          <a:latin typeface="+mn-lt"/>
                          <a:cs typeface="Calibri"/>
                        </a:rPr>
                        <a:t>RED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133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spc="160" dirty="0">
                          <a:latin typeface="+mn-lt"/>
                          <a:cs typeface="Calibri"/>
                        </a:rPr>
                        <a:t>Telematics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5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800" spc="210" dirty="0">
                          <a:latin typeface="+mn-lt"/>
                          <a:cs typeface="Calibri"/>
                        </a:rPr>
                        <a:t>MED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190" dirty="0">
                          <a:latin typeface="+mn-lt"/>
                          <a:cs typeface="Calibri"/>
                        </a:rPr>
                        <a:t>Loss</a:t>
                      </a:r>
                      <a:r>
                        <a:rPr sz="1800" spc="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114" dirty="0">
                          <a:latin typeface="+mn-lt"/>
                          <a:cs typeface="Calibri"/>
                        </a:rPr>
                        <a:t>of</a:t>
                      </a:r>
                      <a:r>
                        <a:rPr sz="1800" spc="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190" dirty="0">
                          <a:latin typeface="+mn-lt"/>
                          <a:cs typeface="Calibri"/>
                        </a:rPr>
                        <a:t>key</a:t>
                      </a:r>
                      <a:r>
                        <a:rPr sz="1800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165" dirty="0">
                          <a:latin typeface="+mn-lt"/>
                          <a:cs typeface="Calibri"/>
                        </a:rPr>
                        <a:t>personnel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270" dirty="0">
                          <a:latin typeface="+mn-lt"/>
                          <a:cs typeface="Calibri"/>
                        </a:rPr>
                        <a:t>VP</a:t>
                      </a:r>
                      <a:r>
                        <a:rPr sz="1800" spc="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260" dirty="0">
                          <a:latin typeface="+mn-lt"/>
                          <a:cs typeface="Calibri"/>
                        </a:rPr>
                        <a:t>HR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800" spc="254" dirty="0">
                          <a:latin typeface="+mn-lt"/>
                          <a:cs typeface="Calibri"/>
                        </a:rPr>
                        <a:t>YELLOW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145" dirty="0">
                          <a:latin typeface="+mn-lt"/>
                          <a:cs typeface="Calibri"/>
                        </a:rPr>
                        <a:t>Incentives;</a:t>
                      </a:r>
                      <a:r>
                        <a:rPr sz="1800" spc="9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210" dirty="0">
                          <a:latin typeface="+mn-lt"/>
                          <a:cs typeface="Calibri"/>
                        </a:rPr>
                        <a:t>Replacement</a:t>
                      </a:r>
                      <a:r>
                        <a:rPr sz="1800" spc="9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185" dirty="0">
                          <a:latin typeface="+mn-lt"/>
                          <a:cs typeface="Calibri"/>
                        </a:rPr>
                        <a:t>Plan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31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dirty="0">
                        <a:latin typeface="+mn-lt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210" dirty="0">
                          <a:latin typeface="+mn-lt"/>
                          <a:cs typeface="Calibri"/>
                        </a:rPr>
                        <a:t>MED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25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+mn-lt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190" dirty="0">
                          <a:latin typeface="+mn-lt"/>
                          <a:cs typeface="Calibri"/>
                        </a:rPr>
                        <a:t>Cyber</a:t>
                      </a:r>
                      <a:r>
                        <a:rPr sz="1800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180" dirty="0">
                          <a:latin typeface="+mn-lt"/>
                          <a:cs typeface="Calibri"/>
                        </a:rPr>
                        <a:t>Attack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270" dirty="0">
                          <a:latin typeface="+mn-lt"/>
                          <a:cs typeface="Calibri"/>
                        </a:rPr>
                        <a:t>VP</a:t>
                      </a:r>
                      <a:r>
                        <a:rPr sz="1800" spc="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90" dirty="0">
                          <a:latin typeface="+mn-lt"/>
                          <a:cs typeface="Calibri"/>
                        </a:rPr>
                        <a:t>IT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254" dirty="0">
                          <a:latin typeface="+mn-lt"/>
                          <a:cs typeface="Calibri"/>
                        </a:rPr>
                        <a:t>YELLOW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25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68985">
                        <a:lnSpc>
                          <a:spcPct val="114399"/>
                        </a:lnSpc>
                        <a:spcBef>
                          <a:spcPts val="545"/>
                        </a:spcBef>
                      </a:pPr>
                      <a:r>
                        <a:rPr sz="1800" spc="190" dirty="0">
                          <a:latin typeface="+mn-lt"/>
                          <a:cs typeface="Calibri"/>
                        </a:rPr>
                        <a:t>Cyber</a:t>
                      </a:r>
                      <a:r>
                        <a:rPr sz="1800" spc="9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155" dirty="0">
                          <a:latin typeface="+mn-lt"/>
                          <a:cs typeface="Calibri"/>
                        </a:rPr>
                        <a:t>Defenses;</a:t>
                      </a:r>
                      <a:r>
                        <a:rPr sz="1800" spc="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250" dirty="0">
                          <a:latin typeface="+mn-lt"/>
                          <a:cs typeface="Calibri"/>
                        </a:rPr>
                        <a:t>Back</a:t>
                      </a:r>
                      <a:r>
                        <a:rPr sz="1800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204" dirty="0">
                          <a:latin typeface="+mn-lt"/>
                          <a:cs typeface="Calibri"/>
                        </a:rPr>
                        <a:t>Up </a:t>
                      </a:r>
                      <a:r>
                        <a:rPr sz="1800" spc="170" dirty="0">
                          <a:latin typeface="+mn-lt"/>
                          <a:cs typeface="Calibri"/>
                        </a:rPr>
                        <a:t>Systems;</a:t>
                      </a:r>
                      <a:r>
                        <a:rPr sz="1800" spc="7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190" dirty="0">
                          <a:latin typeface="+mn-lt"/>
                          <a:cs typeface="Calibri"/>
                        </a:rPr>
                        <a:t>Cyber</a:t>
                      </a:r>
                      <a:r>
                        <a:rPr sz="1800" spc="1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170" dirty="0">
                          <a:latin typeface="+mn-lt"/>
                          <a:cs typeface="Calibri"/>
                        </a:rPr>
                        <a:t>Insurance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74EB400-FEB2-FFE4-72BE-E3BB4B67FFD8}"/>
              </a:ext>
            </a:extLst>
          </p:cNvPr>
          <p:cNvSpPr txBox="1">
            <a:spLocks/>
          </p:cNvSpPr>
          <p:nvPr/>
        </p:nvSpPr>
        <p:spPr bwMode="gray">
          <a:xfrm>
            <a:off x="578461" y="382589"/>
            <a:ext cx="11029033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chemeClr val="tx2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5pPr>
            <a:lvl6pPr marL="580461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6pPr>
            <a:lvl7pPr marL="1160922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7pPr>
            <a:lvl8pPr marL="1741383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8pPr>
            <a:lvl9pPr marL="2321844" algn="l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002C77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kern="0" dirty="0">
                <a:latin typeface="+mj-lt"/>
                <a:ea typeface="+mj-ea"/>
                <a:cs typeface="+mj-cs"/>
                <a:sym typeface="Arial"/>
              </a:rPr>
              <a:t>Sample risk register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056C3C-7123-200C-51AB-62AA69646D72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193768AD-FBE2-CF65-3E4A-191C6B10C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altLang="en-US" dirty="0"/>
              <a:t>Sample risk register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759447-58FD-55A6-87E0-176007F92B42}"/>
              </a:ext>
            </a:extLst>
          </p:cNvPr>
          <p:cNvGrpSpPr/>
          <p:nvPr/>
        </p:nvGrpSpPr>
        <p:grpSpPr>
          <a:xfrm>
            <a:off x="722455" y="904138"/>
            <a:ext cx="8246157" cy="5407536"/>
            <a:chOff x="1752600" y="904138"/>
            <a:chExt cx="8246157" cy="5407536"/>
          </a:xfrm>
        </p:grpSpPr>
        <p:pic>
          <p:nvPicPr>
            <p:cNvPr id="4099" name="Picture 5">
              <a:extLst>
                <a:ext uri="{FF2B5EF4-FFF2-40B4-BE49-F238E27FC236}">
                  <a16:creationId xmlns:a16="http://schemas.microsoft.com/office/drawing/2014/main" id="{3C7D798A-DDCC-C3D2-80DD-C21F571DE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904138"/>
              <a:ext cx="8246157" cy="5407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DE39C2E-D838-93AB-0D09-2F6AE16ED767}"/>
                </a:ext>
              </a:extLst>
            </p:cNvPr>
            <p:cNvSpPr/>
            <p:nvPr/>
          </p:nvSpPr>
          <p:spPr>
            <a:xfrm>
              <a:off x="3553428" y="970969"/>
              <a:ext cx="891250" cy="451412"/>
            </a:xfrm>
            <a:prstGeom prst="rect">
              <a:avLst/>
            </a:prstGeom>
            <a:solidFill>
              <a:srgbClr val="33996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414AEA7-A530-F86E-6FB7-45FE427D3D24}"/>
                </a:ext>
              </a:extLst>
            </p:cNvPr>
            <p:cNvSpPr/>
            <p:nvPr/>
          </p:nvSpPr>
          <p:spPr>
            <a:xfrm>
              <a:off x="9180655" y="1949090"/>
              <a:ext cx="785309" cy="27779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Phil Collins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9568E8-7A2A-EE6C-5ACE-3D5BA8B8898D}"/>
                </a:ext>
              </a:extLst>
            </p:cNvPr>
            <p:cNvSpPr/>
            <p:nvPr/>
          </p:nvSpPr>
          <p:spPr>
            <a:xfrm>
              <a:off x="9180655" y="2381897"/>
              <a:ext cx="796724" cy="27779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M. Rutherford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EF7578-F381-9376-1F5E-756FE8739C3F}"/>
                </a:ext>
              </a:extLst>
            </p:cNvPr>
            <p:cNvSpPr/>
            <p:nvPr/>
          </p:nvSpPr>
          <p:spPr>
            <a:xfrm>
              <a:off x="9178883" y="2745256"/>
              <a:ext cx="796724" cy="27779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Tony Banks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695C0D-8F78-B1F8-C5B0-EC395A59A06B}"/>
                </a:ext>
              </a:extLst>
            </p:cNvPr>
            <p:cNvSpPr/>
            <p:nvPr/>
          </p:nvSpPr>
          <p:spPr>
            <a:xfrm>
              <a:off x="9169240" y="3151208"/>
              <a:ext cx="796724" cy="27779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Tony Banks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7D18FD-6C5E-C447-C103-F8CD62DA492A}"/>
                </a:ext>
              </a:extLst>
            </p:cNvPr>
            <p:cNvSpPr/>
            <p:nvPr/>
          </p:nvSpPr>
          <p:spPr>
            <a:xfrm>
              <a:off x="8508514" y="1069773"/>
              <a:ext cx="1340737" cy="22983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December 30, 2023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6BE2F3-511C-80F3-9F8C-4193A25BC934}"/>
                </a:ext>
              </a:extLst>
            </p:cNvPr>
            <p:cNvSpPr/>
            <p:nvPr/>
          </p:nvSpPr>
          <p:spPr>
            <a:xfrm>
              <a:off x="9168435" y="3511728"/>
              <a:ext cx="796724" cy="27779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Tony Banks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C095B8-1116-D7DE-F2FC-02F932CD8D52}"/>
                </a:ext>
              </a:extLst>
            </p:cNvPr>
            <p:cNvSpPr/>
            <p:nvPr/>
          </p:nvSpPr>
          <p:spPr>
            <a:xfrm>
              <a:off x="9178883" y="3867437"/>
              <a:ext cx="796724" cy="27779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Peter Gabriel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F0EE751-FB64-6F5A-F66A-93DBDFC6E0BF}"/>
                </a:ext>
              </a:extLst>
            </p:cNvPr>
            <p:cNvSpPr/>
            <p:nvPr/>
          </p:nvSpPr>
          <p:spPr>
            <a:xfrm>
              <a:off x="9180808" y="4228182"/>
              <a:ext cx="796724" cy="27779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Peter Gabriel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B60B66-FA8D-E4C5-6D8E-7F5C03AC909A}"/>
                </a:ext>
              </a:extLst>
            </p:cNvPr>
            <p:cNvSpPr/>
            <p:nvPr/>
          </p:nvSpPr>
          <p:spPr>
            <a:xfrm>
              <a:off x="9182734" y="4588926"/>
              <a:ext cx="796724" cy="27779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Peter Gabriel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AF6637-BB85-AA49-DB5B-A43BAE9227AD}"/>
                </a:ext>
              </a:extLst>
            </p:cNvPr>
            <p:cNvSpPr/>
            <p:nvPr/>
          </p:nvSpPr>
          <p:spPr>
            <a:xfrm>
              <a:off x="9182734" y="4943908"/>
              <a:ext cx="796724" cy="27779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Phil Collins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B10BC1-AF92-2117-F8E8-40CB256A41FC}"/>
                </a:ext>
              </a:extLst>
            </p:cNvPr>
            <p:cNvSpPr/>
            <p:nvPr/>
          </p:nvSpPr>
          <p:spPr>
            <a:xfrm>
              <a:off x="9182734" y="5290130"/>
              <a:ext cx="796724" cy="27779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Bob Geldof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B60A51-ADED-7EF9-56F0-0737EAD8AB50}"/>
                </a:ext>
              </a:extLst>
            </p:cNvPr>
            <p:cNvSpPr/>
            <p:nvPr/>
          </p:nvSpPr>
          <p:spPr>
            <a:xfrm>
              <a:off x="9156056" y="5649331"/>
              <a:ext cx="796724" cy="27779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Iggy Pop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E5E253-9BD7-5309-44A8-81953EB1A032}"/>
                </a:ext>
              </a:extLst>
            </p:cNvPr>
            <p:cNvSpPr/>
            <p:nvPr/>
          </p:nvSpPr>
          <p:spPr>
            <a:xfrm>
              <a:off x="9154608" y="5977359"/>
              <a:ext cx="796724" cy="27779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</a:rPr>
                <a:t>Bob Zimmerman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DD7373E-49C2-8147-ECD1-E266A26B415A}"/>
              </a:ext>
            </a:extLst>
          </p:cNvPr>
          <p:cNvSpPr txBox="1"/>
          <p:nvPr/>
        </p:nvSpPr>
        <p:spPr>
          <a:xfrm>
            <a:off x="9509296" y="2065971"/>
            <a:ext cx="232003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/>
              <a:t>What’s missing from this risk register?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17BD6C7-AA9E-3285-1CF3-832AE6993431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872228" y="2081785"/>
            <a:ext cx="1911350" cy="615553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0" rIns="0" bIns="0" rtlCol="0">
            <a:spAutoFit/>
          </a:bodyPr>
          <a:lstStyle/>
          <a:p>
            <a:pPr marL="451456">
              <a:lnSpc>
                <a:spcPts val="4830"/>
              </a:lnSpc>
            </a:pPr>
            <a:r>
              <a:rPr sz="4399" b="1" dirty="0">
                <a:solidFill>
                  <a:srgbClr val="FFFFFF"/>
                </a:solidFill>
                <a:latin typeface="Calibri"/>
                <a:cs typeface="Calibri"/>
              </a:rPr>
              <a:t>K P</a:t>
            </a:r>
            <a:r>
              <a:rPr sz="4399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99" b="1" spc="-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4399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44775" y="2976562"/>
            <a:ext cx="2029460" cy="1082676"/>
            <a:chOff x="3144775" y="2976562"/>
            <a:chExt cx="2029460" cy="1082675"/>
          </a:xfrm>
        </p:grpSpPr>
        <p:sp>
          <p:nvSpPr>
            <p:cNvPr id="6" name="object 6"/>
            <p:cNvSpPr/>
            <p:nvPr/>
          </p:nvSpPr>
          <p:spPr>
            <a:xfrm>
              <a:off x="3207893" y="2990850"/>
              <a:ext cx="1951989" cy="1035050"/>
            </a:xfrm>
            <a:custGeom>
              <a:avLst/>
              <a:gdLst/>
              <a:ahLst/>
              <a:cxnLst/>
              <a:rect l="l" t="t" r="r" b="b"/>
              <a:pathLst>
                <a:path w="1951989" h="1035050">
                  <a:moveTo>
                    <a:pt x="1951608" y="0"/>
                  </a:moveTo>
                  <a:lnTo>
                    <a:pt x="0" y="1034859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44775" y="3981143"/>
              <a:ext cx="95885" cy="78105"/>
            </a:xfrm>
            <a:custGeom>
              <a:avLst/>
              <a:gdLst/>
              <a:ahLst/>
              <a:cxnLst/>
              <a:rect l="l" t="t" r="r" b="b"/>
              <a:pathLst>
                <a:path w="95885" h="78104">
                  <a:moveTo>
                    <a:pt x="55651" y="0"/>
                  </a:moveTo>
                  <a:lnTo>
                    <a:pt x="0" y="78028"/>
                  </a:lnTo>
                  <a:lnTo>
                    <a:pt x="95808" y="75730"/>
                  </a:lnTo>
                  <a:lnTo>
                    <a:pt x="556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513766" y="2976562"/>
            <a:ext cx="2030730" cy="1082676"/>
            <a:chOff x="6513766" y="2976562"/>
            <a:chExt cx="2030730" cy="1082675"/>
          </a:xfrm>
        </p:grpSpPr>
        <p:sp>
          <p:nvSpPr>
            <p:cNvPr id="9" name="object 9"/>
            <p:cNvSpPr/>
            <p:nvPr/>
          </p:nvSpPr>
          <p:spPr>
            <a:xfrm>
              <a:off x="6528054" y="2990850"/>
              <a:ext cx="1953260" cy="1035050"/>
            </a:xfrm>
            <a:custGeom>
              <a:avLst/>
              <a:gdLst/>
              <a:ahLst/>
              <a:cxnLst/>
              <a:rect l="l" t="t" r="r" b="b"/>
              <a:pathLst>
                <a:path w="1953259" h="1035050">
                  <a:moveTo>
                    <a:pt x="0" y="0"/>
                  </a:moveTo>
                  <a:lnTo>
                    <a:pt x="1953133" y="103487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48483" y="3981160"/>
              <a:ext cx="95885" cy="78105"/>
            </a:xfrm>
            <a:custGeom>
              <a:avLst/>
              <a:gdLst/>
              <a:ahLst/>
              <a:cxnLst/>
              <a:rect l="l" t="t" r="r" b="b"/>
              <a:pathLst>
                <a:path w="95884" h="78104">
                  <a:moveTo>
                    <a:pt x="40144" y="0"/>
                  </a:moveTo>
                  <a:lnTo>
                    <a:pt x="0" y="75742"/>
                  </a:lnTo>
                  <a:lnTo>
                    <a:pt x="95821" y="78016"/>
                  </a:lnTo>
                  <a:lnTo>
                    <a:pt x="40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764344" y="2990850"/>
            <a:ext cx="85726" cy="1068705"/>
            <a:chOff x="5764344" y="2990850"/>
            <a:chExt cx="85725" cy="1068705"/>
          </a:xfrm>
        </p:grpSpPr>
        <p:sp>
          <p:nvSpPr>
            <p:cNvPr id="12" name="object 12"/>
            <p:cNvSpPr/>
            <p:nvPr/>
          </p:nvSpPr>
          <p:spPr>
            <a:xfrm>
              <a:off x="5807202" y="2990850"/>
              <a:ext cx="0" cy="996950"/>
            </a:xfrm>
            <a:custGeom>
              <a:avLst/>
              <a:gdLst/>
              <a:ahLst/>
              <a:cxnLst/>
              <a:rect l="l" t="t" r="r" b="b"/>
              <a:pathLst>
                <a:path h="996950">
                  <a:moveTo>
                    <a:pt x="0" y="0"/>
                  </a:moveTo>
                  <a:lnTo>
                    <a:pt x="0" y="99688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64344" y="3973450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725" y="0"/>
                  </a:moveTo>
                  <a:lnTo>
                    <a:pt x="0" y="0"/>
                  </a:lnTo>
                  <a:lnTo>
                    <a:pt x="42862" y="85725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68677" y="3992167"/>
            <a:ext cx="4806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C000"/>
                </a:solidFill>
                <a:latin typeface="Calibri"/>
                <a:cs typeface="Calibri"/>
              </a:rPr>
              <a:t>Key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5585" y="3992167"/>
            <a:ext cx="165353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Performance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30185" y="4019294"/>
            <a:ext cx="1156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Indicator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31802" y="4427983"/>
            <a:ext cx="85726" cy="490855"/>
            <a:chOff x="3031802" y="4427982"/>
            <a:chExt cx="85725" cy="490855"/>
          </a:xfrm>
        </p:grpSpPr>
        <p:sp>
          <p:nvSpPr>
            <p:cNvPr id="18" name="object 18"/>
            <p:cNvSpPr/>
            <p:nvPr/>
          </p:nvSpPr>
          <p:spPr>
            <a:xfrm>
              <a:off x="3074669" y="4427982"/>
              <a:ext cx="0" cy="419734"/>
            </a:xfrm>
            <a:custGeom>
              <a:avLst/>
              <a:gdLst/>
              <a:ahLst/>
              <a:cxnLst/>
              <a:rect l="l" t="t" r="r" b="b"/>
              <a:pathLst>
                <a:path h="419735">
                  <a:moveTo>
                    <a:pt x="0" y="0"/>
                  </a:moveTo>
                  <a:lnTo>
                    <a:pt x="0" y="41929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31802" y="4832987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725" y="0"/>
                  </a:moveTo>
                  <a:lnTo>
                    <a:pt x="0" y="0"/>
                  </a:lnTo>
                  <a:lnTo>
                    <a:pt x="42862" y="85724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764334" y="4458462"/>
            <a:ext cx="85726" cy="492759"/>
            <a:chOff x="5764334" y="4458461"/>
            <a:chExt cx="85725" cy="492759"/>
          </a:xfrm>
        </p:grpSpPr>
        <p:sp>
          <p:nvSpPr>
            <p:cNvPr id="21" name="object 21"/>
            <p:cNvSpPr/>
            <p:nvPr/>
          </p:nvSpPr>
          <p:spPr>
            <a:xfrm>
              <a:off x="5807202" y="4458461"/>
              <a:ext cx="0" cy="421005"/>
            </a:xfrm>
            <a:custGeom>
              <a:avLst/>
              <a:gdLst/>
              <a:ahLst/>
              <a:cxnLst/>
              <a:rect l="l" t="t" r="r" b="b"/>
              <a:pathLst>
                <a:path h="421004">
                  <a:moveTo>
                    <a:pt x="0" y="0"/>
                  </a:moveTo>
                  <a:lnTo>
                    <a:pt x="0" y="42081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64334" y="4864991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725" y="0"/>
                  </a:moveTo>
                  <a:lnTo>
                    <a:pt x="0" y="0"/>
                  </a:lnTo>
                  <a:lnTo>
                    <a:pt x="42862" y="85725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8501439" y="4458462"/>
            <a:ext cx="85726" cy="492759"/>
            <a:chOff x="8501439" y="4458461"/>
            <a:chExt cx="85725" cy="492759"/>
          </a:xfrm>
        </p:grpSpPr>
        <p:sp>
          <p:nvSpPr>
            <p:cNvPr id="24" name="object 24"/>
            <p:cNvSpPr/>
            <p:nvPr/>
          </p:nvSpPr>
          <p:spPr>
            <a:xfrm>
              <a:off x="8544306" y="4458461"/>
              <a:ext cx="0" cy="421005"/>
            </a:xfrm>
            <a:custGeom>
              <a:avLst/>
              <a:gdLst/>
              <a:ahLst/>
              <a:cxnLst/>
              <a:rect l="l" t="t" r="r" b="b"/>
              <a:pathLst>
                <a:path h="421004">
                  <a:moveTo>
                    <a:pt x="0" y="0"/>
                  </a:moveTo>
                  <a:lnTo>
                    <a:pt x="0" y="42081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01439" y="4864991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725" y="0"/>
                  </a:moveTo>
                  <a:lnTo>
                    <a:pt x="0" y="0"/>
                  </a:lnTo>
                  <a:lnTo>
                    <a:pt x="42862" y="85725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849374" y="4944618"/>
            <a:ext cx="2425064" cy="1299073"/>
          </a:xfrm>
          <a:prstGeom prst="rect">
            <a:avLst/>
          </a:prstGeom>
          <a:solidFill>
            <a:srgbClr val="FFC000"/>
          </a:solidFill>
          <a:ln w="3175">
            <a:solidFill>
              <a:srgbClr val="000000"/>
            </a:solidFill>
          </a:ln>
        </p:spPr>
        <p:txBody>
          <a:bodyPr vert="horz" wrap="square" lIns="0" tIns="634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Times New Roman"/>
              <a:cs typeface="Times New Roman"/>
            </a:endParaRPr>
          </a:p>
          <a:p>
            <a:pPr marL="184139" marR="177788" indent="-254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We</a:t>
            </a:r>
            <a:r>
              <a:rPr sz="2000" b="1" spc="-4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don’t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measure </a:t>
            </a:r>
            <a:r>
              <a:rPr sz="2000" b="1" dirty="0">
                <a:latin typeface="Calibri"/>
                <a:cs typeface="Calibri"/>
              </a:rPr>
              <a:t>everything,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just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the </a:t>
            </a:r>
            <a:r>
              <a:rPr sz="2000" b="1" dirty="0">
                <a:latin typeface="Calibri"/>
                <a:cs typeface="Calibri"/>
              </a:rPr>
              <a:t>main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elements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06292" y="4953761"/>
            <a:ext cx="2426335" cy="1433085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txBody>
          <a:bodyPr vert="horz" wrap="square" lIns="0" tIns="200025" rIns="0" bIns="0" rtlCol="0">
            <a:spAutoFit/>
          </a:bodyPr>
          <a:lstStyle/>
          <a:p>
            <a:pPr marL="198107" marR="193027">
              <a:lnSpc>
                <a:spcPct val="100000"/>
              </a:lnSpc>
              <a:spcBef>
                <a:spcPts val="1574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measure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things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2000" b="1" spc="-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difference</a:t>
            </a:r>
            <a:r>
              <a:rPr sz="2000" b="1" spc="-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b="1" spc="-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affect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43394" y="4953762"/>
            <a:ext cx="2425064" cy="1294584"/>
          </a:xfrm>
          <a:prstGeom prst="rect">
            <a:avLst/>
          </a:prstGeom>
          <a:solidFill>
            <a:srgbClr val="001F5F"/>
          </a:solidFill>
          <a:ln w="3175">
            <a:solidFill>
              <a:srgbClr val="000000"/>
            </a:solidFill>
          </a:ln>
        </p:spPr>
        <p:txBody>
          <a:bodyPr vert="horz" wrap="square" lIns="0" tIns="19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129531" marR="123818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Measures</a:t>
            </a:r>
            <a:r>
              <a:rPr sz="2000" b="1" spc="-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000" b="1" spc="-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absolutes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2000" b="1" spc="-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show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trends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590D98A7-7C62-0FFC-7545-E226C2AF0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4200" y="385763"/>
            <a:ext cx="11015663" cy="758825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altLang="en-US" dirty="0"/>
              <a:t>Develop risk register metrics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D5C8DD-94B4-2DED-6D0B-897FDA14B8FA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>
            <a:extLst>
              <a:ext uri="{FF2B5EF4-FFF2-40B4-BE49-F238E27FC236}">
                <a16:creationId xmlns:a16="http://schemas.microsoft.com/office/drawing/2014/main" id="{EC7B6D85-52A8-C7DD-9492-C3259A7B4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950" y="492125"/>
            <a:ext cx="2111375" cy="2863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6B25E99-6B6E-99C4-6C47-545D812EF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763" y="492125"/>
            <a:ext cx="2114550" cy="2863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2EE170D-F6C2-E87D-5ABF-BEC6D2821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6750" y="492125"/>
            <a:ext cx="2114550" cy="2863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C77979C-105F-2E01-C647-F83DD8D92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950" y="3427413"/>
            <a:ext cx="4237038" cy="29448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B91A782C-8A52-5A5D-41C7-73FC0A2D3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6425" y="3427413"/>
            <a:ext cx="2174875" cy="29448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DEEF2-2FB4-08DA-3D21-347C414311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kern="1200" dirty="0">
                <a:solidFill>
                  <a:srgbClr val="002C77"/>
                </a:solidFill>
                <a:latin typeface="+mj-lt"/>
                <a:ea typeface="+mj-ea"/>
                <a:cs typeface="+mj-cs"/>
              </a:rPr>
              <a:t>What’s Really Important to Me</a:t>
            </a:r>
          </a:p>
        </p:txBody>
      </p:sp>
    </p:spTree>
    <p:extLst>
      <p:ext uri="{BB962C8B-B14F-4D97-AF65-F5344CB8AC3E}">
        <p14:creationId xmlns:p14="http://schemas.microsoft.com/office/powerpoint/2010/main" val="1966892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D1214-8679-294D-CED0-8C4172B7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controls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50A99-E3CC-830B-B4E2-92033688A68A}"/>
              </a:ext>
            </a:extLst>
          </p:cNvPr>
          <p:cNvSpPr txBox="1"/>
          <p:nvPr/>
        </p:nvSpPr>
        <p:spPr>
          <a:xfrm>
            <a:off x="471055" y="2171718"/>
            <a:ext cx="6096000" cy="1420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Are hazard controls (barriers) tested and verified?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Will they work when they are called upon? 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How do you know? </a:t>
            </a: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6E534-4CF2-5172-2FD6-C60F76CA003B}"/>
              </a:ext>
            </a:extLst>
          </p:cNvPr>
          <p:cNvSpPr txBox="1"/>
          <p:nvPr/>
        </p:nvSpPr>
        <p:spPr>
          <a:xfrm>
            <a:off x="1177636" y="4485428"/>
            <a:ext cx="4197928" cy="89127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Can you confidently say that “our assets our safe and we can show it?”</a:t>
            </a:r>
            <a:endParaRPr lang="en-US" sz="20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2052" name="Picture 4" descr="Drilling Knowledge: What is Blow Out Preventer - BOP">
            <a:extLst>
              <a:ext uri="{FF2B5EF4-FFF2-40B4-BE49-F238E27FC236}">
                <a16:creationId xmlns:a16="http://schemas.microsoft.com/office/drawing/2014/main" id="{AE94D151-47F9-9DE3-D6C6-40632B99A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8" y="659443"/>
            <a:ext cx="3447235" cy="459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DB9976-051D-DF3C-0C76-64062DB87DDF}"/>
              </a:ext>
            </a:extLst>
          </p:cNvPr>
          <p:cNvSpPr txBox="1"/>
          <p:nvPr/>
        </p:nvSpPr>
        <p:spPr>
          <a:xfrm>
            <a:off x="6816439" y="5376698"/>
            <a:ext cx="3447234" cy="515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Mean Time To Failure rate for the entire BOP system is 48.1 days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D9F019-AA45-67D2-1642-BECE1DA80F15}"/>
              </a:ext>
            </a:extLst>
          </p:cNvPr>
          <p:cNvSpPr txBox="1"/>
          <p:nvPr/>
        </p:nvSpPr>
        <p:spPr>
          <a:xfrm>
            <a:off x="5375564" y="6353297"/>
            <a:ext cx="3782291" cy="48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Study by the American Bureau of Shipping and ABSG Consulting Inc. for the Bureau of Safety and Environmental Enforcement (BSEE), July 2013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19C31143-375D-7EDE-EC85-01E1EE74B24E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3074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461" y="382589"/>
            <a:ext cx="11029033" cy="758825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2700"/>
            <a:r>
              <a:rPr lang="en-US" dirty="0">
                <a:latin typeface="+mj-lt"/>
                <a:ea typeface="+mj-ea"/>
                <a:cs typeface="+mj-cs"/>
                <a:sym typeface="Arial"/>
              </a:rPr>
              <a:t>KPIs </a:t>
            </a:r>
            <a:r>
              <a:rPr lang="en-US" dirty="0"/>
              <a:t>should a</a:t>
            </a:r>
            <a:r>
              <a:rPr lang="en-US" dirty="0">
                <a:latin typeface="+mj-lt"/>
                <a:ea typeface="+mj-ea"/>
                <a:cs typeface="+mj-cs"/>
                <a:sym typeface="Arial"/>
              </a:rPr>
              <a:t>nswer </a:t>
            </a:r>
            <a:r>
              <a:rPr lang="en-US" dirty="0"/>
              <a:t>q</a:t>
            </a:r>
            <a:r>
              <a:rPr lang="en-US" dirty="0">
                <a:latin typeface="+mj-lt"/>
                <a:ea typeface="+mj-ea"/>
                <a:cs typeface="+mj-cs"/>
                <a:sym typeface="Arial"/>
              </a:rPr>
              <a:t>uestions</a:t>
            </a:r>
          </a:p>
        </p:txBody>
      </p:sp>
      <p:pic>
        <p:nvPicPr>
          <p:cNvPr id="7170" name="Picture 2" descr="Defining Different Types of Risk - IRIS Intelligence">
            <a:extLst>
              <a:ext uri="{FF2B5EF4-FFF2-40B4-BE49-F238E27FC236}">
                <a16:creationId xmlns:a16="http://schemas.microsoft.com/office/drawing/2014/main" id="{01FF2D4B-DBFF-786E-84C4-E98C4A7C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8460" y="2417461"/>
            <a:ext cx="5417771" cy="270888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object 3"/>
          <p:cNvSpPr txBox="1"/>
          <p:nvPr/>
        </p:nvSpPr>
        <p:spPr bwMode="gray">
          <a:xfrm>
            <a:off x="6195771" y="2195609"/>
            <a:ext cx="5417771" cy="3152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21704" indent="-221704" algn="l">
              <a:spcBef>
                <a:spcPct val="60000"/>
              </a:spcBef>
              <a:buChar char="•"/>
              <a:tabLst>
                <a:tab pos="469235" algn="l"/>
                <a:tab pos="469870" algn="l"/>
              </a:tabLst>
            </a:pPr>
            <a:r>
              <a:rPr lang="en-US" sz="2000" spc="364" dirty="0">
                <a:latin typeface="+mn-lt"/>
                <a:sym typeface="Arial"/>
              </a:rPr>
              <a:t>Do</a:t>
            </a:r>
            <a:r>
              <a:rPr lang="en-US" sz="2000" spc="121" dirty="0">
                <a:latin typeface="+mn-lt"/>
                <a:sym typeface="Arial"/>
              </a:rPr>
              <a:t> </a:t>
            </a:r>
            <a:r>
              <a:rPr lang="en-US" sz="2000" spc="135" dirty="0">
                <a:latin typeface="+mn-lt"/>
                <a:sym typeface="Arial"/>
              </a:rPr>
              <a:t>I</a:t>
            </a:r>
            <a:r>
              <a:rPr lang="en-US" sz="2000" spc="121" dirty="0">
                <a:latin typeface="+mn-lt"/>
                <a:sym typeface="Arial"/>
              </a:rPr>
              <a:t> </a:t>
            </a:r>
            <a:r>
              <a:rPr lang="en-US" sz="2000" spc="355" dirty="0">
                <a:latin typeface="+mn-lt"/>
                <a:sym typeface="Arial"/>
              </a:rPr>
              <a:t>know</a:t>
            </a:r>
            <a:r>
              <a:rPr lang="en-US" sz="2000" spc="114" dirty="0">
                <a:latin typeface="+mn-lt"/>
                <a:sym typeface="Arial"/>
              </a:rPr>
              <a:t> </a:t>
            </a:r>
            <a:r>
              <a:rPr lang="en-US" sz="2000" spc="425" dirty="0">
                <a:latin typeface="+mn-lt"/>
                <a:sym typeface="Arial"/>
              </a:rPr>
              <a:t>my</a:t>
            </a:r>
            <a:r>
              <a:rPr lang="en-US" sz="2000" spc="110" dirty="0">
                <a:latin typeface="+mn-lt"/>
                <a:sym typeface="Arial"/>
              </a:rPr>
              <a:t> </a:t>
            </a:r>
            <a:r>
              <a:rPr lang="en-US" sz="2000" spc="220" dirty="0">
                <a:latin typeface="+mn-lt"/>
                <a:sym typeface="Arial"/>
              </a:rPr>
              <a:t>risks?</a:t>
            </a:r>
            <a:endParaRPr lang="en-US" sz="2000" dirty="0">
              <a:latin typeface="+mn-lt"/>
              <a:sym typeface="Arial"/>
            </a:endParaRPr>
          </a:p>
          <a:p>
            <a:pPr marL="221704" indent="-221704" algn="l">
              <a:spcBef>
                <a:spcPct val="60000"/>
              </a:spcBef>
              <a:buChar char="•"/>
              <a:tabLst>
                <a:tab pos="469235" algn="l"/>
                <a:tab pos="469870" algn="l"/>
              </a:tabLst>
            </a:pPr>
            <a:r>
              <a:rPr lang="en-US" sz="2000" spc="310" dirty="0">
                <a:latin typeface="+mn-lt"/>
                <a:sym typeface="Arial"/>
              </a:rPr>
              <a:t>Have</a:t>
            </a:r>
            <a:r>
              <a:rPr lang="en-US" sz="2000" spc="121" dirty="0">
                <a:latin typeface="+mn-lt"/>
                <a:sym typeface="Arial"/>
              </a:rPr>
              <a:t> </a:t>
            </a:r>
            <a:r>
              <a:rPr lang="en-US" sz="2000" spc="135" dirty="0">
                <a:latin typeface="+mn-lt"/>
                <a:sym typeface="Arial"/>
              </a:rPr>
              <a:t>I</a:t>
            </a:r>
            <a:r>
              <a:rPr lang="en-US" sz="2000" spc="114" dirty="0">
                <a:latin typeface="+mn-lt"/>
                <a:sym typeface="Arial"/>
              </a:rPr>
              <a:t> </a:t>
            </a:r>
            <a:r>
              <a:rPr lang="en-US" sz="2000" spc="300" dirty="0">
                <a:latin typeface="+mn-lt"/>
                <a:sym typeface="Arial"/>
              </a:rPr>
              <a:t>assigned</a:t>
            </a:r>
            <a:r>
              <a:rPr lang="en-US" sz="2000" spc="135" dirty="0">
                <a:latin typeface="+mn-lt"/>
                <a:sym typeface="Arial"/>
              </a:rPr>
              <a:t> </a:t>
            </a:r>
            <a:r>
              <a:rPr lang="en-US" sz="2000" spc="245" dirty="0">
                <a:latin typeface="+mn-lt"/>
                <a:sym typeface="Arial"/>
              </a:rPr>
              <a:t>accountabilities</a:t>
            </a:r>
            <a:r>
              <a:rPr lang="en-US" sz="2000" spc="145" dirty="0">
                <a:latin typeface="+mn-lt"/>
                <a:sym typeface="Arial"/>
              </a:rPr>
              <a:t> </a:t>
            </a:r>
            <a:r>
              <a:rPr lang="en-US" sz="2000" spc="215" dirty="0">
                <a:latin typeface="+mn-lt"/>
                <a:sym typeface="Arial"/>
              </a:rPr>
              <a:t>for</a:t>
            </a:r>
            <a:r>
              <a:rPr lang="en-US" sz="2000" spc="100" dirty="0">
                <a:latin typeface="+mn-lt"/>
                <a:sym typeface="Arial"/>
              </a:rPr>
              <a:t> </a:t>
            </a:r>
            <a:r>
              <a:rPr lang="en-US" sz="2000" spc="425" dirty="0">
                <a:latin typeface="+mn-lt"/>
                <a:sym typeface="Arial"/>
              </a:rPr>
              <a:t>my</a:t>
            </a:r>
            <a:r>
              <a:rPr lang="en-US" sz="2000" spc="129" dirty="0">
                <a:latin typeface="+mn-lt"/>
                <a:sym typeface="Arial"/>
              </a:rPr>
              <a:t> </a:t>
            </a:r>
            <a:r>
              <a:rPr lang="en-US" sz="2000" spc="265" dirty="0">
                <a:latin typeface="+mn-lt"/>
                <a:sym typeface="Arial"/>
              </a:rPr>
              <a:t>top</a:t>
            </a:r>
            <a:r>
              <a:rPr lang="en-US" sz="2000" spc="110" dirty="0">
                <a:latin typeface="+mn-lt"/>
                <a:sym typeface="Arial"/>
              </a:rPr>
              <a:t> </a:t>
            </a:r>
            <a:r>
              <a:rPr lang="en-US" sz="2000" spc="220" dirty="0">
                <a:latin typeface="+mn-lt"/>
                <a:sym typeface="Arial"/>
              </a:rPr>
              <a:t>risks?</a:t>
            </a:r>
            <a:endParaRPr lang="en-US" sz="2000" dirty="0">
              <a:latin typeface="+mn-lt"/>
              <a:sym typeface="Arial"/>
            </a:endParaRPr>
          </a:p>
          <a:p>
            <a:pPr marL="221704" indent="-221704" algn="l">
              <a:spcBef>
                <a:spcPct val="60000"/>
              </a:spcBef>
              <a:buChar char="•"/>
              <a:tabLst>
                <a:tab pos="469235" algn="l"/>
                <a:tab pos="469870" algn="l"/>
              </a:tabLst>
            </a:pPr>
            <a:r>
              <a:rPr lang="en-US" sz="2000" spc="375" dirty="0">
                <a:latin typeface="+mn-lt"/>
                <a:sym typeface="Arial"/>
              </a:rPr>
              <a:t>Do</a:t>
            </a:r>
            <a:r>
              <a:rPr lang="en-US" sz="2000" spc="121" dirty="0">
                <a:latin typeface="+mn-lt"/>
                <a:sym typeface="Arial"/>
              </a:rPr>
              <a:t> </a:t>
            </a:r>
            <a:r>
              <a:rPr lang="en-US" sz="2000" spc="135" dirty="0">
                <a:latin typeface="+mn-lt"/>
                <a:sym typeface="Arial"/>
              </a:rPr>
              <a:t>I</a:t>
            </a:r>
            <a:r>
              <a:rPr lang="en-US" sz="2000" spc="124" dirty="0">
                <a:latin typeface="+mn-lt"/>
                <a:sym typeface="Arial"/>
              </a:rPr>
              <a:t> </a:t>
            </a:r>
            <a:r>
              <a:rPr lang="en-US" sz="2000" spc="289" dirty="0">
                <a:latin typeface="+mn-lt"/>
                <a:sym typeface="Arial"/>
              </a:rPr>
              <a:t>have</a:t>
            </a:r>
            <a:r>
              <a:rPr lang="en-US" sz="2000" spc="110" dirty="0">
                <a:latin typeface="+mn-lt"/>
                <a:sym typeface="Arial"/>
              </a:rPr>
              <a:t> </a:t>
            </a:r>
            <a:r>
              <a:rPr lang="en-US" sz="2000" spc="254" dirty="0">
                <a:latin typeface="+mn-lt"/>
                <a:sym typeface="Arial"/>
              </a:rPr>
              <a:t>actions</a:t>
            </a:r>
            <a:r>
              <a:rPr lang="en-US" sz="2000" spc="124" dirty="0">
                <a:latin typeface="+mn-lt"/>
                <a:sym typeface="Arial"/>
              </a:rPr>
              <a:t> </a:t>
            </a:r>
            <a:r>
              <a:rPr lang="en-US" sz="2000" spc="330" dirty="0">
                <a:latin typeface="+mn-lt"/>
                <a:sym typeface="Arial"/>
              </a:rPr>
              <a:t>and</a:t>
            </a:r>
            <a:r>
              <a:rPr lang="en-US" sz="2000" spc="114" dirty="0">
                <a:latin typeface="+mn-lt"/>
                <a:sym typeface="Arial"/>
              </a:rPr>
              <a:t> </a:t>
            </a:r>
            <a:r>
              <a:rPr lang="en-US" sz="2000" spc="270" dirty="0">
                <a:latin typeface="+mn-lt"/>
                <a:sym typeface="Arial"/>
              </a:rPr>
              <a:t>mitigations</a:t>
            </a:r>
            <a:r>
              <a:rPr lang="en-US" sz="2000" spc="110" dirty="0">
                <a:latin typeface="+mn-lt"/>
                <a:sym typeface="Arial"/>
              </a:rPr>
              <a:t> </a:t>
            </a:r>
            <a:r>
              <a:rPr lang="en-US" sz="2000" spc="215" dirty="0">
                <a:latin typeface="+mn-lt"/>
                <a:sym typeface="Arial"/>
              </a:rPr>
              <a:t>to</a:t>
            </a:r>
            <a:r>
              <a:rPr lang="en-US" sz="2000" spc="100" dirty="0">
                <a:latin typeface="+mn-lt"/>
                <a:sym typeface="Arial"/>
              </a:rPr>
              <a:t> </a:t>
            </a:r>
            <a:r>
              <a:rPr lang="en-US" sz="2000" spc="425" dirty="0">
                <a:latin typeface="+mn-lt"/>
                <a:sym typeface="Arial"/>
              </a:rPr>
              <a:t>my</a:t>
            </a:r>
            <a:r>
              <a:rPr lang="en-US" sz="2000" spc="114" dirty="0">
                <a:latin typeface="+mn-lt"/>
                <a:sym typeface="Arial"/>
              </a:rPr>
              <a:t> </a:t>
            </a:r>
            <a:r>
              <a:rPr lang="en-US" sz="2000" spc="265" dirty="0">
                <a:latin typeface="+mn-lt"/>
                <a:sym typeface="Arial"/>
              </a:rPr>
              <a:t>top</a:t>
            </a:r>
            <a:r>
              <a:rPr lang="en-US" sz="2000" spc="105" dirty="0">
                <a:latin typeface="+mn-lt"/>
                <a:sym typeface="Arial"/>
              </a:rPr>
              <a:t> </a:t>
            </a:r>
            <a:r>
              <a:rPr lang="en-US" sz="2000" spc="220" dirty="0">
                <a:latin typeface="+mn-lt"/>
                <a:sym typeface="Arial"/>
              </a:rPr>
              <a:t>risks?</a:t>
            </a:r>
            <a:endParaRPr lang="en-US" sz="2000" dirty="0">
              <a:latin typeface="+mn-lt"/>
              <a:sym typeface="Arial"/>
            </a:endParaRPr>
          </a:p>
          <a:p>
            <a:pPr marL="221704" indent="-221704" algn="l">
              <a:spcBef>
                <a:spcPct val="60000"/>
              </a:spcBef>
              <a:buChar char="•"/>
              <a:tabLst>
                <a:tab pos="469235" algn="l"/>
                <a:tab pos="469870" algn="l"/>
              </a:tabLst>
            </a:pPr>
            <a:r>
              <a:rPr lang="en-US" sz="2000" spc="254" dirty="0">
                <a:latin typeface="+mn-lt"/>
                <a:sym typeface="Arial"/>
              </a:rPr>
              <a:t>Are</a:t>
            </a:r>
            <a:r>
              <a:rPr lang="en-US" sz="2000" spc="129" dirty="0">
                <a:latin typeface="+mn-lt"/>
                <a:sym typeface="Arial"/>
              </a:rPr>
              <a:t> </a:t>
            </a:r>
            <a:r>
              <a:rPr lang="en-US" sz="2000" spc="276" dirty="0">
                <a:latin typeface="+mn-lt"/>
                <a:sym typeface="Arial"/>
              </a:rPr>
              <a:t>the</a:t>
            </a:r>
            <a:r>
              <a:rPr lang="en-US" sz="2000" spc="124" dirty="0">
                <a:latin typeface="+mn-lt"/>
                <a:sym typeface="Arial"/>
              </a:rPr>
              <a:t> </a:t>
            </a:r>
            <a:r>
              <a:rPr lang="en-US" sz="2000" spc="270" dirty="0">
                <a:latin typeface="+mn-lt"/>
                <a:sym typeface="Arial"/>
              </a:rPr>
              <a:t>mitigations</a:t>
            </a:r>
            <a:r>
              <a:rPr lang="en-US" sz="2000" spc="110" dirty="0">
                <a:latin typeface="+mn-lt"/>
                <a:sym typeface="Arial"/>
              </a:rPr>
              <a:t> </a:t>
            </a:r>
            <a:r>
              <a:rPr lang="en-US" sz="2000" spc="204" dirty="0">
                <a:latin typeface="+mn-lt"/>
                <a:sym typeface="Arial"/>
              </a:rPr>
              <a:t>effective?</a:t>
            </a:r>
          </a:p>
          <a:p>
            <a:pPr marL="221704" indent="-221704" algn="l">
              <a:spcBef>
                <a:spcPct val="60000"/>
              </a:spcBef>
              <a:buChar char="•"/>
              <a:tabLst>
                <a:tab pos="469235" algn="l"/>
                <a:tab pos="469870" algn="l"/>
              </a:tabLst>
            </a:pPr>
            <a:r>
              <a:rPr lang="en-US" sz="2000" dirty="0">
                <a:latin typeface="+mn-lt"/>
                <a:sym typeface="Arial"/>
              </a:rPr>
              <a:t>What’s been my actual experience?</a:t>
            </a:r>
          </a:p>
          <a:p>
            <a:pPr marL="221704" indent="-221704" algn="l">
              <a:spcBef>
                <a:spcPct val="60000"/>
              </a:spcBef>
              <a:buChar char="•"/>
              <a:tabLst>
                <a:tab pos="469235" algn="l"/>
                <a:tab pos="469870" algn="l"/>
              </a:tabLst>
            </a:pPr>
            <a:r>
              <a:rPr lang="en-US" sz="2000" spc="325" dirty="0">
                <a:latin typeface="+mn-lt"/>
                <a:sym typeface="Arial"/>
              </a:rPr>
              <a:t>Has</a:t>
            </a:r>
            <a:r>
              <a:rPr lang="en-US" sz="2000" spc="110" dirty="0">
                <a:latin typeface="+mn-lt"/>
                <a:sym typeface="Arial"/>
              </a:rPr>
              <a:t> </a:t>
            </a:r>
            <a:r>
              <a:rPr lang="en-US" sz="2000" spc="300" dirty="0">
                <a:latin typeface="+mn-lt"/>
                <a:sym typeface="Arial"/>
              </a:rPr>
              <a:t>anything</a:t>
            </a:r>
            <a:r>
              <a:rPr lang="en-US" sz="2000" spc="121" dirty="0">
                <a:latin typeface="+mn-lt"/>
                <a:sym typeface="Arial"/>
              </a:rPr>
              <a:t> </a:t>
            </a:r>
            <a:r>
              <a:rPr lang="en-US" sz="2000" spc="355" dirty="0">
                <a:latin typeface="+mn-lt"/>
                <a:sym typeface="Arial"/>
              </a:rPr>
              <a:t>changed</a:t>
            </a:r>
            <a:r>
              <a:rPr lang="en-US" sz="2000" spc="145" dirty="0">
                <a:latin typeface="+mn-lt"/>
                <a:sym typeface="Arial"/>
              </a:rPr>
              <a:t> </a:t>
            </a:r>
            <a:r>
              <a:rPr lang="en-US" sz="2000" spc="250" dirty="0">
                <a:latin typeface="+mn-lt"/>
                <a:sym typeface="Arial"/>
              </a:rPr>
              <a:t>that</a:t>
            </a:r>
            <a:r>
              <a:rPr lang="en-US" sz="2000" spc="110" dirty="0">
                <a:latin typeface="+mn-lt"/>
                <a:sym typeface="Arial"/>
              </a:rPr>
              <a:t> </a:t>
            </a:r>
            <a:r>
              <a:rPr lang="en-US" sz="2000" spc="281" dirty="0">
                <a:latin typeface="+mn-lt"/>
                <a:sym typeface="Arial"/>
              </a:rPr>
              <a:t>could</a:t>
            </a:r>
            <a:r>
              <a:rPr lang="en-US" sz="2000" spc="129" dirty="0">
                <a:latin typeface="+mn-lt"/>
                <a:sym typeface="Arial"/>
              </a:rPr>
              <a:t> </a:t>
            </a:r>
            <a:r>
              <a:rPr lang="en-US" sz="2000" spc="265" dirty="0">
                <a:latin typeface="+mn-lt"/>
                <a:sym typeface="Arial"/>
              </a:rPr>
              <a:t>introduce</a:t>
            </a:r>
            <a:r>
              <a:rPr lang="en-US" sz="2000" spc="150" dirty="0">
                <a:latin typeface="+mn-lt"/>
                <a:sym typeface="Arial"/>
              </a:rPr>
              <a:t> </a:t>
            </a:r>
            <a:r>
              <a:rPr lang="en-US" sz="2000" spc="350" dirty="0">
                <a:latin typeface="+mn-lt"/>
                <a:sym typeface="Arial"/>
              </a:rPr>
              <a:t>new</a:t>
            </a:r>
            <a:r>
              <a:rPr lang="en-US" sz="2000" spc="129" dirty="0">
                <a:latin typeface="+mn-lt"/>
                <a:sym typeface="Arial"/>
              </a:rPr>
              <a:t> </a:t>
            </a:r>
            <a:r>
              <a:rPr lang="en-US" sz="2000" spc="220" dirty="0">
                <a:latin typeface="+mn-lt"/>
                <a:sym typeface="Arial"/>
              </a:rPr>
              <a:t>risks?</a:t>
            </a:r>
            <a:endParaRPr lang="en-US" sz="2000" dirty="0">
              <a:latin typeface="+mn-lt"/>
              <a:sym typeface="Arial"/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A42528CE-D608-4A75-2F89-735CD0E4645E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461" y="382589"/>
            <a:ext cx="11029033" cy="758825"/>
          </a:xfrm>
        </p:spPr>
        <p:txBody>
          <a:bodyPr vert="horz" wrap="square" lIns="0" tIns="13335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Sample </a:t>
            </a:r>
            <a:r>
              <a:rPr lang="en-US" dirty="0"/>
              <a:t>s</a:t>
            </a:r>
            <a:r>
              <a:rPr dirty="0"/>
              <a:t>corecard</a:t>
            </a:r>
            <a:endParaRPr lang="en-US" dirty="0"/>
          </a:p>
        </p:txBody>
      </p:sp>
      <p:pic>
        <p:nvPicPr>
          <p:cNvPr id="8194" name="Picture 2" descr="Free stock photo of Wrigley Scoreboard">
            <a:extLst>
              <a:ext uri="{FF2B5EF4-FFF2-40B4-BE49-F238E27FC236}">
                <a16:creationId xmlns:a16="http://schemas.microsoft.com/office/drawing/2014/main" id="{FA83DDA3-201C-177E-E72E-F05F00BAF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89723" y="1740239"/>
            <a:ext cx="5417771" cy="4063328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65A68F4-915A-CEEA-3888-D648EA7AB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576074"/>
              </p:ext>
            </p:extLst>
          </p:nvPr>
        </p:nvGraphicFramePr>
        <p:xfrm>
          <a:off x="578461" y="1659566"/>
          <a:ext cx="5417772" cy="4224674"/>
        </p:xfrm>
        <a:graphic>
          <a:graphicData uri="http://schemas.openxmlformats.org/drawingml/2006/table">
            <a:tbl>
              <a:tblPr firstRow="1" bandRow="1">
                <a:tableStyleId>{839DD9DD-9E6C-4910-8AC0-68ADFF6A6AFC}</a:tableStyleId>
              </a:tblPr>
              <a:tblGrid>
                <a:gridCol w="390563">
                  <a:extLst>
                    <a:ext uri="{9D8B030D-6E8A-4147-A177-3AD203B41FA5}">
                      <a16:colId xmlns:a16="http://schemas.microsoft.com/office/drawing/2014/main" val="3546246926"/>
                    </a:ext>
                  </a:extLst>
                </a:gridCol>
                <a:gridCol w="3763490">
                  <a:extLst>
                    <a:ext uri="{9D8B030D-6E8A-4147-A177-3AD203B41FA5}">
                      <a16:colId xmlns:a16="http://schemas.microsoft.com/office/drawing/2014/main" val="3602722930"/>
                    </a:ext>
                  </a:extLst>
                </a:gridCol>
                <a:gridCol w="682363">
                  <a:extLst>
                    <a:ext uri="{9D8B030D-6E8A-4147-A177-3AD203B41FA5}">
                      <a16:colId xmlns:a16="http://schemas.microsoft.com/office/drawing/2014/main" val="3887264552"/>
                    </a:ext>
                  </a:extLst>
                </a:gridCol>
                <a:gridCol w="129396">
                  <a:extLst>
                    <a:ext uri="{9D8B030D-6E8A-4147-A177-3AD203B41FA5}">
                      <a16:colId xmlns:a16="http://schemas.microsoft.com/office/drawing/2014/main" val="571093756"/>
                    </a:ext>
                  </a:extLst>
                </a:gridCol>
                <a:gridCol w="451960">
                  <a:extLst>
                    <a:ext uri="{9D8B030D-6E8A-4147-A177-3AD203B41FA5}">
                      <a16:colId xmlns:a16="http://schemas.microsoft.com/office/drawing/2014/main" val="735069169"/>
                    </a:ext>
                  </a:extLst>
                </a:gridCol>
              </a:tblGrid>
              <a:tr h="354470">
                <a:tc>
                  <a:txBody>
                    <a:bodyPr/>
                    <a:lstStyle/>
                    <a:p>
                      <a:r>
                        <a:rPr lang="en-US" sz="1300" dirty="0"/>
                        <a:t>#</a:t>
                      </a:r>
                    </a:p>
                  </a:txBody>
                  <a:tcPr marL="80806" marR="80806" marT="40403" marB="4040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Item</a:t>
                      </a:r>
                    </a:p>
                  </a:txBody>
                  <a:tcPr marL="80806" marR="80806" marT="40403" marB="40403"/>
                </a:tc>
                <a:tc gridSpan="3">
                  <a:txBody>
                    <a:bodyPr/>
                    <a:lstStyle/>
                    <a:p>
                      <a:r>
                        <a:rPr lang="en-US" sz="1300" dirty="0"/>
                        <a:t>Score Card</a:t>
                      </a:r>
                    </a:p>
                  </a:txBody>
                  <a:tcPr marL="80806" marR="80806" marT="40403" marB="40403"/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0806" marR="80806" marT="40403" marB="40403"/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0806" marR="80806" marT="40403" marB="40403"/>
                </a:tc>
                <a:extLst>
                  <a:ext uri="{0D108BD9-81ED-4DB2-BD59-A6C34878D82A}">
                    <a16:rowId xmlns:a16="http://schemas.microsoft.com/office/drawing/2014/main" val="3483544982"/>
                  </a:ext>
                </a:extLst>
              </a:tr>
              <a:tr h="544095">
                <a:tc>
                  <a:txBody>
                    <a:bodyPr/>
                    <a:lstStyle/>
                    <a:p>
                      <a:r>
                        <a:rPr lang="en-US" sz="1300"/>
                        <a:t>1</a:t>
                      </a:r>
                    </a:p>
                  </a:txBody>
                  <a:tcPr marL="80806" marR="80806" marT="40403" marB="40403"/>
                </a:tc>
                <a:tc>
                  <a:txBody>
                    <a:bodyPr/>
                    <a:lstStyle/>
                    <a:p>
                      <a:pPr marL="0" marR="0" lvl="0" indent="0" algn="l" defTabSz="11609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295" dirty="0">
                          <a:latin typeface="+mn-lt"/>
                          <a:cs typeface="Calibri"/>
                        </a:rPr>
                        <a:t>Are business</a:t>
                      </a:r>
                      <a:r>
                        <a:rPr lang="en-US" sz="1400" spc="129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225" dirty="0">
                          <a:latin typeface="+mn-lt"/>
                          <a:cs typeface="Calibri"/>
                        </a:rPr>
                        <a:t>risks</a:t>
                      </a:r>
                      <a:r>
                        <a:rPr lang="en-US" sz="1400" spc="124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201" dirty="0">
                          <a:latin typeface="+mn-lt"/>
                          <a:cs typeface="Calibri"/>
                        </a:rPr>
                        <a:t>identified? (</a:t>
                      </a:r>
                      <a:r>
                        <a:rPr lang="en-US" sz="1400" spc="160" dirty="0">
                          <a:latin typeface="+mn-lt"/>
                          <a:cs typeface="Calibri"/>
                        </a:rPr>
                        <a:t>Matrix)</a:t>
                      </a:r>
                      <a:endParaRPr lang="en-US" sz="1400" dirty="0">
                        <a:latin typeface="+mn-lt"/>
                        <a:cs typeface="Calibri"/>
                      </a:endParaRPr>
                    </a:p>
                  </a:txBody>
                  <a:tcPr marL="80806" marR="80806" marT="40403" marB="40403"/>
                </a:tc>
                <a:tc gridSpan="2">
                  <a:txBody>
                    <a:bodyPr/>
                    <a:lstStyle/>
                    <a:p>
                      <a:r>
                        <a:rPr lang="en-US" sz="1300" dirty="0"/>
                        <a:t> </a:t>
                      </a:r>
                    </a:p>
                  </a:txBody>
                  <a:tcPr marL="80806" marR="80806" marT="40403" marB="40403"/>
                </a:tc>
                <a:tc hMerge="1">
                  <a:txBody>
                    <a:bodyPr/>
                    <a:lstStyle/>
                    <a:p>
                      <a:r>
                        <a:rPr lang="en-US" sz="1300" dirty="0"/>
                        <a:t> NO</a:t>
                      </a:r>
                    </a:p>
                  </a:txBody>
                  <a:tcPr marL="80806" marR="80806" marT="40403" marB="4040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 </a:t>
                      </a:r>
                    </a:p>
                  </a:txBody>
                  <a:tcPr marL="80806" marR="80806" marT="40403" marB="40403"/>
                </a:tc>
                <a:extLst>
                  <a:ext uri="{0D108BD9-81ED-4DB2-BD59-A6C34878D82A}">
                    <a16:rowId xmlns:a16="http://schemas.microsoft.com/office/drawing/2014/main" val="2435558605"/>
                  </a:ext>
                </a:extLst>
              </a:tr>
              <a:tr h="544095">
                <a:tc>
                  <a:txBody>
                    <a:bodyPr/>
                    <a:lstStyle/>
                    <a:p>
                      <a:r>
                        <a:rPr lang="en-US" sz="1300"/>
                        <a:t>2</a:t>
                      </a:r>
                    </a:p>
                  </a:txBody>
                  <a:tcPr marL="80806" marR="80806" marT="40403" marB="40403"/>
                </a:tc>
                <a:tc>
                  <a:txBody>
                    <a:bodyPr/>
                    <a:lstStyle/>
                    <a:p>
                      <a:pPr marL="0" marR="0" lvl="0" indent="0" algn="l" defTabSz="11609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201" dirty="0">
                          <a:latin typeface="+mn-lt"/>
                          <a:cs typeface="Calibri"/>
                        </a:rPr>
                        <a:t>Have major</a:t>
                      </a:r>
                      <a:r>
                        <a:rPr lang="en-US" sz="1400" spc="12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225" dirty="0">
                          <a:latin typeface="+mn-lt"/>
                          <a:cs typeface="Calibri"/>
                        </a:rPr>
                        <a:t>risks</a:t>
                      </a:r>
                      <a:r>
                        <a:rPr lang="en-US" sz="1400" spc="129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289" dirty="0">
                          <a:latin typeface="+mn-lt"/>
                          <a:cs typeface="Calibri"/>
                        </a:rPr>
                        <a:t>have</a:t>
                      </a:r>
                      <a:r>
                        <a:rPr lang="en-US" sz="1400" spc="124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300" dirty="0">
                          <a:latin typeface="+mn-lt"/>
                          <a:cs typeface="Calibri"/>
                        </a:rPr>
                        <a:t>assigned</a:t>
                      </a:r>
                      <a:r>
                        <a:rPr lang="en-US" sz="1400" spc="124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235" dirty="0">
                          <a:latin typeface="+mn-lt"/>
                          <a:cs typeface="Calibri"/>
                        </a:rPr>
                        <a:t>accountability?</a:t>
                      </a:r>
                      <a:r>
                        <a:rPr lang="en-US" sz="1400" spc="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220" dirty="0">
                          <a:latin typeface="+mn-lt"/>
                          <a:cs typeface="Calibri"/>
                        </a:rPr>
                        <a:t>(Register)</a:t>
                      </a:r>
                    </a:p>
                  </a:txBody>
                  <a:tcPr marL="80806" marR="80806" marT="40403" marB="40403"/>
                </a:tc>
                <a:tc gridSpan="2">
                  <a:txBody>
                    <a:bodyPr/>
                    <a:lstStyle/>
                    <a:p>
                      <a:r>
                        <a:rPr lang="en-US" sz="1300" dirty="0"/>
                        <a:t> </a:t>
                      </a:r>
                    </a:p>
                  </a:txBody>
                  <a:tcPr marL="80806" marR="80806" marT="40403" marB="40403"/>
                </a:tc>
                <a:tc hMerge="1">
                  <a:txBody>
                    <a:bodyPr/>
                    <a:lstStyle/>
                    <a:p>
                      <a:r>
                        <a:rPr lang="en-US" sz="1300" dirty="0"/>
                        <a:t>NO</a:t>
                      </a:r>
                    </a:p>
                  </a:txBody>
                  <a:tcPr marL="80806" marR="80806" marT="40403" marB="4040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 </a:t>
                      </a:r>
                    </a:p>
                  </a:txBody>
                  <a:tcPr marL="80806" marR="80806" marT="40403" marB="40403"/>
                </a:tc>
                <a:extLst>
                  <a:ext uri="{0D108BD9-81ED-4DB2-BD59-A6C34878D82A}">
                    <a16:rowId xmlns:a16="http://schemas.microsoft.com/office/drawing/2014/main" val="3036487330"/>
                  </a:ext>
                </a:extLst>
              </a:tr>
              <a:tr h="544095">
                <a:tc>
                  <a:txBody>
                    <a:bodyPr/>
                    <a:lstStyle/>
                    <a:p>
                      <a:r>
                        <a:rPr lang="en-US" sz="1300"/>
                        <a:t>3</a:t>
                      </a:r>
                    </a:p>
                  </a:txBody>
                  <a:tcPr marL="80806" marR="80806" marT="40403" marB="40403"/>
                </a:tc>
                <a:tc>
                  <a:txBody>
                    <a:bodyPr/>
                    <a:lstStyle/>
                    <a:p>
                      <a:pPr marL="0" marR="0" lvl="0" indent="0" algn="l" defTabSz="11609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196" dirty="0">
                          <a:latin typeface="+mn-lt"/>
                          <a:cs typeface="Calibri"/>
                        </a:rPr>
                        <a:t>Do all</a:t>
                      </a:r>
                      <a:r>
                        <a:rPr lang="en-US" sz="1400" spc="1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276" dirty="0">
                          <a:latin typeface="+mn-lt"/>
                          <a:cs typeface="Calibri"/>
                        </a:rPr>
                        <a:t>major</a:t>
                      </a:r>
                      <a:r>
                        <a:rPr lang="en-US" sz="1400" spc="129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220" dirty="0">
                          <a:latin typeface="+mn-lt"/>
                          <a:cs typeface="Calibri"/>
                        </a:rPr>
                        <a:t>risk</a:t>
                      </a:r>
                      <a:r>
                        <a:rPr lang="en-US" sz="1400" spc="12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295" dirty="0">
                          <a:latin typeface="+mn-lt"/>
                          <a:cs typeface="Calibri"/>
                        </a:rPr>
                        <a:t>have</a:t>
                      </a:r>
                      <a:r>
                        <a:rPr lang="en-US" sz="1400" spc="129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281" dirty="0">
                          <a:latin typeface="+mn-lt"/>
                          <a:cs typeface="Calibri"/>
                        </a:rPr>
                        <a:t>approved</a:t>
                      </a:r>
                      <a:r>
                        <a:rPr lang="en-US" sz="1400" spc="1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240" dirty="0">
                          <a:latin typeface="+mn-lt"/>
                          <a:cs typeface="Calibri"/>
                        </a:rPr>
                        <a:t>mitigations?</a:t>
                      </a:r>
                    </a:p>
                  </a:txBody>
                  <a:tcPr marL="80806" marR="80806" marT="40403" marB="40403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%</a:t>
                      </a:r>
                    </a:p>
                  </a:txBody>
                  <a:tcPr marL="80806" marR="80806" marT="40403" marB="40403"/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0806" marR="80806" marT="40403" marB="40403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80806" marR="80806" marT="40403" marB="40403"/>
                </a:tc>
                <a:extLst>
                  <a:ext uri="{0D108BD9-81ED-4DB2-BD59-A6C34878D82A}">
                    <a16:rowId xmlns:a16="http://schemas.microsoft.com/office/drawing/2014/main" val="2866088135"/>
                  </a:ext>
                </a:extLst>
              </a:tr>
              <a:tr h="544095">
                <a:tc>
                  <a:txBody>
                    <a:bodyPr/>
                    <a:lstStyle/>
                    <a:p>
                      <a:r>
                        <a:rPr lang="en-US" sz="1300"/>
                        <a:t>4</a:t>
                      </a:r>
                    </a:p>
                  </a:txBody>
                  <a:tcPr marL="80806" marR="80806" marT="40403" marB="40403"/>
                </a:tc>
                <a:tc>
                  <a:txBody>
                    <a:bodyPr/>
                    <a:lstStyle/>
                    <a:p>
                      <a:pPr marL="0" marR="0" lvl="0" indent="0" algn="l" defTabSz="11609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235" dirty="0">
                          <a:latin typeface="+mn-lt"/>
                          <a:cs typeface="Calibri"/>
                        </a:rPr>
                        <a:t>Have mitigations</a:t>
                      </a:r>
                      <a:r>
                        <a:rPr lang="en-US" sz="1400" spc="10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315" dirty="0">
                          <a:latin typeface="+mn-lt"/>
                          <a:cs typeface="Calibri"/>
                        </a:rPr>
                        <a:t>been</a:t>
                      </a:r>
                      <a:r>
                        <a:rPr lang="en-US" sz="1400" spc="1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260" dirty="0">
                          <a:latin typeface="+mn-lt"/>
                          <a:cs typeface="Calibri"/>
                        </a:rPr>
                        <a:t>reviewed</a:t>
                      </a:r>
                      <a:r>
                        <a:rPr lang="en-US" sz="1400" spc="1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165" dirty="0">
                          <a:latin typeface="+mn-lt"/>
                          <a:cs typeface="Calibri"/>
                        </a:rPr>
                        <a:t>for</a:t>
                      </a:r>
                      <a:r>
                        <a:rPr lang="en-US" sz="1400" spc="129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204" dirty="0">
                          <a:latin typeface="+mn-lt"/>
                          <a:cs typeface="Calibri"/>
                        </a:rPr>
                        <a:t>effectiveness? </a:t>
                      </a:r>
                      <a:r>
                        <a:rPr lang="en-US" sz="1400" spc="225" dirty="0">
                          <a:latin typeface="+mn-lt"/>
                          <a:cs typeface="Calibri"/>
                        </a:rPr>
                        <a:t>(Review)</a:t>
                      </a:r>
                    </a:p>
                  </a:txBody>
                  <a:tcPr marL="80806" marR="80806" marT="40403" marB="40403"/>
                </a:tc>
                <a:tc gridSpan="3">
                  <a:txBody>
                    <a:bodyPr/>
                    <a:lstStyle/>
                    <a:p>
                      <a:pPr marL="0" algn="ctr" defTabSz="1160922" rtl="0" eaLnBrk="1" latinLnBrk="0" hangingPunct="1"/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80806" marR="80806" marT="40403" marB="40403"/>
                </a:tc>
                <a:tc hMerge="1">
                  <a:txBody>
                    <a:bodyPr/>
                    <a:lstStyle/>
                    <a:p>
                      <a:pPr marL="0" algn="ctr" defTabSz="1160922" rtl="0" eaLnBrk="1" latinLnBrk="0" hangingPunct="1"/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06" marR="80806" marT="40403" marB="40403"/>
                </a:tc>
                <a:tc hMerge="1">
                  <a:txBody>
                    <a:bodyPr/>
                    <a:lstStyle/>
                    <a:p>
                      <a:pPr marL="0" algn="ctr" defTabSz="1160922" rtl="0" eaLnBrk="1" latinLnBrk="0" hangingPunct="1"/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06" marR="80806" marT="40403" marB="40403"/>
                </a:tc>
                <a:extLst>
                  <a:ext uri="{0D108BD9-81ED-4DB2-BD59-A6C34878D82A}">
                    <a16:rowId xmlns:a16="http://schemas.microsoft.com/office/drawing/2014/main" val="2756191305"/>
                  </a:ext>
                </a:extLst>
              </a:tr>
              <a:tr h="759578">
                <a:tc>
                  <a:txBody>
                    <a:bodyPr/>
                    <a:lstStyle/>
                    <a:p>
                      <a:r>
                        <a:rPr lang="en-US" sz="1300"/>
                        <a:t>5</a:t>
                      </a:r>
                    </a:p>
                  </a:txBody>
                  <a:tcPr marL="80806" marR="80806" marT="40403" marB="40403"/>
                </a:tc>
                <a:tc>
                  <a:txBody>
                    <a:bodyPr/>
                    <a:lstStyle/>
                    <a:p>
                      <a:pPr marL="12698" indent="0">
                        <a:lnSpc>
                          <a:spcPct val="100000"/>
                        </a:lnSpc>
                        <a:spcBef>
                          <a:spcPts val="1499"/>
                        </a:spcBef>
                        <a:buNone/>
                        <a:tabLst>
                          <a:tab pos="469235" algn="l"/>
                          <a:tab pos="469870" algn="l"/>
                        </a:tabLst>
                      </a:pPr>
                      <a:r>
                        <a:rPr lang="en-US" sz="1400" spc="289" dirty="0">
                          <a:latin typeface="+mn-lt"/>
                          <a:cs typeface="Calibri"/>
                        </a:rPr>
                        <a:t>Have</a:t>
                      </a:r>
                      <a:r>
                        <a:rPr lang="en-US" sz="1400" spc="121" dirty="0">
                          <a:latin typeface="+mn-lt"/>
                          <a:cs typeface="Calibri"/>
                        </a:rPr>
                        <a:t> we </a:t>
                      </a:r>
                      <a:r>
                        <a:rPr lang="en-US" sz="1400" spc="305" dirty="0">
                          <a:latin typeface="+mn-lt"/>
                          <a:cs typeface="Calibri"/>
                        </a:rPr>
                        <a:t>completed</a:t>
                      </a:r>
                      <a:r>
                        <a:rPr lang="en-US" sz="1400" spc="1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320" dirty="0">
                          <a:latin typeface="+mn-lt"/>
                          <a:cs typeface="Calibri"/>
                        </a:rPr>
                        <a:t>an</a:t>
                      </a:r>
                      <a:r>
                        <a:rPr lang="en-US" sz="1400" spc="124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270" dirty="0">
                          <a:latin typeface="+mn-lt"/>
                          <a:cs typeface="Calibri"/>
                        </a:rPr>
                        <a:t>environmental</a:t>
                      </a:r>
                      <a:r>
                        <a:rPr lang="en-US" sz="1400" spc="1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310" dirty="0">
                          <a:latin typeface="+mn-lt"/>
                          <a:cs typeface="Calibri"/>
                        </a:rPr>
                        <a:t>scan</a:t>
                      </a:r>
                      <a:r>
                        <a:rPr lang="en-US" sz="1400" spc="124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305" dirty="0">
                          <a:latin typeface="+mn-lt"/>
                          <a:cs typeface="Calibri"/>
                        </a:rPr>
                        <a:t>and </a:t>
                      </a:r>
                      <a:r>
                        <a:rPr lang="en-US" sz="1400" spc="295" dirty="0">
                          <a:latin typeface="+mn-lt"/>
                          <a:cs typeface="Calibri"/>
                        </a:rPr>
                        <a:t>updated</a:t>
                      </a:r>
                      <a:r>
                        <a:rPr lang="en-US" sz="1400" spc="36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245" dirty="0">
                          <a:latin typeface="+mn-lt"/>
                          <a:cs typeface="Calibri"/>
                        </a:rPr>
                        <a:t>our</a:t>
                      </a:r>
                      <a:r>
                        <a:rPr lang="en-US" sz="1400" spc="1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276" dirty="0">
                          <a:latin typeface="+mn-lt"/>
                          <a:cs typeface="Calibri"/>
                        </a:rPr>
                        <a:t>business</a:t>
                      </a:r>
                      <a:r>
                        <a:rPr lang="en-US" sz="1400" spc="1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225" dirty="0">
                          <a:latin typeface="+mn-lt"/>
                          <a:cs typeface="Calibri"/>
                        </a:rPr>
                        <a:t>risk document?</a:t>
                      </a:r>
                      <a:r>
                        <a:rPr lang="en-US" sz="1400" spc="270" dirty="0">
                          <a:latin typeface="+mn-lt"/>
                          <a:cs typeface="Calibri"/>
                        </a:rPr>
                        <a:t>(Annual</a:t>
                      </a:r>
                      <a:r>
                        <a:rPr lang="en-US" sz="1400" spc="1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245" dirty="0">
                          <a:latin typeface="+mn-lt"/>
                          <a:cs typeface="Calibri"/>
                        </a:rPr>
                        <a:t>Process)</a:t>
                      </a:r>
                      <a:endParaRPr lang="en-US" sz="1400" dirty="0">
                        <a:latin typeface="+mn-lt"/>
                        <a:cs typeface="Calibri"/>
                      </a:endParaRPr>
                    </a:p>
                  </a:txBody>
                  <a:tcPr marL="80806" marR="80806" marT="40403" marB="40403"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80806" marR="80806" marT="40403" marB="40403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80806" marR="80806" marT="40403" marB="40403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80806" marR="80806" marT="40403" marB="40403"/>
                </a:tc>
                <a:extLst>
                  <a:ext uri="{0D108BD9-81ED-4DB2-BD59-A6C34878D82A}">
                    <a16:rowId xmlns:a16="http://schemas.microsoft.com/office/drawing/2014/main" val="2867313248"/>
                  </a:ext>
                </a:extLst>
              </a:tr>
              <a:tr h="759578">
                <a:tc>
                  <a:txBody>
                    <a:bodyPr/>
                    <a:lstStyle/>
                    <a:p>
                      <a:r>
                        <a:rPr lang="en-US" sz="1300" dirty="0"/>
                        <a:t>6</a:t>
                      </a:r>
                    </a:p>
                  </a:txBody>
                  <a:tcPr marL="80806" marR="80806" marT="40403" marB="40403"/>
                </a:tc>
                <a:tc>
                  <a:txBody>
                    <a:bodyPr/>
                    <a:lstStyle/>
                    <a:p>
                      <a:pPr marL="12698" indent="0">
                        <a:lnSpc>
                          <a:spcPct val="100000"/>
                        </a:lnSpc>
                        <a:spcBef>
                          <a:spcPts val="1499"/>
                        </a:spcBef>
                        <a:buNone/>
                        <a:tabLst>
                          <a:tab pos="469235" algn="l"/>
                          <a:tab pos="469870" algn="l"/>
                        </a:tabLst>
                      </a:pPr>
                      <a:r>
                        <a:rPr lang="en-US" sz="1400" dirty="0">
                          <a:latin typeface="+mn-lt"/>
                          <a:cs typeface="Calibri"/>
                        </a:rPr>
                        <a:t>Have we reevaluated our risk assessment based upon actual experience?</a:t>
                      </a:r>
                    </a:p>
                  </a:txBody>
                  <a:tcPr marL="80806" marR="80806" marT="40403" marB="40403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 </a:t>
                      </a:r>
                    </a:p>
                  </a:txBody>
                  <a:tcPr marL="80806" marR="80806" marT="40403" marB="40403"/>
                </a:tc>
                <a:tc gridSpan="2">
                  <a:txBody>
                    <a:bodyPr/>
                    <a:lstStyle/>
                    <a:p>
                      <a:r>
                        <a:rPr lang="en-US" sz="1300" dirty="0"/>
                        <a:t> </a:t>
                      </a:r>
                    </a:p>
                  </a:txBody>
                  <a:tcPr marL="80806" marR="80806" marT="40403" marB="40403"/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0806" marR="80806" marT="40403" marB="40403"/>
                </a:tc>
                <a:extLst>
                  <a:ext uri="{0D108BD9-81ED-4DB2-BD59-A6C34878D82A}">
                    <a16:rowId xmlns:a16="http://schemas.microsoft.com/office/drawing/2014/main" val="330119029"/>
                  </a:ext>
                </a:extLst>
              </a:tr>
            </a:tbl>
          </a:graphicData>
        </a:graphic>
      </p:graphicFrame>
      <p:pic>
        <p:nvPicPr>
          <p:cNvPr id="6146" name="Picture 2" descr="Image result for Animated Traffic Light Clip Art">
            <a:extLst>
              <a:ext uri="{FF2B5EF4-FFF2-40B4-BE49-F238E27FC236}">
                <a16:creationId xmlns:a16="http://schemas.microsoft.com/office/drawing/2014/main" id="{B8CD9E41-F39F-00F1-8821-527D181F1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88538" y="1761199"/>
            <a:ext cx="446373" cy="105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Animated Traffic Light Clip Art">
            <a:extLst>
              <a:ext uri="{FF2B5EF4-FFF2-40B4-BE49-F238E27FC236}">
                <a16:creationId xmlns:a16="http://schemas.microsoft.com/office/drawing/2014/main" id="{CE4625AD-4282-E0B5-D523-709CCDA45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88537" y="2301895"/>
            <a:ext cx="446373" cy="105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e result for Animated Traffic Light Clip Art">
            <a:extLst>
              <a:ext uri="{FF2B5EF4-FFF2-40B4-BE49-F238E27FC236}">
                <a16:creationId xmlns:a16="http://schemas.microsoft.com/office/drawing/2014/main" id="{B8737D1B-A714-2AD3-98DC-0CB623EBD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88537" y="4958731"/>
            <a:ext cx="446373" cy="105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Animated Traffic Light Clip Art">
            <a:extLst>
              <a:ext uri="{FF2B5EF4-FFF2-40B4-BE49-F238E27FC236}">
                <a16:creationId xmlns:a16="http://schemas.microsoft.com/office/drawing/2014/main" id="{4FF9ED00-4A1A-1099-81FB-C81018768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88536" y="4123858"/>
            <a:ext cx="446373" cy="105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F1EE1EC-CB9F-6D25-F22B-A6478D6CA635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461" y="382589"/>
            <a:ext cx="11029033" cy="758825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2700"/>
            <a:r>
              <a:rPr lang="en-US"/>
              <a:t>OpEx andCapEx </a:t>
            </a:r>
          </a:p>
        </p:txBody>
      </p:sp>
      <p:pic>
        <p:nvPicPr>
          <p:cNvPr id="4" name="Picture 3" descr="Spreadsheet and calculator">
            <a:extLst>
              <a:ext uri="{FF2B5EF4-FFF2-40B4-BE49-F238E27FC236}">
                <a16:creationId xmlns:a16="http://schemas.microsoft.com/office/drawing/2014/main" id="{C2119001-E787-D188-F2C7-3A75C19F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9" y="2069966"/>
            <a:ext cx="4940087" cy="3297508"/>
          </a:xfrm>
          <a:prstGeom prst="rect">
            <a:avLst/>
          </a:prstGeom>
          <a:noFill/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28805BC9-8EA6-02B0-B7E0-6EF6C14D1407}"/>
              </a:ext>
            </a:extLst>
          </p:cNvPr>
          <p:cNvSpPr txBox="1"/>
          <p:nvPr/>
        </p:nvSpPr>
        <p:spPr bwMode="gray">
          <a:xfrm>
            <a:off x="6665390" y="1406526"/>
            <a:ext cx="4940087" cy="4624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>
              <a:spcBef>
                <a:spcPct val="60000"/>
              </a:spcBef>
              <a:tabLst>
                <a:tab pos="469235" algn="l"/>
                <a:tab pos="469870" algn="l"/>
              </a:tabLst>
            </a:pPr>
            <a:r>
              <a:rPr lang="en-US" sz="2000" spc="310" dirty="0">
                <a:latin typeface="+mn-lt"/>
                <a:sym typeface="Arial"/>
              </a:rPr>
              <a:t>How do you link the risk register to the budgeting process? </a:t>
            </a:r>
          </a:p>
          <a:p>
            <a:pPr marL="221704" indent="-221704" algn="l">
              <a:spcBef>
                <a:spcPct val="60000"/>
              </a:spcBef>
              <a:buFont typeface="+mj-lt"/>
              <a:buChar char="•"/>
              <a:tabLst>
                <a:tab pos="469235" algn="l"/>
                <a:tab pos="469870" algn="l"/>
              </a:tabLst>
            </a:pPr>
            <a:r>
              <a:rPr lang="en-US" sz="2000" dirty="0">
                <a:latin typeface="+mn-lt"/>
                <a:sym typeface="Arial"/>
              </a:rPr>
              <a:t>Risk owners should ensure sufficient funds to mitigate risks</a:t>
            </a:r>
          </a:p>
          <a:p>
            <a:pPr marL="221704" indent="-221704" algn="l">
              <a:spcBef>
                <a:spcPct val="60000"/>
              </a:spcBef>
              <a:buFont typeface="+mj-lt"/>
              <a:buChar char="•"/>
              <a:tabLst>
                <a:tab pos="469235" algn="l"/>
                <a:tab pos="469870" algn="l"/>
              </a:tabLst>
            </a:pPr>
            <a:r>
              <a:rPr lang="en-US" sz="2000" dirty="0">
                <a:latin typeface="+mn-lt"/>
                <a:sym typeface="Arial"/>
              </a:rPr>
              <a:t>Use the risk matrix to prioritize investments</a:t>
            </a:r>
          </a:p>
          <a:p>
            <a:pPr marL="221704" indent="-221704" algn="l">
              <a:spcBef>
                <a:spcPct val="60000"/>
              </a:spcBef>
              <a:buFont typeface="+mj-lt"/>
              <a:buChar char="•"/>
              <a:tabLst>
                <a:tab pos="469235" algn="l"/>
                <a:tab pos="469870" algn="l"/>
              </a:tabLst>
            </a:pPr>
            <a:r>
              <a:rPr lang="en-US" sz="2000" dirty="0">
                <a:latin typeface="+mn-lt"/>
                <a:sym typeface="Arial"/>
              </a:rPr>
              <a:t>Mitigate risk to ALARP (not zero)</a:t>
            </a:r>
          </a:p>
          <a:p>
            <a:pPr marL="221704" indent="-221704" algn="l">
              <a:spcBef>
                <a:spcPct val="60000"/>
              </a:spcBef>
              <a:buFont typeface="+mj-lt"/>
              <a:buChar char="•"/>
              <a:tabLst>
                <a:tab pos="469235" algn="l"/>
                <a:tab pos="469870" algn="l"/>
              </a:tabLst>
            </a:pPr>
            <a:r>
              <a:rPr lang="en-US" sz="2000" dirty="0">
                <a:latin typeface="+mn-lt"/>
                <a:sym typeface="Arial"/>
              </a:rPr>
              <a:t>Look for catalytic risk reduction opportunities</a:t>
            </a:r>
          </a:p>
        </p:txBody>
      </p:sp>
      <p:sp>
        <p:nvSpPr>
          <p:cNvPr id="8199" name="Date Placeholder 4" hidden="1">
            <a:extLst>
              <a:ext uri="{FF2B5EF4-FFF2-40B4-BE49-F238E27FC236}">
                <a16:creationId xmlns:a16="http://schemas.microsoft.com/office/drawing/2014/main" id="{26D16127-0A47-2E36-2CEA-DA687F5B11D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411725" y="6503681"/>
            <a:ext cx="1370567" cy="136832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fld id="{C3B2CF62-A48D-4394-A40C-59BB80AF68AE}" type="datetime1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CBEE288-9DD6-9599-5097-2DB96373E40E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076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461" y="382589"/>
            <a:ext cx="11029033" cy="758825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2700"/>
            <a:r>
              <a:rPr lang="en-US">
                <a:latin typeface="+mj-lt"/>
                <a:ea typeface="+mj-ea"/>
                <a:cs typeface="+mj-cs"/>
                <a:sym typeface="Arial"/>
              </a:rPr>
              <a:t>Management review</a:t>
            </a:r>
          </a:p>
        </p:txBody>
      </p:sp>
      <p:pic>
        <p:nvPicPr>
          <p:cNvPr id="6" name="Picture 2" descr="10 Tips to Make Team Meetings Successful">
            <a:extLst>
              <a:ext uri="{FF2B5EF4-FFF2-40B4-BE49-F238E27FC236}">
                <a16:creationId xmlns:a16="http://schemas.microsoft.com/office/drawing/2014/main" id="{179FABE1-499C-42CB-32BB-6F6DC26AD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496" b="-2"/>
          <a:stretch/>
        </p:blipFill>
        <p:spPr bwMode="auto">
          <a:xfrm>
            <a:off x="578460" y="1277941"/>
            <a:ext cx="5417771" cy="49879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28805BC9-8EA6-02B0-B7E0-6EF6C14D1407}"/>
              </a:ext>
            </a:extLst>
          </p:cNvPr>
          <p:cNvSpPr txBox="1"/>
          <p:nvPr/>
        </p:nvSpPr>
        <p:spPr bwMode="gray">
          <a:xfrm>
            <a:off x="6189723" y="1277941"/>
            <a:ext cx="5417771" cy="4987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l">
              <a:spcBef>
                <a:spcPct val="60000"/>
              </a:spcBef>
              <a:tabLst>
                <a:tab pos="469235" algn="l"/>
                <a:tab pos="469870" algn="l"/>
              </a:tabLst>
            </a:pPr>
            <a:r>
              <a:rPr lang="en-US" sz="2200" spc="364" dirty="0">
                <a:latin typeface="+mn-lt"/>
                <a:sym typeface="Arial"/>
              </a:rPr>
              <a:t>What are the critical steps in the management review process?</a:t>
            </a:r>
            <a:endParaRPr lang="en-US" sz="2200" dirty="0">
              <a:latin typeface="+mn-lt"/>
              <a:sym typeface="Arial"/>
            </a:endParaRPr>
          </a:p>
          <a:p>
            <a:pPr marL="457200" indent="-457200" algn="l">
              <a:spcBef>
                <a:spcPct val="60000"/>
              </a:spcBef>
              <a:buFont typeface="+mj-lt"/>
              <a:buAutoNum type="arabicPeriod"/>
              <a:tabLst>
                <a:tab pos="469235" algn="l"/>
                <a:tab pos="469870" algn="l"/>
              </a:tabLst>
            </a:pPr>
            <a:r>
              <a:rPr lang="en-US" sz="1900" dirty="0">
                <a:latin typeface="+mn-lt"/>
                <a:sym typeface="Arial"/>
              </a:rPr>
              <a:t>Do we have the right information to evaluate our performance?</a:t>
            </a:r>
          </a:p>
          <a:p>
            <a:pPr marL="457200" indent="-457200" algn="l">
              <a:spcBef>
                <a:spcPct val="60000"/>
              </a:spcBef>
              <a:buFont typeface="+mj-lt"/>
              <a:buAutoNum type="arabicPeriod"/>
              <a:tabLst>
                <a:tab pos="469235" algn="l"/>
                <a:tab pos="469870" algn="l"/>
              </a:tabLst>
            </a:pPr>
            <a:r>
              <a:rPr lang="en-US" sz="1900" dirty="0">
                <a:latin typeface="+mn-lt"/>
                <a:sym typeface="Arial"/>
              </a:rPr>
              <a:t>What’s was our actual vs. anticipated experience?</a:t>
            </a:r>
          </a:p>
          <a:p>
            <a:pPr marL="457200" indent="-457200" algn="l">
              <a:spcBef>
                <a:spcPct val="60000"/>
              </a:spcBef>
              <a:buFont typeface="+mj-lt"/>
              <a:buAutoNum type="arabicPeriod"/>
              <a:tabLst>
                <a:tab pos="469235" algn="l"/>
                <a:tab pos="469870" algn="l"/>
              </a:tabLst>
            </a:pPr>
            <a:r>
              <a:rPr lang="en-US" sz="1900" dirty="0">
                <a:latin typeface="+mn-lt"/>
                <a:sym typeface="Arial"/>
              </a:rPr>
              <a:t>How effective were our assessment and mitigation approaches?</a:t>
            </a:r>
          </a:p>
          <a:p>
            <a:pPr marL="457200" indent="-457200" algn="l">
              <a:spcBef>
                <a:spcPct val="60000"/>
              </a:spcBef>
              <a:buFont typeface="+mj-lt"/>
              <a:buAutoNum type="arabicPeriod"/>
              <a:tabLst>
                <a:tab pos="469235" algn="l"/>
                <a:tab pos="469870" algn="l"/>
              </a:tabLst>
            </a:pPr>
            <a:r>
              <a:rPr lang="en-US" sz="1900" dirty="0">
                <a:latin typeface="+mn-lt"/>
                <a:sym typeface="Arial"/>
              </a:rPr>
              <a:t>What are our employees seeing and experiencing?</a:t>
            </a:r>
          </a:p>
          <a:p>
            <a:pPr marL="457200" indent="-457200" algn="l">
              <a:spcBef>
                <a:spcPct val="60000"/>
              </a:spcBef>
              <a:buFont typeface="+mj-lt"/>
              <a:buAutoNum type="arabicPeriod"/>
              <a:tabLst>
                <a:tab pos="469235" algn="l"/>
                <a:tab pos="469870" algn="l"/>
              </a:tabLst>
            </a:pPr>
            <a:r>
              <a:rPr lang="en-US" sz="1900" dirty="0">
                <a:latin typeface="+mn-lt"/>
                <a:sym typeface="Arial"/>
              </a:rPr>
              <a:t>Were our objectives met?</a:t>
            </a:r>
          </a:p>
          <a:p>
            <a:pPr marL="457200" indent="-457200" algn="l">
              <a:spcBef>
                <a:spcPct val="60000"/>
              </a:spcBef>
              <a:buFont typeface="+mj-lt"/>
              <a:buAutoNum type="arabicPeriod"/>
              <a:tabLst>
                <a:tab pos="469235" algn="l"/>
                <a:tab pos="469870" algn="l"/>
              </a:tabLst>
            </a:pPr>
            <a:r>
              <a:rPr lang="en-US" sz="1900" dirty="0">
                <a:latin typeface="+mn-lt"/>
                <a:sym typeface="Arial"/>
              </a:rPr>
              <a:t>Are risk owners comfortable with their mitigations? </a:t>
            </a:r>
          </a:p>
          <a:p>
            <a:pPr marL="457200" indent="-457200" algn="l">
              <a:spcBef>
                <a:spcPct val="60000"/>
              </a:spcBef>
              <a:buFont typeface="+mj-lt"/>
              <a:buAutoNum type="arabicPeriod"/>
              <a:tabLst>
                <a:tab pos="469235" algn="l"/>
                <a:tab pos="469870" algn="l"/>
              </a:tabLst>
            </a:pPr>
            <a:r>
              <a:rPr lang="en-US" sz="1900" dirty="0">
                <a:latin typeface="+mn-lt"/>
                <a:sym typeface="Arial"/>
              </a:rPr>
              <a:t>Has anything changed that could introduce new risks?</a:t>
            </a:r>
          </a:p>
          <a:p>
            <a:pPr marL="457200" indent="-457200" algn="l">
              <a:spcBef>
                <a:spcPct val="60000"/>
              </a:spcBef>
              <a:buFont typeface="+mj-lt"/>
              <a:buAutoNum type="arabicPeriod"/>
              <a:tabLst>
                <a:tab pos="469235" algn="l"/>
                <a:tab pos="469870" algn="l"/>
              </a:tabLst>
            </a:pPr>
            <a:r>
              <a:rPr lang="en-US" sz="1900" dirty="0">
                <a:latin typeface="+mn-lt"/>
                <a:sym typeface="Arial"/>
              </a:rPr>
              <a:t>What do we need to document and revise?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F1CD5E7-756C-9951-799B-44FC21E2B200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3F939-E3FB-AB12-BEB6-41D4D16A10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D2D28-581E-46B2-9DB4-451EA70B3EC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8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305F5F-8118-D894-2EAB-0422BCF25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Diagnosing Your Current State of Risk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880D7-2E59-EF8B-8C8F-39F104497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7903" indent="-507903">
              <a:spcBef>
                <a:spcPts val="762"/>
              </a:spcBef>
              <a:spcAft>
                <a:spcPts val="1524"/>
              </a:spcAft>
              <a:buFont typeface="+mj-lt"/>
              <a:buAutoNum type="arabicParenR"/>
            </a:pPr>
            <a:r>
              <a:rPr lang="en-US" altLang="en-US" sz="1800" dirty="0"/>
              <a:t>It is clear who </a:t>
            </a:r>
            <a:r>
              <a:rPr lang="en-US" altLang="en-US" sz="1800" b="1" dirty="0"/>
              <a:t>owns</a:t>
            </a:r>
            <a:r>
              <a:rPr lang="en-US" altLang="en-US" sz="1800" dirty="0"/>
              <a:t> enterprise risks.</a:t>
            </a:r>
          </a:p>
          <a:p>
            <a:pPr marL="507903" indent="-507903">
              <a:spcBef>
                <a:spcPts val="762"/>
              </a:spcBef>
              <a:spcAft>
                <a:spcPts val="1524"/>
              </a:spcAft>
              <a:buFont typeface="+mj-lt"/>
              <a:buAutoNum type="arabicParenR"/>
            </a:pPr>
            <a:r>
              <a:rPr lang="en-US" altLang="en-US" sz="1800" dirty="0"/>
              <a:t>We have the proper </a:t>
            </a:r>
            <a:r>
              <a:rPr lang="en-US" altLang="en-US" sz="1800" b="1" dirty="0"/>
              <a:t>governance</a:t>
            </a:r>
            <a:r>
              <a:rPr lang="en-US" altLang="en-US" sz="1800" dirty="0"/>
              <a:t> to manage enterprise risks.</a:t>
            </a:r>
          </a:p>
          <a:p>
            <a:pPr marL="507903" indent="-507903">
              <a:spcBef>
                <a:spcPts val="762"/>
              </a:spcBef>
              <a:spcAft>
                <a:spcPts val="1524"/>
              </a:spcAft>
              <a:buFont typeface="+mj-lt"/>
              <a:buAutoNum type="arabicParenR"/>
            </a:pPr>
            <a:r>
              <a:rPr lang="en-US" altLang="en-US" sz="1800" dirty="0"/>
              <a:t>We regularly </a:t>
            </a:r>
            <a:r>
              <a:rPr lang="en-US" altLang="en-US" sz="1800" b="1" dirty="0"/>
              <a:t>identify and quantify </a:t>
            </a:r>
            <a:r>
              <a:rPr lang="en-US" altLang="en-US" sz="1800" dirty="0"/>
              <a:t>risks.</a:t>
            </a:r>
          </a:p>
          <a:p>
            <a:pPr marL="507903" indent="-507903">
              <a:spcBef>
                <a:spcPts val="762"/>
              </a:spcBef>
              <a:spcAft>
                <a:spcPts val="1524"/>
              </a:spcAft>
              <a:buFont typeface="+mj-lt"/>
              <a:buAutoNum type="arabicParenR"/>
            </a:pPr>
            <a:r>
              <a:rPr lang="en-US" altLang="en-US" sz="1800" dirty="0"/>
              <a:t>The tools we use to </a:t>
            </a:r>
            <a:r>
              <a:rPr lang="en-US" altLang="en-US" sz="1800" b="1" dirty="0"/>
              <a:t>assess risk </a:t>
            </a:r>
            <a:r>
              <a:rPr lang="en-US" altLang="en-US" sz="1800" dirty="0"/>
              <a:t>are easy to understand.</a:t>
            </a:r>
          </a:p>
          <a:p>
            <a:pPr marL="507903" indent="-507903">
              <a:spcBef>
                <a:spcPts val="762"/>
              </a:spcBef>
              <a:spcAft>
                <a:spcPts val="1524"/>
              </a:spcAft>
              <a:buFont typeface="+mj-lt"/>
              <a:buAutoNum type="arabicParenR"/>
            </a:pPr>
            <a:r>
              <a:rPr lang="en-US" altLang="en-US" sz="1800" dirty="0"/>
              <a:t>We identify our major risks by using a </a:t>
            </a:r>
            <a:r>
              <a:rPr lang="en-US" altLang="en-US" sz="1800" b="1" dirty="0"/>
              <a:t>risk matrix.</a:t>
            </a:r>
          </a:p>
          <a:p>
            <a:pPr marL="507903" indent="-507903">
              <a:spcBef>
                <a:spcPts val="762"/>
              </a:spcBef>
              <a:spcAft>
                <a:spcPts val="1524"/>
              </a:spcAft>
              <a:buFont typeface="+mj-lt"/>
              <a:buAutoNum type="arabicParenR"/>
            </a:pPr>
            <a:r>
              <a:rPr lang="en-US" altLang="en-US" sz="1800" dirty="0"/>
              <a:t>Management system elements and their associated risks have </a:t>
            </a:r>
            <a:r>
              <a:rPr lang="en-US" altLang="en-US" sz="1800" b="1" dirty="0"/>
              <a:t>clear ownership</a:t>
            </a:r>
            <a:r>
              <a:rPr lang="en-US" altLang="en-US" sz="1800" dirty="0"/>
              <a:t>.</a:t>
            </a:r>
          </a:p>
          <a:p>
            <a:pPr marL="507903" indent="-507903">
              <a:spcBef>
                <a:spcPts val="762"/>
              </a:spcBef>
              <a:spcAft>
                <a:spcPts val="1524"/>
              </a:spcAft>
              <a:buFont typeface="+mj-lt"/>
              <a:buAutoNum type="arabicParenR"/>
            </a:pPr>
            <a:r>
              <a:rPr lang="en-US" altLang="en-US" sz="1800" dirty="0"/>
              <a:t>Our </a:t>
            </a:r>
            <a:r>
              <a:rPr lang="en-US" altLang="en-US" sz="1800" b="1" dirty="0"/>
              <a:t>capital planning </a:t>
            </a:r>
            <a:r>
              <a:rPr lang="en-US" altLang="en-US" sz="1800" dirty="0"/>
              <a:t>process is clearly </a:t>
            </a:r>
            <a:r>
              <a:rPr lang="en-US" altLang="en-US" sz="1800" b="1" dirty="0"/>
              <a:t>linked</a:t>
            </a:r>
            <a:r>
              <a:rPr lang="en-US" altLang="en-US" sz="1800" dirty="0"/>
              <a:t> to our risk management approach.</a:t>
            </a:r>
          </a:p>
          <a:p>
            <a:pPr marL="507903" indent="-507903">
              <a:spcBef>
                <a:spcPts val="762"/>
              </a:spcBef>
              <a:spcAft>
                <a:spcPts val="1524"/>
              </a:spcAft>
              <a:buFont typeface="+mj-lt"/>
              <a:buAutoNum type="arabicParenR"/>
            </a:pPr>
            <a:r>
              <a:rPr lang="en-US" altLang="en-US" sz="1800" dirty="0"/>
              <a:t>Our executives annually </a:t>
            </a:r>
            <a:r>
              <a:rPr lang="en-US" altLang="en-US" sz="1800" b="1" dirty="0"/>
              <a:t>review our risk management </a:t>
            </a:r>
            <a:r>
              <a:rPr lang="en-US" altLang="en-US" sz="1800" dirty="0"/>
              <a:t>approach.</a:t>
            </a:r>
          </a:p>
          <a:p>
            <a:pPr marL="507903" indent="-507903">
              <a:spcBef>
                <a:spcPts val="762"/>
              </a:spcBef>
              <a:spcAft>
                <a:spcPts val="1524"/>
              </a:spcAft>
              <a:buFont typeface="+mj-lt"/>
              <a:buAutoNum type="arabicParenR"/>
            </a:pPr>
            <a:r>
              <a:rPr lang="en-US" altLang="en-US" sz="1800" dirty="0"/>
              <a:t>We have the right </a:t>
            </a:r>
            <a:r>
              <a:rPr lang="en-US" altLang="en-US" sz="1800" b="1" dirty="0"/>
              <a:t>metrics</a:t>
            </a:r>
            <a:r>
              <a:rPr lang="en-US" altLang="en-US" sz="1800" dirty="0"/>
              <a:t> in place to measure how well we manage risk.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4C1BC-D41E-58EE-E538-B8B49B497BA3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168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CE494-1F5B-42DE-E9D0-95BB527DB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orthboundsales.com/wp-content/uploads/2013/06/Needle-in-Haystack.jpg">
            <a:hlinkClick r:id="rId3"/>
            <a:extLst>
              <a:ext uri="{FF2B5EF4-FFF2-40B4-BE49-F238E27FC236}">
                <a16:creationId xmlns:a16="http://schemas.microsoft.com/office/drawing/2014/main" id="{510D56C6-DE19-AF05-5FEB-F6822C96A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9"/>
          <a:stretch/>
        </p:blipFill>
        <p:spPr bwMode="auto">
          <a:xfrm>
            <a:off x="0" y="2661794"/>
            <a:ext cx="12197489" cy="484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E092BA3-1955-F2C1-FF68-04F8BE0C450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16" y="-922548"/>
          <a:ext cx="2015" cy="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E092BA3-1955-F2C1-FF68-04F8BE0C45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" y="-922548"/>
                        <a:ext cx="2015" cy="2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http://zipcreative.net/wp-content/uploads/2013/03/So-What.jpg">
            <a:extLst>
              <a:ext uri="{FF2B5EF4-FFF2-40B4-BE49-F238E27FC236}">
                <a16:creationId xmlns:a16="http://schemas.microsoft.com/office/drawing/2014/main" id="{DEBCD2F9-2B2A-DF01-39BC-D11C76432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134" y="310279"/>
            <a:ext cx="4941123" cy="156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7DC24500-C16B-71B5-53F9-CDE411886E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0754" y="2001394"/>
            <a:ext cx="9267006" cy="4546327"/>
          </a:xfrm>
        </p:spPr>
        <p:txBody>
          <a:bodyPr/>
          <a:lstStyle/>
          <a:p>
            <a:pPr lvl="0"/>
            <a:r>
              <a:rPr lang="en-US" b="1" dirty="0"/>
              <a:t>We often get risk wrong</a:t>
            </a:r>
          </a:p>
          <a:p>
            <a:pPr lvl="0"/>
            <a:r>
              <a:rPr lang="en-US" b="1" dirty="0"/>
              <a:t>Governance drives accountabilities</a:t>
            </a:r>
          </a:p>
          <a:p>
            <a:pPr lvl="0"/>
            <a:r>
              <a:rPr lang="en-US" b="1" dirty="0"/>
              <a:t>Risk matrices are helpful to understand and prioritize risk</a:t>
            </a:r>
          </a:p>
          <a:p>
            <a:pPr lvl="0"/>
            <a:r>
              <a:rPr lang="en-US" b="1" dirty="0"/>
              <a:t>Risk registers assign accountabilities</a:t>
            </a:r>
          </a:p>
          <a:p>
            <a:pPr lvl="0"/>
            <a:r>
              <a:rPr lang="en-US" b="1" dirty="0"/>
              <a:t>Management review keeps the process fresh and effective</a:t>
            </a:r>
          </a:p>
          <a:p>
            <a:pPr lvl="0"/>
            <a:r>
              <a:rPr lang="en-US" b="1" dirty="0"/>
              <a:t>Metrics allow you to answer important questions</a:t>
            </a:r>
          </a:p>
          <a:p>
            <a:pPr lvl="0"/>
            <a:r>
              <a:rPr lang="en-US" b="1" dirty="0"/>
              <a:t>Tie your budgeting process to risk mitigation activities</a:t>
            </a:r>
          </a:p>
          <a:p>
            <a:pPr lvl="0"/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43A304-70C7-86CC-CDEB-F24E4D224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">
          <a:xfrm>
            <a:off x="11035081" y="7306899"/>
            <a:ext cx="568382" cy="21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397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580461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539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60922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539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741383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539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321844" algn="ctr" rtl="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539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902306" algn="l" defTabSz="1160922" rtl="0" eaLnBrk="1" latinLnBrk="0" hangingPunct="1">
              <a:defRPr sz="2539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482767" algn="l" defTabSz="1160922" rtl="0" eaLnBrk="1" latinLnBrk="0" hangingPunct="1">
              <a:defRPr sz="2539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063228" algn="l" defTabSz="1160922" rtl="0" eaLnBrk="1" latinLnBrk="0" hangingPunct="1">
              <a:defRPr sz="2539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643689" algn="l" defTabSz="1160922" rtl="0" eaLnBrk="1" latinLnBrk="0" hangingPunct="1">
              <a:defRPr sz="2539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5A38EC0-3CE6-4846-81C5-D9675DCACA69}" type="slidenum">
              <a:rPr lang="en-US" altLang="en-US" smtClean="0"/>
              <a:pPr/>
              <a:t>35</a:t>
            </a:fld>
            <a:endParaRPr lang="en-US" alt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02BA7D7A-D832-B6E6-CBC3-1993981BBB04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3876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D1891C0C-6153-735D-7EC0-EA37491B522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57929" y="2608678"/>
            <a:ext cx="7646958" cy="3172460"/>
          </a:xfrm>
        </p:spPr>
        <p:txBody>
          <a:bodyPr/>
          <a:lstStyle/>
          <a:p>
            <a:pPr marL="329841">
              <a:spcBef>
                <a:spcPts val="1310"/>
              </a:spcBef>
            </a:pPr>
            <a:r>
              <a:rPr lang="en-US" sz="4400" spc="41" dirty="0">
                <a:solidFill>
                  <a:srgbClr val="002C77"/>
                </a:solidFill>
                <a:latin typeface="Lucida Sans Unicode"/>
                <a:cs typeface="Lucida Sans Unicode"/>
              </a:rPr>
              <a:t>Using Risk Registers To Drive Accountability</a:t>
            </a:r>
            <a:br>
              <a:rPr lang="en-US" sz="4400" spc="41" dirty="0">
                <a:solidFill>
                  <a:srgbClr val="002C77"/>
                </a:solidFill>
                <a:latin typeface="Lucida Sans Unicode"/>
                <a:cs typeface="Lucida Sans Unicode"/>
              </a:rPr>
            </a:br>
            <a:r>
              <a:rPr lang="en-US" sz="4400" spc="41" dirty="0">
                <a:solidFill>
                  <a:srgbClr val="002C77"/>
                </a:solidFill>
                <a:latin typeface="Lucida Sans Unicode"/>
                <a:cs typeface="Lucida Sans Unicode"/>
              </a:rPr>
              <a:t>May 2, 2024</a:t>
            </a:r>
            <a:br>
              <a:rPr lang="en-US" altLang="en-US" sz="2285" dirty="0">
                <a:solidFill>
                  <a:srgbClr val="002C77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br>
              <a:rPr lang="en-US" altLang="en-US" sz="3555" dirty="0">
                <a:solidFill>
                  <a:srgbClr val="002C77"/>
                </a:solidFill>
              </a:rPr>
            </a:br>
            <a:r>
              <a:rPr lang="en-US" altLang="en-US" sz="3555" dirty="0">
                <a:solidFill>
                  <a:schemeClr val="tx1"/>
                </a:solidFill>
              </a:rPr>
              <a:t>Larry Pearlman</a:t>
            </a:r>
            <a:br>
              <a:rPr lang="en-US" altLang="en-US" sz="3555" dirty="0">
                <a:solidFill>
                  <a:schemeClr val="tx1"/>
                </a:solidFill>
              </a:rPr>
            </a:br>
            <a:r>
              <a:rPr lang="en-US" altLang="en-US" sz="2285" dirty="0">
                <a:solidFill>
                  <a:schemeClr val="tx1"/>
                </a:solidFill>
              </a:rPr>
              <a:t>President, Safety And Consulting Associates</a:t>
            </a:r>
            <a:br>
              <a:rPr lang="en-US" altLang="en-US" sz="2285" dirty="0">
                <a:solidFill>
                  <a:schemeClr val="tx1"/>
                </a:solidFill>
              </a:rPr>
            </a:br>
            <a:br>
              <a:rPr lang="en-US" altLang="en-US" sz="2285" dirty="0">
                <a:solidFill>
                  <a:schemeClr val="tx1"/>
                </a:solidFill>
              </a:rPr>
            </a:br>
            <a:br>
              <a:rPr lang="en-US" altLang="en-US" sz="3555" b="1" dirty="0">
                <a:solidFill>
                  <a:schemeClr val="tx1"/>
                </a:solidFill>
              </a:rPr>
            </a:br>
            <a:endParaRPr lang="en-US" altLang="en-US" sz="3555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7100B0-C154-3410-3F22-E996246F9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975" y="2930704"/>
            <a:ext cx="1811470" cy="1824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DC8206-95FD-63AC-11EB-68B00A387F03}"/>
              </a:ext>
            </a:extLst>
          </p:cNvPr>
          <p:cNvSpPr txBox="1"/>
          <p:nvPr/>
        </p:nvSpPr>
        <p:spPr>
          <a:xfrm>
            <a:off x="9671152" y="2200946"/>
            <a:ext cx="1362919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chemeClr val="tx1"/>
                </a:solidFill>
              </a:rPr>
              <a:t>Connect on LinkedIn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E16D0-9A2E-D20D-3C69-20FE5240C28D}"/>
              </a:ext>
            </a:extLst>
          </p:cNvPr>
          <p:cNvSpPr txBox="1"/>
          <p:nvPr/>
        </p:nvSpPr>
        <p:spPr>
          <a:xfrm>
            <a:off x="8479421" y="5076780"/>
            <a:ext cx="3712579" cy="1150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600" b="1" dirty="0"/>
              <a:t>Email me for a copy of this presentation:</a:t>
            </a:r>
          </a:p>
          <a:p>
            <a:endParaRPr lang="en-US" altLang="en-US" sz="1600" dirty="0">
              <a:solidFill>
                <a:schemeClr val="tx1"/>
              </a:solidFill>
            </a:endParaRPr>
          </a:p>
          <a:p>
            <a:r>
              <a:rPr lang="en-US" altLang="en-US" sz="1600" b="1" dirty="0"/>
              <a:t>LPearlman@safetyand.ORG</a:t>
            </a:r>
            <a:endParaRPr lang="en-US" altLang="en-US" sz="1600" b="1" dirty="0">
              <a:solidFill>
                <a:schemeClr val="tx1"/>
              </a:solidFill>
            </a:endParaRPr>
          </a:p>
          <a:p>
            <a:endParaRPr lang="en-US" sz="16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E55CF-0600-49B5-5929-A7245468D3CA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21704" indent="-221704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har char="•"/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2pPr>
            <a:lvl3pPr marL="1160922" indent="-21767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3pPr>
            <a:lvl4pPr marL="1741383" indent="-211627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4pPr>
            <a:lvl5pPr marL="2321844" indent="-219689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Arial"/>
              </a:defRPr>
            </a:lvl5pPr>
            <a:lvl6pPr marL="2902306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indent="-219689" algn="l" defTabSz="1160922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indent="0">
              <a:buNone/>
              <a:defRPr/>
            </a:pPr>
            <a:fld id="{243713B5-04CD-4C22-9700-BAFFF2E35FB6}" type="datetime4">
              <a:rPr lang="en-GB" altLang="en-US" smtClean="0"/>
              <a:pPr marL="0" indent="0">
                <a:buNone/>
                <a:defRPr/>
              </a:pPr>
              <a:t>17 April 2024</a:t>
            </a:fld>
            <a:endParaRPr lang="en-US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461" y="382589"/>
            <a:ext cx="11029033" cy="758825"/>
          </a:xfrm>
        </p:spPr>
        <p:txBody>
          <a:bodyPr vert="horz" wrap="square" lIns="0" tIns="13335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2700">
              <a:spcBef>
                <a:spcPts val="105"/>
              </a:spcBef>
            </a:pPr>
            <a:r>
              <a:rPr lang="en-US" dirty="0"/>
              <a:t>Risk culture self-reflection</a:t>
            </a:r>
          </a:p>
        </p:txBody>
      </p:sp>
      <p:sp>
        <p:nvSpPr>
          <p:cNvPr id="8199" name="Date Placeholder 4">
            <a:extLst>
              <a:ext uri="{FF2B5EF4-FFF2-40B4-BE49-F238E27FC236}">
                <a16:creationId xmlns:a16="http://schemas.microsoft.com/office/drawing/2014/main" id="{26D16127-0A47-2E36-2CEA-DA687F5B11D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411725" y="6503681"/>
            <a:ext cx="1370567" cy="136832"/>
          </a:xfrm>
        </p:spPr>
        <p:txBody>
          <a:bodyPr/>
          <a:lstStyle/>
          <a:p>
            <a:fld id="{C3B2CF62-A48D-4394-A40C-59BB80AF68AE}" type="datetime1">
              <a:rPr lang="en-US" smtClean="0"/>
              <a:pPr/>
              <a:t>4/17/2024</a:t>
            </a:fld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723696E-CF83-C5CF-FC9C-CE1B49E068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0572" y="1743218"/>
            <a:ext cx="9059803" cy="2529195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A82CF7E5-CDDC-D403-1A60-03E24F1AF979}"/>
              </a:ext>
            </a:extLst>
          </p:cNvPr>
          <p:cNvSpPr txBox="1"/>
          <p:nvPr/>
        </p:nvSpPr>
        <p:spPr>
          <a:xfrm>
            <a:off x="1445514" y="3810058"/>
            <a:ext cx="1348483" cy="296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3"/>
              </a:lnSpc>
              <a:spcBef>
                <a:spcPct val="0"/>
              </a:spcBef>
            </a:pPr>
            <a:r>
              <a:rPr lang="en-US" sz="1781" dirty="0">
                <a:solidFill>
                  <a:srgbClr val="FFFFFF"/>
                </a:solidFill>
                <a:latin typeface="Avenir Next LT Pro" panose="020B0504020202020204" pitchFamily="34" charset="0"/>
              </a:rPr>
              <a:t>Pathological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1299BBE6-5C86-792B-82F5-B4CF19069E0E}"/>
              </a:ext>
            </a:extLst>
          </p:cNvPr>
          <p:cNvSpPr txBox="1"/>
          <p:nvPr/>
        </p:nvSpPr>
        <p:spPr>
          <a:xfrm>
            <a:off x="3296118" y="3417143"/>
            <a:ext cx="1009936" cy="296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3"/>
              </a:lnSpc>
              <a:spcBef>
                <a:spcPct val="0"/>
              </a:spcBef>
            </a:pPr>
            <a:r>
              <a:rPr lang="en-US" sz="1781" dirty="0">
                <a:solidFill>
                  <a:srgbClr val="FFFFFF"/>
                </a:solidFill>
                <a:latin typeface="Avenir Next LT Pro" panose="020B0504020202020204" pitchFamily="34" charset="0"/>
              </a:rPr>
              <a:t>Reactive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D6BE42F1-962B-3042-8547-CEDF44303C58}"/>
              </a:ext>
            </a:extLst>
          </p:cNvPr>
          <p:cNvSpPr txBox="1"/>
          <p:nvPr/>
        </p:nvSpPr>
        <p:spPr>
          <a:xfrm>
            <a:off x="4786084" y="2974416"/>
            <a:ext cx="1162678" cy="296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3"/>
              </a:lnSpc>
              <a:spcBef>
                <a:spcPct val="0"/>
              </a:spcBef>
            </a:pPr>
            <a:r>
              <a:rPr lang="en-US" sz="1781" dirty="0">
                <a:latin typeface="Avenir Next LT Pro" panose="020B0504020202020204" pitchFamily="34" charset="0"/>
              </a:rPr>
              <a:t>Calculative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4E4D9E42-5330-34CE-A425-2CE487AD434F}"/>
              </a:ext>
            </a:extLst>
          </p:cNvPr>
          <p:cNvSpPr txBox="1"/>
          <p:nvPr/>
        </p:nvSpPr>
        <p:spPr>
          <a:xfrm>
            <a:off x="6564026" y="2516443"/>
            <a:ext cx="1094171" cy="296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3"/>
              </a:lnSpc>
              <a:spcBef>
                <a:spcPct val="0"/>
              </a:spcBef>
            </a:pPr>
            <a:r>
              <a:rPr lang="en-US" sz="1781" dirty="0">
                <a:solidFill>
                  <a:srgbClr val="FFFFFF"/>
                </a:solidFill>
                <a:latin typeface="Avenir Next LT Pro" panose="020B0504020202020204" pitchFamily="34" charset="0"/>
              </a:rPr>
              <a:t>Proactive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49ED9871-8A93-6A0B-E52B-611CB0971C48}"/>
              </a:ext>
            </a:extLst>
          </p:cNvPr>
          <p:cNvSpPr txBox="1"/>
          <p:nvPr/>
        </p:nvSpPr>
        <p:spPr>
          <a:xfrm>
            <a:off x="8105567" y="2099251"/>
            <a:ext cx="1575863" cy="296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3"/>
              </a:lnSpc>
              <a:spcBef>
                <a:spcPct val="0"/>
              </a:spcBef>
            </a:pPr>
            <a:r>
              <a:rPr lang="en-US" sz="1781" dirty="0">
                <a:solidFill>
                  <a:srgbClr val="FFFFFF"/>
                </a:solidFill>
                <a:latin typeface="Avenir Next LT Pro" panose="020B0504020202020204" pitchFamily="34" charset="0"/>
              </a:rPr>
              <a:t>Generative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5C8513-0169-78C0-024F-EB2CF7A47A67}"/>
              </a:ext>
            </a:extLst>
          </p:cNvPr>
          <p:cNvCxnSpPr>
            <a:cxnSpLocks/>
          </p:cNvCxnSpPr>
          <p:nvPr/>
        </p:nvCxnSpPr>
        <p:spPr>
          <a:xfrm>
            <a:off x="2209733" y="1804154"/>
            <a:ext cx="9364" cy="2042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761934-B312-660C-845F-D491DA607487}"/>
              </a:ext>
            </a:extLst>
          </p:cNvPr>
          <p:cNvCxnSpPr>
            <a:cxnSpLocks/>
          </p:cNvCxnSpPr>
          <p:nvPr/>
        </p:nvCxnSpPr>
        <p:spPr>
          <a:xfrm>
            <a:off x="3764116" y="1971675"/>
            <a:ext cx="0" cy="1457382"/>
          </a:xfrm>
          <a:prstGeom prst="line">
            <a:avLst/>
          </a:prstGeom>
          <a:ln>
            <a:solidFill>
              <a:srgbClr val="F15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DC70F4-F3E5-D9FD-44C6-17B496D20AD3}"/>
              </a:ext>
            </a:extLst>
          </p:cNvPr>
          <p:cNvCxnSpPr>
            <a:cxnSpLocks/>
          </p:cNvCxnSpPr>
          <p:nvPr/>
        </p:nvCxnSpPr>
        <p:spPr>
          <a:xfrm>
            <a:off x="5371466" y="1893989"/>
            <a:ext cx="0" cy="1130623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CA1633-C0D3-E5CC-06CB-ED349CDDFDBF}"/>
              </a:ext>
            </a:extLst>
          </p:cNvPr>
          <p:cNvCxnSpPr>
            <a:cxnSpLocks/>
          </p:cNvCxnSpPr>
          <p:nvPr/>
        </p:nvCxnSpPr>
        <p:spPr>
          <a:xfrm>
            <a:off x="7110082" y="2099251"/>
            <a:ext cx="0" cy="479046"/>
          </a:xfrm>
          <a:prstGeom prst="line">
            <a:avLst/>
          </a:prstGeom>
          <a:ln>
            <a:solidFill>
              <a:srgbClr val="08B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1D9A2B-281A-FE32-7749-874B17613E6D}"/>
              </a:ext>
            </a:extLst>
          </p:cNvPr>
          <p:cNvCxnSpPr>
            <a:cxnSpLocks/>
          </p:cNvCxnSpPr>
          <p:nvPr/>
        </p:nvCxnSpPr>
        <p:spPr>
          <a:xfrm>
            <a:off x="8895073" y="1644943"/>
            <a:ext cx="0" cy="498092"/>
          </a:xfrm>
          <a:prstGeom prst="line">
            <a:avLst/>
          </a:prstGeom>
          <a:ln>
            <a:solidFill>
              <a:srgbClr val="00B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4">
            <a:extLst>
              <a:ext uri="{FF2B5EF4-FFF2-40B4-BE49-F238E27FC236}">
                <a16:creationId xmlns:a16="http://schemas.microsoft.com/office/drawing/2014/main" id="{44CAC356-4104-A0A4-8D77-DDBACD3FF77B}"/>
              </a:ext>
            </a:extLst>
          </p:cNvPr>
          <p:cNvSpPr/>
          <p:nvPr/>
        </p:nvSpPr>
        <p:spPr>
          <a:xfrm rot="16200000" flipH="1" flipV="1">
            <a:off x="1966100" y="4525571"/>
            <a:ext cx="506316" cy="0"/>
          </a:xfrm>
          <a:prstGeom prst="line">
            <a:avLst/>
          </a:prstGeom>
          <a:ln w="66675" cap="rnd">
            <a:solidFill>
              <a:srgbClr val="1D2768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FB04B8C6-7C1B-CF5C-123F-5021F5CF9585}"/>
              </a:ext>
            </a:extLst>
          </p:cNvPr>
          <p:cNvSpPr/>
          <p:nvPr/>
        </p:nvSpPr>
        <p:spPr>
          <a:xfrm rot="5400000" flipV="1">
            <a:off x="3462879" y="4096599"/>
            <a:ext cx="602475" cy="0"/>
          </a:xfrm>
          <a:prstGeom prst="line">
            <a:avLst/>
          </a:prstGeom>
          <a:ln w="66675" cap="rnd">
            <a:solidFill>
              <a:srgbClr val="F15F5C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6">
            <a:extLst>
              <a:ext uri="{FF2B5EF4-FFF2-40B4-BE49-F238E27FC236}">
                <a16:creationId xmlns:a16="http://schemas.microsoft.com/office/drawing/2014/main" id="{535897FC-1F2F-781C-E5A2-FA585CD4A980}"/>
              </a:ext>
            </a:extLst>
          </p:cNvPr>
          <p:cNvSpPr/>
          <p:nvPr/>
        </p:nvSpPr>
        <p:spPr>
          <a:xfrm rot="5400000">
            <a:off x="5205538" y="3689035"/>
            <a:ext cx="602475" cy="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8A7BBDA6-E551-64A1-C669-8CB52C4378DA}"/>
              </a:ext>
            </a:extLst>
          </p:cNvPr>
          <p:cNvSpPr/>
          <p:nvPr/>
        </p:nvSpPr>
        <p:spPr>
          <a:xfrm rot="5400000" flipV="1">
            <a:off x="6808845" y="3255547"/>
            <a:ext cx="602475" cy="0"/>
          </a:xfrm>
          <a:prstGeom prst="line">
            <a:avLst/>
          </a:prstGeom>
          <a:ln w="66675" cap="rnd">
            <a:solidFill>
              <a:srgbClr val="08BFF1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8">
            <a:extLst>
              <a:ext uri="{FF2B5EF4-FFF2-40B4-BE49-F238E27FC236}">
                <a16:creationId xmlns:a16="http://schemas.microsoft.com/office/drawing/2014/main" id="{882E423D-E597-084C-66C8-27A6D06AD8F4}"/>
              </a:ext>
            </a:extLst>
          </p:cNvPr>
          <p:cNvSpPr/>
          <p:nvPr/>
        </p:nvSpPr>
        <p:spPr>
          <a:xfrm rot="5400000">
            <a:off x="8594303" y="2813384"/>
            <a:ext cx="602475" cy="0"/>
          </a:xfrm>
          <a:prstGeom prst="line">
            <a:avLst/>
          </a:prstGeom>
          <a:ln w="66675" cap="rnd">
            <a:solidFill>
              <a:srgbClr val="00BAB4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21">
            <a:extLst>
              <a:ext uri="{FF2B5EF4-FFF2-40B4-BE49-F238E27FC236}">
                <a16:creationId xmlns:a16="http://schemas.microsoft.com/office/drawing/2014/main" id="{8757D47F-04EF-F6E6-8638-0E1069346ED5}"/>
              </a:ext>
            </a:extLst>
          </p:cNvPr>
          <p:cNvSpPr/>
          <p:nvPr/>
        </p:nvSpPr>
        <p:spPr>
          <a:xfrm rot="16200000">
            <a:off x="8405181" y="3315014"/>
            <a:ext cx="4586570" cy="0"/>
          </a:xfrm>
          <a:prstGeom prst="line">
            <a:avLst/>
          </a:prstGeom>
          <a:ln w="66675" cap="flat">
            <a:solidFill>
              <a:srgbClr val="1D2768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1C4464-3F92-F0F5-FC4E-24EFCB77378F}"/>
              </a:ext>
            </a:extLst>
          </p:cNvPr>
          <p:cNvSpPr txBox="1"/>
          <p:nvPr/>
        </p:nvSpPr>
        <p:spPr>
          <a:xfrm rot="16200000">
            <a:off x="8394308" y="3058793"/>
            <a:ext cx="4425752" cy="733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7"/>
              </a:lnSpc>
            </a:pPr>
            <a:r>
              <a:rPr lang="en-US" sz="1527" dirty="0">
                <a:solidFill>
                  <a:srgbClr val="1D2768"/>
                </a:solidFill>
                <a:latin typeface="Avenir Next World 1"/>
              </a:rPr>
              <a:t>Increasingly informed</a:t>
            </a:r>
          </a:p>
          <a:p>
            <a:pPr algn="ctr">
              <a:lnSpc>
                <a:spcPts val="2137"/>
              </a:lnSpc>
              <a:spcBef>
                <a:spcPct val="0"/>
              </a:spcBef>
            </a:pPr>
            <a:r>
              <a:rPr lang="en-US" sz="1527" dirty="0">
                <a:solidFill>
                  <a:srgbClr val="1D2768"/>
                </a:solidFill>
                <a:latin typeface="Avenir Next World 1"/>
              </a:rPr>
              <a:t>Increasing trust and accountability</a:t>
            </a: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FF027770-0E55-25BF-D660-63F1A06A77C6}"/>
              </a:ext>
            </a:extLst>
          </p:cNvPr>
          <p:cNvSpPr txBox="1"/>
          <p:nvPr/>
        </p:nvSpPr>
        <p:spPr>
          <a:xfrm>
            <a:off x="1420789" y="1286108"/>
            <a:ext cx="1577888" cy="476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200">
                <a:latin typeface="Avenir Next World 1"/>
              </a:defRPr>
            </a:lvl1pPr>
          </a:lstStyle>
          <a:p>
            <a:r>
              <a:rPr lang="en-US" b="1" dirty="0">
                <a:latin typeface="Avenir Next LT Pro" panose="020B0504020202020204" pitchFamily="34" charset="0"/>
              </a:rPr>
              <a:t>“Who cares as long as we’re not caught?”</a:t>
            </a: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D516B167-8E3C-1E9D-FD35-C81625288192}"/>
              </a:ext>
            </a:extLst>
          </p:cNvPr>
          <p:cNvSpPr txBox="1"/>
          <p:nvPr/>
        </p:nvSpPr>
        <p:spPr>
          <a:xfrm>
            <a:off x="3047734" y="1166173"/>
            <a:ext cx="1338052" cy="794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200">
                <a:latin typeface="Avenir Next World 1"/>
              </a:defRPr>
            </a:lvl1pPr>
          </a:lstStyle>
          <a:p>
            <a:r>
              <a:rPr lang="en-US" b="1" dirty="0">
                <a:latin typeface="Avenir Next LT Pro" panose="020B0504020202020204" pitchFamily="34" charset="0"/>
              </a:rPr>
              <a:t>“Risk is important. We look at it every time we have an incident”</a:t>
            </a:r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4DCE4DEB-F70C-0FD8-BB4A-4689DFD9655C}"/>
              </a:ext>
            </a:extLst>
          </p:cNvPr>
          <p:cNvSpPr txBox="1"/>
          <p:nvPr/>
        </p:nvSpPr>
        <p:spPr>
          <a:xfrm>
            <a:off x="4810517" y="1245990"/>
            <a:ext cx="1338050" cy="635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200">
                <a:latin typeface="Avenir Next World 1"/>
              </a:defRPr>
            </a:lvl1pPr>
          </a:lstStyle>
          <a:p>
            <a:r>
              <a:rPr lang="en-US" b="1" dirty="0">
                <a:latin typeface="Avenir Next LT Pro" panose="020B0504020202020204" pitchFamily="34" charset="0"/>
              </a:rPr>
              <a:t>“We have systems in place to manage all risks”</a:t>
            </a:r>
          </a:p>
        </p:txBody>
      </p:sp>
      <p:sp>
        <p:nvSpPr>
          <p:cNvPr id="28" name="TextBox 18">
            <a:extLst>
              <a:ext uri="{FF2B5EF4-FFF2-40B4-BE49-F238E27FC236}">
                <a16:creationId xmlns:a16="http://schemas.microsoft.com/office/drawing/2014/main" id="{A25D3CF0-6B4A-CFD9-C60C-A83DD752D1AC}"/>
              </a:ext>
            </a:extLst>
          </p:cNvPr>
          <p:cNvSpPr txBox="1"/>
          <p:nvPr/>
        </p:nvSpPr>
        <p:spPr>
          <a:xfrm>
            <a:off x="6244574" y="1122993"/>
            <a:ext cx="1692745" cy="794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b="1" dirty="0">
                <a:latin typeface="Avenir Next LT Pro" panose="020B0504020202020204" pitchFamily="34" charset="0"/>
              </a:rPr>
              <a:t>“We work on problems that we find. Risk leadership drives continuous improvement”</a:t>
            </a: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68CCB636-AB29-3D98-0407-F482AA0FFAF9}"/>
              </a:ext>
            </a:extLst>
          </p:cNvPr>
          <p:cNvSpPr txBox="1"/>
          <p:nvPr/>
        </p:nvSpPr>
        <p:spPr>
          <a:xfrm>
            <a:off x="8075427" y="1254796"/>
            <a:ext cx="1639291" cy="476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b="1" dirty="0">
                <a:latin typeface="Avenir Next LT Pro" panose="020B0504020202020204" pitchFamily="34" charset="0"/>
              </a:rPr>
              <a:t>“Risk management is how we do business around here”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99F3E3EB-4B19-AE9F-C2B9-21441035E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92" y="5042632"/>
            <a:ext cx="1908169" cy="88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marL="228600" indent="-228600">
              <a:buFont typeface="+mj-lt"/>
              <a:buAutoNum type="arabicPeriod"/>
              <a:defRPr sz="1200">
                <a:latin typeface="Avenir Next World 1"/>
              </a:defRPr>
            </a:lvl1pPr>
            <a:lvl2pPr marL="742950" indent="-285750">
              <a:defRPr sz="2800">
                <a:latin typeface="Garamond" panose="02020404030301010803" pitchFamily="18" charset="0"/>
              </a:defRPr>
            </a:lvl2pPr>
            <a:lvl3pPr marL="1143000" indent="-228600">
              <a:defRPr sz="2800">
                <a:latin typeface="Garamond" panose="02020404030301010803" pitchFamily="18" charset="0"/>
              </a:defRPr>
            </a:lvl3pPr>
            <a:lvl4pPr marL="1600200" indent="-228600">
              <a:defRPr sz="2800">
                <a:latin typeface="Garamond" panose="02020404030301010803" pitchFamily="18" charset="0"/>
              </a:defRPr>
            </a:lvl4pPr>
            <a:lvl5pPr marL="2057400" indent="-228600">
              <a:defRPr sz="2800"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latin typeface="Garamond" panose="02020404030301010803" pitchFamily="18" charset="0"/>
              </a:defRPr>
            </a:lvl9pPr>
          </a:lstStyle>
          <a:p>
            <a:r>
              <a:rPr lang="en-GB" altLang="en-US" b="1" dirty="0">
                <a:latin typeface="Avenir Next LT Pro" panose="020B0504020202020204" pitchFamily="34" charset="0"/>
              </a:rPr>
              <a:t>The lawyers</a:t>
            </a:r>
            <a:r>
              <a:rPr lang="en-US" altLang="en-US" b="1" dirty="0">
                <a:latin typeface="Avenir Next LT Pro" panose="020B0504020202020204" pitchFamily="34" charset="0"/>
              </a:rPr>
              <a:t> </a:t>
            </a:r>
            <a:r>
              <a:rPr lang="en-GB" altLang="en-US" b="1" dirty="0">
                <a:latin typeface="Avenir Next LT Pro" panose="020B0504020202020204" pitchFamily="34" charset="0"/>
              </a:rPr>
              <a:t>said it was OK</a:t>
            </a:r>
          </a:p>
          <a:p>
            <a:endParaRPr lang="en-GB" altLang="en-US" b="1" dirty="0">
              <a:latin typeface="Avenir Next LT Pro" panose="020B0504020202020204" pitchFamily="34" charset="0"/>
            </a:endParaRPr>
          </a:p>
          <a:p>
            <a:r>
              <a:rPr lang="en-GB" altLang="en-US" b="1" dirty="0">
                <a:latin typeface="Avenir Next LT Pro" panose="020B0504020202020204" pitchFamily="34" charset="0"/>
              </a:rPr>
              <a:t>Sack the idiot who had the accident</a:t>
            </a: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D4FA9AB3-E1E4-F18A-894A-32993E783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380" y="4696347"/>
            <a:ext cx="1867790" cy="136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marL="228600" indent="-228600">
              <a:buFont typeface="+mj-lt"/>
              <a:buAutoNum type="arabicPeriod"/>
              <a:defRPr sz="1200">
                <a:latin typeface="Avenir Next World 1"/>
              </a:defRPr>
            </a:lvl1pPr>
            <a:lvl2pPr marL="742950" indent="-285750">
              <a:defRPr sz="2800">
                <a:latin typeface="Garamond" panose="02020404030301010803" pitchFamily="18" charset="0"/>
              </a:defRPr>
            </a:lvl2pPr>
            <a:lvl3pPr marL="1143000" indent="-228600">
              <a:defRPr sz="2800">
                <a:latin typeface="Garamond" panose="02020404030301010803" pitchFamily="18" charset="0"/>
              </a:defRPr>
            </a:lvl3pPr>
            <a:lvl4pPr marL="1600200" indent="-228600">
              <a:defRPr sz="2800">
                <a:latin typeface="Garamond" panose="02020404030301010803" pitchFamily="18" charset="0"/>
              </a:defRPr>
            </a:lvl4pPr>
            <a:lvl5pPr marL="2057400" indent="-228600">
              <a:defRPr sz="2800"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latin typeface="Garamond" panose="02020404030301010803" pitchFamily="18" charset="0"/>
              </a:defRPr>
            </a:lvl9pPr>
          </a:lstStyle>
          <a:p>
            <a:r>
              <a:rPr lang="en-GB" altLang="en-US" b="1" dirty="0">
                <a:latin typeface="Avenir Next LT Pro" panose="020B0504020202020204" pitchFamily="34" charset="0"/>
              </a:rPr>
              <a:t>We are serious, but why don’t they do what they’re told?</a:t>
            </a:r>
          </a:p>
          <a:p>
            <a:endParaRPr lang="en-US" altLang="en-US" b="1" dirty="0">
              <a:latin typeface="Avenir Next LT Pro" panose="020B0504020202020204" pitchFamily="34" charset="0"/>
            </a:endParaRPr>
          </a:p>
          <a:p>
            <a:r>
              <a:rPr lang="en-US" altLang="en-US" b="1" dirty="0">
                <a:latin typeface="Avenir Next LT Pro" panose="020B0504020202020204" pitchFamily="34" charset="0"/>
              </a:rPr>
              <a:t>You must consider the conditions under which we are working</a:t>
            </a:r>
            <a:endParaRPr lang="en-GB" altLang="en-US" b="1" dirty="0">
              <a:latin typeface="Avenir Next LT Pro" panose="020B0504020202020204" pitchFamily="34" charset="0"/>
            </a:endParaRP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202BA4CC-9847-15E8-4F54-B80CB7446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861" y="4233535"/>
            <a:ext cx="1352790" cy="88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marL="228600" indent="-228600">
              <a:buFont typeface="+mj-lt"/>
              <a:buAutoNum type="arabicPeriod"/>
              <a:defRPr sz="1200">
                <a:latin typeface="Avenir Next World 1"/>
              </a:defRPr>
            </a:lvl1pPr>
            <a:lvl2pPr marL="742950" indent="-285750">
              <a:defRPr sz="2800">
                <a:latin typeface="Garamond" panose="02020404030301010803" pitchFamily="18" charset="0"/>
              </a:defRPr>
            </a:lvl2pPr>
            <a:lvl3pPr marL="1143000" indent="-228600">
              <a:defRPr sz="2800">
                <a:latin typeface="Garamond" panose="02020404030301010803" pitchFamily="18" charset="0"/>
              </a:defRPr>
            </a:lvl3pPr>
            <a:lvl4pPr marL="1600200" indent="-228600">
              <a:defRPr sz="2800">
                <a:latin typeface="Garamond" panose="02020404030301010803" pitchFamily="18" charset="0"/>
              </a:defRPr>
            </a:lvl4pPr>
            <a:lvl5pPr marL="2057400" indent="-228600">
              <a:defRPr sz="2800"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latin typeface="Garamond" panose="02020404030301010803" pitchFamily="18" charset="0"/>
              </a:defRPr>
            </a:lvl9pPr>
          </a:lstStyle>
          <a:p>
            <a:r>
              <a:rPr lang="en-GB" altLang="en-US" b="1" dirty="0">
                <a:latin typeface="Avenir Next LT Pro" panose="020B0504020202020204" pitchFamily="34" charset="0"/>
              </a:rPr>
              <a:t>We cracked it!</a:t>
            </a:r>
          </a:p>
          <a:p>
            <a:endParaRPr lang="en-GB" altLang="en-US" b="1" dirty="0">
              <a:latin typeface="Avenir Next LT Pro" panose="020B0504020202020204" pitchFamily="34" charset="0"/>
            </a:endParaRPr>
          </a:p>
          <a:p>
            <a:r>
              <a:rPr lang="en-GB" altLang="en-US" b="1" dirty="0">
                <a:latin typeface="Avenir Next LT Pro" panose="020B0504020202020204" pitchFamily="34" charset="0"/>
              </a:rPr>
              <a:t>Lots and lots of audits</a:t>
            </a:r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3BFFEC02-1986-2684-14C7-26679DC07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007" y="3860175"/>
            <a:ext cx="1867785" cy="183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 anchor="t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228600" indent="-228600">
              <a:buFont typeface="+mj-lt"/>
              <a:buAutoNum type="arabicPeriod"/>
            </a:pPr>
            <a:r>
              <a:rPr lang="en-GB" sz="1200" b="1" dirty="0">
                <a:latin typeface="Avenir Next LT Pro" panose="020B0504020202020204" pitchFamily="34" charset="0"/>
              </a:rPr>
              <a:t>Risk leadership and values drive continuous improvement</a:t>
            </a:r>
          </a:p>
          <a:p>
            <a:pPr marL="228600" indent="-228600">
              <a:buFont typeface="+mj-lt"/>
              <a:buAutoNum type="arabicPeriod"/>
            </a:pPr>
            <a:endParaRPr lang="en-US" sz="1200" b="1" dirty="0">
              <a:latin typeface="Avenir Next LT Pro" panose="020B05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1" dirty="0">
                <a:latin typeface="Avenir Next LT Pro" panose="020B0504020202020204" pitchFamily="34" charset="0"/>
              </a:rPr>
              <a:t>Resources are available to fix things before an accident</a:t>
            </a:r>
          </a:p>
          <a:p>
            <a:pPr marL="228591" indent="-228591">
              <a:buAutoNum type="arabicPeriod"/>
            </a:pPr>
            <a:endParaRPr lang="en-GB" sz="1200" dirty="0">
              <a:solidFill>
                <a:srgbClr val="3C3C3C"/>
              </a:solidFill>
              <a:latin typeface="Avenir Next World 1"/>
            </a:endParaRPr>
          </a:p>
          <a:p>
            <a:pPr marL="228591" indent="-228591">
              <a:buFont typeface="+mj-lt"/>
              <a:buAutoNum type="arabicPeriod"/>
            </a:pPr>
            <a:endParaRPr lang="en-GB" altLang="en-US" sz="1200" dirty="0">
              <a:solidFill>
                <a:srgbClr val="3C3C3C"/>
              </a:solidFill>
              <a:latin typeface="Avenir Next World 1"/>
            </a:endParaRP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2B8D09E9-E3BE-C3C7-D8BF-98F026CC1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492" y="3425720"/>
            <a:ext cx="1796658" cy="104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 anchor="t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228591" indent="-228591">
              <a:buFont typeface="+mj-lt"/>
              <a:buAutoNum type="arabicPeriod"/>
            </a:pPr>
            <a:r>
              <a:rPr lang="en-GB" altLang="en-US" sz="1200" b="1" dirty="0">
                <a:latin typeface="Avenir Next LT Pro" panose="020B0504020202020204" pitchFamily="34" charset="0"/>
              </a:rPr>
              <a:t>We have a sense of chronic unease</a:t>
            </a:r>
          </a:p>
          <a:p>
            <a:pPr marL="228591" indent="-228591">
              <a:buFont typeface="+mj-lt"/>
              <a:buAutoNum type="arabicPeriod"/>
            </a:pPr>
            <a:endParaRPr lang="en-GB" altLang="en-US" sz="1200" b="1" dirty="0">
              <a:latin typeface="Avenir Next LT Pro" panose="020B0504020202020204" pitchFamily="34" charset="0"/>
            </a:endParaRPr>
          </a:p>
          <a:p>
            <a:pPr marL="228591" indent="-228591">
              <a:buFont typeface="+mj-lt"/>
              <a:buAutoNum type="arabicPeriod"/>
            </a:pPr>
            <a:r>
              <a:rPr lang="en-GB" altLang="en-US" sz="1200" b="1" dirty="0">
                <a:latin typeface="Avenir Next LT Pro" panose="020B0504020202020204" pitchFamily="34" charset="0"/>
              </a:rPr>
              <a:t>Risk management is seen as a profit centre</a:t>
            </a:r>
          </a:p>
        </p:txBody>
      </p:sp>
    </p:spTree>
    <p:extLst>
      <p:ext uri="{BB962C8B-B14F-4D97-AF65-F5344CB8AC3E}">
        <p14:creationId xmlns:p14="http://schemas.microsoft.com/office/powerpoint/2010/main" val="13658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3E3E404F-E895-9CEB-2DF8-10DB4EC29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" r="6050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68CB59-58A3-E723-0E3D-9061257314D1}"/>
              </a:ext>
            </a:extLst>
          </p:cNvPr>
          <p:cNvSpPr txBox="1">
            <a:spLocks/>
          </p:cNvSpPr>
          <p:nvPr/>
        </p:nvSpPr>
        <p:spPr>
          <a:xfrm>
            <a:off x="611262" y="4958088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March 23, 2005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31610" y="1941816"/>
            <a:ext cx="3822189" cy="45510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 eaLnBrk="0" hangingPunct="0">
              <a:spcBef>
                <a:spcPct val="6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­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­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00" b="1" dirty="0">
                <a:latin typeface="+mn-lt"/>
                <a:ea typeface="+mn-ea"/>
              </a:rPr>
              <a:t>Bolton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00" b="1" dirty="0">
                <a:latin typeface="+mn-lt"/>
                <a:ea typeface="+mn-ea"/>
              </a:rPr>
              <a:t>Cruz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00" b="1" dirty="0">
                <a:latin typeface="+mn-lt"/>
                <a:ea typeface="+mn-ea"/>
              </a:rPr>
              <a:t>Herrera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00" b="1" dirty="0">
                <a:latin typeface="+mn-lt"/>
                <a:ea typeface="+mn-ea"/>
              </a:rPr>
              <a:t>Hogan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00" b="1" dirty="0" err="1">
                <a:latin typeface="+mn-lt"/>
                <a:ea typeface="+mn-ea"/>
              </a:rPr>
              <a:t>Hunnings</a:t>
            </a:r>
            <a:endParaRPr lang="en-US" altLang="en-US" sz="1700" b="1" dirty="0">
              <a:latin typeface="+mn-lt"/>
              <a:ea typeface="+mn-ea"/>
            </a:endParaRP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00" b="1" dirty="0">
                <a:latin typeface="+mn-lt"/>
                <a:ea typeface="+mn-ea"/>
              </a:rPr>
              <a:t>King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00" b="1" dirty="0" err="1">
                <a:latin typeface="+mn-lt"/>
                <a:ea typeface="+mn-ea"/>
              </a:rPr>
              <a:t>Linsenbardt</a:t>
            </a:r>
            <a:r>
              <a:rPr lang="en-US" altLang="en-US" sz="1700" b="1" dirty="0">
                <a:latin typeface="+mn-lt"/>
                <a:ea typeface="+mn-ea"/>
              </a:rPr>
              <a:t> 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00" b="1" dirty="0">
                <a:latin typeface="+mn-lt"/>
                <a:ea typeface="+mn-ea"/>
              </a:rPr>
              <a:t>Ramos 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00" b="1" dirty="0">
                <a:latin typeface="+mn-lt"/>
                <a:ea typeface="+mn-ea"/>
              </a:rPr>
              <a:t>Rodrigues 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00" b="1" dirty="0">
                <a:latin typeface="+mn-lt"/>
                <a:ea typeface="+mn-ea"/>
              </a:rPr>
              <a:t>Rowe, J. 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00" b="1" dirty="0">
                <a:latin typeface="+mn-lt"/>
                <a:ea typeface="+mn-ea"/>
              </a:rPr>
              <a:t>Rowe, L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00" b="1" dirty="0">
                <a:latin typeface="+mn-lt"/>
                <a:ea typeface="+mn-ea"/>
              </a:rPr>
              <a:t>Smith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00" b="1" dirty="0">
                <a:latin typeface="+mn-lt"/>
                <a:ea typeface="+mn-ea"/>
              </a:rPr>
              <a:t>Taylor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00" b="1" dirty="0">
                <a:latin typeface="+mn-lt"/>
                <a:ea typeface="+mn-ea"/>
              </a:rPr>
              <a:t>Thomas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700" b="1" dirty="0">
                <a:latin typeface="+mn-lt"/>
                <a:ea typeface="+mn-ea"/>
              </a:rPr>
              <a:t>White</a:t>
            </a:r>
            <a:endParaRPr lang="en-US" altLang="en-US" sz="1100" b="1" dirty="0">
              <a:latin typeface="+mn-lt"/>
              <a:ea typeface="+mn-e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1"/>
          </p:nvPr>
        </p:nvSpPr>
        <p:spPr>
          <a:xfrm>
            <a:off x="0" y="0"/>
            <a:ext cx="0" cy="0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endParaRPr lang="en-US" alt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  <a:defRPr/>
            </a:pPr>
            <a:fld id="{1D8BD707-D9CF-40AE-B4C6-C98DA3205C09}" type="datetimeFigureOut">
              <a:rPr lang="en-US" smtClean="0"/>
              <a:pPr algn="r">
                <a:spcAft>
                  <a:spcPts val="600"/>
                </a:spcAft>
                <a:defRPr/>
              </a:pPr>
              <a:t>4/17/2024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792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0356EB8D-05BF-A9F0-1C9C-84CD5BD3AF28}"/>
              </a:ext>
            </a:extLst>
          </p:cNvPr>
          <p:cNvSpPr txBox="1">
            <a:spLocks/>
          </p:cNvSpPr>
          <p:nvPr/>
        </p:nvSpPr>
        <p:spPr bwMode="auto">
          <a:xfrm>
            <a:off x="831410" y="333133"/>
            <a:ext cx="11069344" cy="5534672"/>
          </a:xfrm>
          <a:prstGeom prst="rect">
            <a:avLst/>
          </a:prstGeom>
          <a:solidFill>
            <a:srgbClr val="BFBFB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marL="228600" indent="-228600" defTabSz="939800">
              <a:spcBef>
                <a:spcPct val="6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71500" indent="-228600" defTabSz="939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685800" indent="-228600" defTabSz="939800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57300" indent="-228600" defTabSz="939800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66863" indent="-195263" defTabSz="939800">
              <a:spcBef>
                <a:spcPct val="200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24063" indent="-195263" defTabSz="939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481263" indent="-195263" defTabSz="939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38463" indent="-195263" defTabSz="939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395663" indent="-195263" defTabSz="939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90000"/>
            </a:pPr>
            <a:endParaRPr lang="en-US" altLang="en-US" sz="2539" b="1">
              <a:cs typeface="Arial" panose="020B0604020202020204" pitchFamily="34" charset="0"/>
            </a:endParaRPr>
          </a:p>
        </p:txBody>
      </p:sp>
      <p:sp>
        <p:nvSpPr>
          <p:cNvPr id="10243" name="Oval 22">
            <a:extLst>
              <a:ext uri="{FF2B5EF4-FFF2-40B4-BE49-F238E27FC236}">
                <a16:creationId xmlns:a16="http://schemas.microsoft.com/office/drawing/2014/main" id="{621945F9-6CC5-4A1C-BFF7-1E4578B27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0096" y="2590535"/>
            <a:ext cx="1211340" cy="1211340"/>
          </a:xfrm>
          <a:prstGeom prst="ellipse">
            <a:avLst/>
          </a:prstGeom>
          <a:solidFill>
            <a:srgbClr val="006D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anchor="ctr"/>
          <a:lstStyle>
            <a:lvl1pPr>
              <a:spcBef>
                <a:spcPct val="6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6000"/>
              </a:lnSpc>
              <a:spcBef>
                <a:spcPct val="0"/>
              </a:spcBef>
              <a:buFontTx/>
              <a:buNone/>
            </a:pPr>
            <a:endParaRPr lang="en-US" altLang="en-US" sz="2539">
              <a:cs typeface="Arial" panose="020B0604020202020204" pitchFamily="34" charset="0"/>
            </a:endParaRPr>
          </a:p>
        </p:txBody>
      </p:sp>
      <p:sp>
        <p:nvSpPr>
          <p:cNvPr id="10244" name="Title 1">
            <a:extLst>
              <a:ext uri="{FF2B5EF4-FFF2-40B4-BE49-F238E27FC236}">
                <a16:creationId xmlns:a16="http://schemas.microsoft.com/office/drawing/2014/main" id="{2C92CCD5-E9E2-781E-8443-097D74715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6032" y="385764"/>
            <a:ext cx="11014925" cy="758825"/>
          </a:xfrm>
        </p:spPr>
        <p:txBody>
          <a:bodyPr/>
          <a:lstStyle/>
          <a:p>
            <a:r>
              <a:rPr lang="en-US" altLang="en-US" dirty="0"/>
              <a:t>Introductory Exercise</a:t>
            </a:r>
          </a:p>
        </p:txBody>
      </p:sp>
      <p:sp>
        <p:nvSpPr>
          <p:cNvPr id="10245" name="Content Placeholder 2">
            <a:extLst>
              <a:ext uri="{FF2B5EF4-FFF2-40B4-BE49-F238E27FC236}">
                <a16:creationId xmlns:a16="http://schemas.microsoft.com/office/drawing/2014/main" id="{6EA7D217-4007-3DA9-7326-EDF4CFF92F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3586" y="839272"/>
            <a:ext cx="8344335" cy="5028533"/>
          </a:xfrm>
        </p:spPr>
        <p:txBody>
          <a:bodyPr/>
          <a:lstStyle/>
          <a:p>
            <a:endParaRPr lang="en-US" altLang="en-US" dirty="0">
              <a:solidFill>
                <a:srgbClr val="37424A"/>
              </a:solidFill>
            </a:endParaRPr>
          </a:p>
          <a:p>
            <a:endParaRPr lang="en-US" altLang="en-US" dirty="0">
              <a:solidFill>
                <a:srgbClr val="37424A"/>
              </a:solidFill>
            </a:endParaRPr>
          </a:p>
          <a:p>
            <a:pPr lvl="2"/>
            <a:r>
              <a:rPr lang="en-US" altLang="en-US" dirty="0">
                <a:solidFill>
                  <a:srgbClr val="37424A"/>
                </a:solidFill>
              </a:rPr>
              <a:t> What is risk?</a:t>
            </a:r>
          </a:p>
          <a:p>
            <a:endParaRPr lang="en-US" altLang="en-US" dirty="0">
              <a:solidFill>
                <a:srgbClr val="37424A"/>
              </a:solidFill>
            </a:endParaRPr>
          </a:p>
          <a:p>
            <a:pPr marL="741700" lvl="3" indent="0">
              <a:spcBef>
                <a:spcPts val="3047"/>
              </a:spcBef>
              <a:spcAft>
                <a:spcPts val="3047"/>
              </a:spcAft>
              <a:buNone/>
            </a:pPr>
            <a:r>
              <a:rPr lang="en-US" altLang="en-US" dirty="0">
                <a:solidFill>
                  <a:srgbClr val="37424A"/>
                </a:solidFill>
              </a:rPr>
              <a:t>How well does your organization identify risk? </a:t>
            </a:r>
          </a:p>
          <a:p>
            <a:pPr marL="741700" lvl="3" indent="0">
              <a:spcBef>
                <a:spcPts val="3047"/>
              </a:spcBef>
              <a:spcAft>
                <a:spcPts val="3047"/>
              </a:spcAft>
              <a:buNone/>
            </a:pPr>
            <a:r>
              <a:rPr lang="en-US" altLang="en-US" dirty="0">
                <a:solidFill>
                  <a:srgbClr val="37424A"/>
                </a:solidFill>
              </a:rPr>
              <a:t>Once you identify risk, how well does your company manage it?</a:t>
            </a:r>
          </a:p>
          <a:p>
            <a:pPr marL="741700" lvl="3" indent="0">
              <a:spcBef>
                <a:spcPts val="3047"/>
              </a:spcBef>
              <a:spcAft>
                <a:spcPts val="3047"/>
              </a:spcAft>
              <a:buNone/>
            </a:pPr>
            <a:r>
              <a:rPr lang="en-US" altLang="en-US" dirty="0">
                <a:solidFill>
                  <a:srgbClr val="37424A"/>
                </a:solidFill>
              </a:rPr>
              <a:t>When it comes to risk, what would you like to learn?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6E001-5E5C-9AC2-D8B0-87C1EB36E367}"/>
              </a:ext>
            </a:extLst>
          </p:cNvPr>
          <p:cNvSpPr>
            <a:spLocks noGrp="1"/>
          </p:cNvSpPr>
          <p:nvPr>
            <p:ph type="dt" sz="quarter" idx="11"/>
          </p:nvPr>
        </p:nvSpPr>
        <p:spPr bwMode="gray">
          <a:xfrm>
            <a:off x="10146230" y="6550074"/>
            <a:ext cx="1304054" cy="1370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80461" algn="l" rtl="0" eaLnBrk="0" fontAlgn="base" hangingPunct="0">
              <a:spcBef>
                <a:spcPct val="0"/>
              </a:spcBef>
              <a:spcAft>
                <a:spcPct val="0"/>
              </a:spcAft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60922" algn="l" rtl="0" eaLnBrk="0" fontAlgn="base" hangingPunct="0">
              <a:spcBef>
                <a:spcPct val="0"/>
              </a:spcBef>
              <a:spcAft>
                <a:spcPct val="0"/>
              </a:spcAft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741383" algn="l" rtl="0" eaLnBrk="0" fontAlgn="base" hangingPunct="0">
              <a:spcBef>
                <a:spcPct val="0"/>
              </a:spcBef>
              <a:spcAft>
                <a:spcPct val="0"/>
              </a:spcAft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321844" algn="l" rtl="0" eaLnBrk="0" fontAlgn="base" hangingPunct="0">
              <a:spcBef>
                <a:spcPct val="0"/>
              </a:spcBef>
              <a:spcAft>
                <a:spcPct val="0"/>
              </a:spcAft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902306" algn="l" defTabSz="1160922" rtl="0" eaLnBrk="1" latinLnBrk="0" hangingPunct="1"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algn="l" defTabSz="1160922" rtl="0" eaLnBrk="1" latinLnBrk="0" hangingPunct="1"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algn="l" defTabSz="1160922" rtl="0" eaLnBrk="1" latinLnBrk="0" hangingPunct="1"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algn="l" defTabSz="1160922" rtl="0" eaLnBrk="1" latinLnBrk="0" hangingPunct="1"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243713B5-04CD-4C22-9700-BAFFF2E35FB6}" type="datetime4">
              <a:rPr lang="en-GB" altLang="en-US" smtClean="0"/>
              <a:pPr>
                <a:defRPr/>
              </a:pPr>
              <a:t>17 April 2024</a:t>
            </a:fld>
            <a:endParaRPr lang="en-US" altLang="en-US"/>
          </a:p>
        </p:txBody>
      </p:sp>
      <p:grpSp>
        <p:nvGrpSpPr>
          <p:cNvPr id="10248" name="Group 5">
            <a:extLst>
              <a:ext uri="{FF2B5EF4-FFF2-40B4-BE49-F238E27FC236}">
                <a16:creationId xmlns:a16="http://schemas.microsoft.com/office/drawing/2014/main" id="{BABD5F2F-16A1-6951-F97A-072B63AA71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71260" y="2688970"/>
            <a:ext cx="626832" cy="626832"/>
            <a:chOff x="914400" y="3124200"/>
            <a:chExt cx="304800" cy="304800"/>
          </a:xfrm>
        </p:grpSpPr>
        <p:sp>
          <p:nvSpPr>
            <p:cNvPr id="10257" name="Oval 2">
              <a:extLst>
                <a:ext uri="{FF2B5EF4-FFF2-40B4-BE49-F238E27FC236}">
                  <a16:creationId xmlns:a16="http://schemas.microsoft.com/office/drawing/2014/main" id="{5E254FF7-8CBD-54B5-260C-DDADEC465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124200"/>
              <a:ext cx="304800" cy="304800"/>
            </a:xfrm>
            <a:prstGeom prst="ellipse">
              <a:avLst/>
            </a:prstGeom>
            <a:solidFill>
              <a:srgbClr val="00A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anchor="ctr"/>
            <a:lstStyle>
              <a:lvl1pPr>
                <a:spcBef>
                  <a:spcPct val="6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­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­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6000"/>
                </a:lnSpc>
                <a:spcBef>
                  <a:spcPct val="0"/>
                </a:spcBef>
                <a:buFontTx/>
                <a:buNone/>
              </a:pPr>
              <a:endParaRPr lang="en-US" altLang="en-US" sz="2539">
                <a:cs typeface="Arial" panose="020B0604020202020204" pitchFamily="34" charset="0"/>
              </a:endParaRPr>
            </a:p>
          </p:txBody>
        </p:sp>
        <p:sp>
          <p:nvSpPr>
            <p:cNvPr id="10258" name="TextBox 4">
              <a:extLst>
                <a:ext uri="{FF2B5EF4-FFF2-40B4-BE49-F238E27FC236}">
                  <a16:creationId xmlns:a16="http://schemas.microsoft.com/office/drawing/2014/main" id="{DFDF7399-A932-9438-7CA5-73DC7C895C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3151958"/>
              <a:ext cx="304800" cy="208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­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­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39" b="1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392ECAB-5F61-177E-35AA-05354C40F043}"/>
              </a:ext>
            </a:extLst>
          </p:cNvPr>
          <p:cNvGrpSpPr>
            <a:grpSpLocks noChangeAspect="1"/>
          </p:cNvGrpSpPr>
          <p:nvPr/>
        </p:nvGrpSpPr>
        <p:grpSpPr>
          <a:xfrm>
            <a:off x="1071259" y="1562457"/>
            <a:ext cx="627124" cy="642496"/>
            <a:chOff x="914400" y="2600205"/>
            <a:chExt cx="304800" cy="312272"/>
          </a:xfrm>
          <a:solidFill>
            <a:srgbClr val="808080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878DF4E-7351-6862-EC1A-24CFB7F12A18}"/>
                </a:ext>
              </a:extLst>
            </p:cNvPr>
            <p:cNvSpPr/>
            <p:nvPr/>
          </p:nvSpPr>
          <p:spPr bwMode="auto">
            <a:xfrm>
              <a:off x="914400" y="2607677"/>
              <a:ext cx="304800" cy="3048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anchor="ctr"/>
            <a:lstStyle/>
            <a:p>
              <a:pPr algn="ctr" eaLnBrk="1" hangingPunct="1">
                <a:lnSpc>
                  <a:spcPct val="86000"/>
                </a:lnSpc>
                <a:defRPr/>
              </a:pPr>
              <a:endParaRPr lang="en-US" sz="2539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716796-2F32-2001-243E-3D65CFD6E657}"/>
                </a:ext>
              </a:extLst>
            </p:cNvPr>
            <p:cNvSpPr txBox="1"/>
            <p:nvPr/>
          </p:nvSpPr>
          <p:spPr>
            <a:xfrm>
              <a:off x="914400" y="2600205"/>
              <a:ext cx="304800" cy="240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3047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250" name="Group 11">
            <a:extLst>
              <a:ext uri="{FF2B5EF4-FFF2-40B4-BE49-F238E27FC236}">
                <a16:creationId xmlns:a16="http://schemas.microsoft.com/office/drawing/2014/main" id="{169EA3E8-9715-A741-8095-55072F8E461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71260" y="3753175"/>
            <a:ext cx="626832" cy="626832"/>
            <a:chOff x="914400" y="3124200"/>
            <a:chExt cx="304800" cy="304800"/>
          </a:xfrm>
        </p:grpSpPr>
        <p:sp>
          <p:nvSpPr>
            <p:cNvPr id="10255" name="Oval 12">
              <a:extLst>
                <a:ext uri="{FF2B5EF4-FFF2-40B4-BE49-F238E27FC236}">
                  <a16:creationId xmlns:a16="http://schemas.microsoft.com/office/drawing/2014/main" id="{A860B773-D41B-3E3A-2B90-61BF75906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124200"/>
              <a:ext cx="304800" cy="304800"/>
            </a:xfrm>
            <a:prstGeom prst="ellipse">
              <a:avLst/>
            </a:prstGeom>
            <a:solidFill>
              <a:srgbClr val="006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anchor="ctr"/>
            <a:lstStyle>
              <a:lvl1pPr>
                <a:spcBef>
                  <a:spcPct val="6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­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­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6000"/>
                </a:lnSpc>
                <a:spcBef>
                  <a:spcPct val="0"/>
                </a:spcBef>
                <a:buFontTx/>
                <a:buNone/>
              </a:pPr>
              <a:endParaRPr lang="en-US" altLang="en-US" sz="2539">
                <a:cs typeface="Arial" panose="020B0604020202020204" pitchFamily="34" charset="0"/>
              </a:endParaRPr>
            </a:p>
          </p:txBody>
        </p:sp>
        <p:sp>
          <p:nvSpPr>
            <p:cNvPr id="10256" name="TextBox 13">
              <a:extLst>
                <a:ext uri="{FF2B5EF4-FFF2-40B4-BE49-F238E27FC236}">
                  <a16:creationId xmlns:a16="http://schemas.microsoft.com/office/drawing/2014/main" id="{B6413C51-B4C6-8610-DF9E-B53F6BD8D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3151958"/>
              <a:ext cx="304800" cy="208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­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­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39" b="1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0251" name="Picture 4">
            <a:extLst>
              <a:ext uri="{FF2B5EF4-FFF2-40B4-BE49-F238E27FC236}">
                <a16:creationId xmlns:a16="http://schemas.microsoft.com/office/drawing/2014/main" id="{F769794E-0BE6-61B4-726B-6B304CC6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1264" y="2731623"/>
            <a:ext cx="906993" cy="92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52" name="Group 4">
            <a:extLst>
              <a:ext uri="{FF2B5EF4-FFF2-40B4-BE49-F238E27FC236}">
                <a16:creationId xmlns:a16="http://schemas.microsoft.com/office/drawing/2014/main" id="{6991BA8E-52C7-0156-B1EB-28E03D99AF53}"/>
              </a:ext>
            </a:extLst>
          </p:cNvPr>
          <p:cNvGrpSpPr>
            <a:grpSpLocks/>
          </p:cNvGrpSpPr>
          <p:nvPr/>
        </p:nvGrpSpPr>
        <p:grpSpPr bwMode="auto">
          <a:xfrm>
            <a:off x="9740096" y="4384366"/>
            <a:ext cx="1211340" cy="1211340"/>
            <a:chOff x="7162800" y="3581400"/>
            <a:chExt cx="954088" cy="954088"/>
          </a:xfrm>
        </p:grpSpPr>
        <p:sp>
          <p:nvSpPr>
            <p:cNvPr id="10253" name="Oval 2">
              <a:extLst>
                <a:ext uri="{FF2B5EF4-FFF2-40B4-BE49-F238E27FC236}">
                  <a16:creationId xmlns:a16="http://schemas.microsoft.com/office/drawing/2014/main" id="{517040E5-F19D-E49C-7ACA-D43E96264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581400"/>
              <a:ext cx="954088" cy="954088"/>
            </a:xfrm>
            <a:prstGeom prst="ellipse">
              <a:avLst/>
            </a:prstGeom>
            <a:solidFill>
              <a:srgbClr val="F48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anchor="ctr"/>
            <a:lstStyle>
              <a:lvl1pPr>
                <a:spcBef>
                  <a:spcPct val="6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­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­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6000"/>
                </a:lnSpc>
                <a:spcBef>
                  <a:spcPct val="0"/>
                </a:spcBef>
                <a:buFontTx/>
                <a:buNone/>
              </a:pPr>
              <a:endParaRPr lang="en-US" altLang="en-US" sz="2539">
                <a:cs typeface="Arial" panose="020B0604020202020204" pitchFamily="34" charset="0"/>
              </a:endParaRPr>
            </a:p>
          </p:txBody>
        </p:sp>
        <p:pic>
          <p:nvPicPr>
            <p:cNvPr id="10254" name="Picture 42">
              <a:extLst>
                <a:ext uri="{FF2B5EF4-FFF2-40B4-BE49-F238E27FC236}">
                  <a16:creationId xmlns:a16="http://schemas.microsoft.com/office/drawing/2014/main" id="{C14D61DC-3BBC-21EC-503C-BE89C10F4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128" y="3646964"/>
              <a:ext cx="443432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Oval 12">
            <a:extLst>
              <a:ext uri="{FF2B5EF4-FFF2-40B4-BE49-F238E27FC236}">
                <a16:creationId xmlns:a16="http://schemas.microsoft.com/office/drawing/2014/main" id="{988B4780-7DA7-B732-0D7D-93827B89B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260" y="4885632"/>
            <a:ext cx="626832" cy="6268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none" lIns="0" tIns="0" anchor="ctr"/>
          <a:lstStyle>
            <a:lvl1pPr>
              <a:spcBef>
                <a:spcPct val="6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6000"/>
              </a:lnSpc>
              <a:spcBef>
                <a:spcPct val="0"/>
              </a:spcBef>
              <a:buFontTx/>
              <a:buNone/>
            </a:pPr>
            <a:endParaRPr lang="en-US" altLang="en-US" sz="2539"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ACDC2A8-4F31-2A27-6256-F983BA47D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260" y="4942717"/>
            <a:ext cx="626832" cy="42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39" b="1" dirty="0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3946AC45-265D-C0B6-3300-319A17077E2B}"/>
              </a:ext>
            </a:extLst>
          </p:cNvPr>
          <p:cNvSpPr txBox="1">
            <a:spLocks/>
          </p:cNvSpPr>
          <p:nvPr/>
        </p:nvSpPr>
        <p:spPr bwMode="auto">
          <a:xfrm>
            <a:off x="831410" y="883981"/>
            <a:ext cx="11069344" cy="5534672"/>
          </a:xfrm>
          <a:prstGeom prst="rect">
            <a:avLst/>
          </a:prstGeom>
          <a:solidFill>
            <a:srgbClr val="BFBFB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marL="228600" indent="-228600" defTabSz="939800">
              <a:spcBef>
                <a:spcPct val="6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71500" indent="-228600" defTabSz="939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685800" indent="-228600" defTabSz="939800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57300" indent="-228600" defTabSz="939800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66863" indent="-195263" defTabSz="939800">
              <a:spcBef>
                <a:spcPct val="200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24063" indent="-195263" defTabSz="939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481263" indent="-195263" defTabSz="939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38463" indent="-195263" defTabSz="939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395663" indent="-195263" defTabSz="939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90000"/>
            </a:pPr>
            <a:endParaRPr lang="en-US" altLang="en-US" sz="2539" b="1" dirty="0">
              <a:cs typeface="Arial" panose="020B0604020202020204" pitchFamily="34" charset="0"/>
            </a:endParaRPr>
          </a:p>
        </p:txBody>
      </p:sp>
      <p:sp>
        <p:nvSpPr>
          <p:cNvPr id="11267" name="Title 1">
            <a:extLst>
              <a:ext uri="{FF2B5EF4-FFF2-40B4-BE49-F238E27FC236}">
                <a16:creationId xmlns:a16="http://schemas.microsoft.com/office/drawing/2014/main" id="{CFE0F31D-E1C8-B09F-992B-378B59637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488" y="165861"/>
            <a:ext cx="11059266" cy="876759"/>
          </a:xfrm>
        </p:spPr>
        <p:txBody>
          <a:bodyPr/>
          <a:lstStyle/>
          <a:p>
            <a:r>
              <a:rPr lang="en-US" altLang="en-US" dirty="0"/>
              <a:t>Common risk identification issues</a:t>
            </a:r>
            <a:br>
              <a:rPr lang="en-US" altLang="en-US" dirty="0"/>
            </a:br>
            <a:endParaRPr lang="en-US" altLang="en-US" sz="2285" dirty="0">
              <a:solidFill>
                <a:schemeClr val="accent2"/>
              </a:solidFill>
            </a:endParaRPr>
          </a:p>
        </p:txBody>
      </p:sp>
      <p:sp>
        <p:nvSpPr>
          <p:cNvPr id="11268" name="Content Placeholder 2">
            <a:extLst>
              <a:ext uri="{FF2B5EF4-FFF2-40B4-BE49-F238E27FC236}">
                <a16:creationId xmlns:a16="http://schemas.microsoft.com/office/drawing/2014/main" id="{E72C2D79-1CC0-8817-04D4-FB81594A0C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4980" y="1352892"/>
            <a:ext cx="9124348" cy="4111477"/>
          </a:xfrm>
        </p:spPr>
        <p:txBody>
          <a:bodyPr/>
          <a:lstStyle/>
          <a:p>
            <a:pPr marL="435346" indent="-435346">
              <a:spcBef>
                <a:spcPts val="381"/>
              </a:spcBef>
              <a:spcAft>
                <a:spcPts val="762"/>
              </a:spcAft>
              <a:buFontTx/>
              <a:buAutoNum type="arabicPeriod"/>
            </a:pPr>
            <a:r>
              <a:rPr lang="en-US" altLang="en-US" dirty="0">
                <a:solidFill>
                  <a:srgbClr val="37424A"/>
                </a:solidFill>
              </a:rPr>
              <a:t>We fail to see risks that have </a:t>
            </a:r>
            <a:r>
              <a:rPr lang="en-US" altLang="en-US" b="1" dirty="0">
                <a:solidFill>
                  <a:srgbClr val="37424A"/>
                </a:solidFill>
              </a:rPr>
              <a:t>not materialized </a:t>
            </a:r>
            <a:r>
              <a:rPr lang="en-US" altLang="en-US" dirty="0">
                <a:solidFill>
                  <a:srgbClr val="37424A"/>
                </a:solidFill>
              </a:rPr>
              <a:t>previously.</a:t>
            </a:r>
          </a:p>
          <a:p>
            <a:pPr marL="435346" indent="-435346">
              <a:spcBef>
                <a:spcPts val="381"/>
              </a:spcBef>
              <a:spcAft>
                <a:spcPts val="762"/>
              </a:spcAft>
              <a:buFontTx/>
              <a:buAutoNum type="arabicPeriod"/>
            </a:pPr>
            <a:r>
              <a:rPr lang="en-US" altLang="en-US" dirty="0">
                <a:solidFill>
                  <a:srgbClr val="37424A"/>
                </a:solidFill>
              </a:rPr>
              <a:t>We </a:t>
            </a:r>
            <a:r>
              <a:rPr lang="en-US" altLang="en-US" b="1" dirty="0">
                <a:solidFill>
                  <a:srgbClr val="37424A"/>
                </a:solidFill>
              </a:rPr>
              <a:t>underestimate</a:t>
            </a:r>
            <a:r>
              <a:rPr lang="en-US" altLang="en-US" dirty="0">
                <a:solidFill>
                  <a:srgbClr val="37424A"/>
                </a:solidFill>
              </a:rPr>
              <a:t> frequency and/or severity.</a:t>
            </a:r>
            <a:endParaRPr lang="en-US" altLang="en-US" b="1" dirty="0">
              <a:solidFill>
                <a:srgbClr val="006D9E"/>
              </a:solidFill>
            </a:endParaRPr>
          </a:p>
          <a:p>
            <a:pPr marL="435346" indent="-435346">
              <a:spcBef>
                <a:spcPts val="381"/>
              </a:spcBef>
              <a:spcAft>
                <a:spcPts val="762"/>
              </a:spcAft>
              <a:buFontTx/>
              <a:buAutoNum type="arabicPeriod"/>
            </a:pPr>
            <a:r>
              <a:rPr lang="en-US" altLang="en-US" dirty="0">
                <a:solidFill>
                  <a:srgbClr val="37424A"/>
                </a:solidFill>
              </a:rPr>
              <a:t>We believe that our risk </a:t>
            </a:r>
            <a:r>
              <a:rPr lang="en-US" altLang="en-US" b="1" dirty="0">
                <a:solidFill>
                  <a:srgbClr val="37424A"/>
                </a:solidFill>
              </a:rPr>
              <a:t>controls </a:t>
            </a:r>
            <a:r>
              <a:rPr lang="en-US" altLang="en-US" dirty="0">
                <a:solidFill>
                  <a:srgbClr val="37424A"/>
                </a:solidFill>
              </a:rPr>
              <a:t>are adequate.</a:t>
            </a:r>
          </a:p>
          <a:p>
            <a:pPr marL="435346" indent="-435346">
              <a:spcBef>
                <a:spcPts val="381"/>
              </a:spcBef>
              <a:spcAft>
                <a:spcPts val="762"/>
              </a:spcAft>
              <a:buFontTx/>
              <a:buAutoNum type="arabicPeriod"/>
            </a:pPr>
            <a:r>
              <a:rPr lang="en-US" altLang="en-US" dirty="0">
                <a:solidFill>
                  <a:srgbClr val="37424A"/>
                </a:solidFill>
              </a:rPr>
              <a:t>We fail to review our </a:t>
            </a:r>
            <a:r>
              <a:rPr lang="en-US" altLang="en-US" b="1" dirty="0">
                <a:solidFill>
                  <a:srgbClr val="37424A"/>
                </a:solidFill>
              </a:rPr>
              <a:t>actual</a:t>
            </a:r>
            <a:r>
              <a:rPr lang="en-US" altLang="en-US" dirty="0">
                <a:solidFill>
                  <a:srgbClr val="37424A"/>
                </a:solidFill>
              </a:rPr>
              <a:t> frequency and severity against our </a:t>
            </a:r>
            <a:r>
              <a:rPr lang="en-US" altLang="en-US" b="1" dirty="0">
                <a:solidFill>
                  <a:srgbClr val="37424A"/>
                </a:solidFill>
              </a:rPr>
              <a:t>predictions</a:t>
            </a:r>
            <a:r>
              <a:rPr lang="en-US" altLang="en-US" dirty="0">
                <a:solidFill>
                  <a:srgbClr val="37424A"/>
                </a:solidFill>
              </a:rPr>
              <a:t>.</a:t>
            </a:r>
          </a:p>
          <a:p>
            <a:pPr marL="435346" indent="-435346">
              <a:spcBef>
                <a:spcPts val="381"/>
              </a:spcBef>
              <a:spcAft>
                <a:spcPts val="762"/>
              </a:spcAft>
              <a:buFontTx/>
              <a:buAutoNum type="arabicPeriod"/>
            </a:pPr>
            <a:r>
              <a:rPr lang="en-US" altLang="en-US" dirty="0">
                <a:solidFill>
                  <a:srgbClr val="37424A"/>
                </a:solidFill>
              </a:rPr>
              <a:t>Risk is identified but </a:t>
            </a:r>
            <a:r>
              <a:rPr lang="en-US" altLang="en-US" b="1" dirty="0">
                <a:solidFill>
                  <a:srgbClr val="37424A"/>
                </a:solidFill>
              </a:rPr>
              <a:t>ownership</a:t>
            </a:r>
            <a:r>
              <a:rPr lang="en-US" altLang="en-US" dirty="0">
                <a:solidFill>
                  <a:srgbClr val="37424A"/>
                </a:solidFill>
              </a:rPr>
              <a:t> is unclear.</a:t>
            </a:r>
          </a:p>
          <a:p>
            <a:pPr marL="435346" indent="-435346">
              <a:spcBef>
                <a:spcPts val="381"/>
              </a:spcBef>
              <a:spcAft>
                <a:spcPts val="762"/>
              </a:spcAft>
              <a:buFontTx/>
              <a:buAutoNum type="arabicPeriod"/>
            </a:pPr>
            <a:r>
              <a:rPr lang="en-US" altLang="en-US" dirty="0">
                <a:solidFill>
                  <a:srgbClr val="37424A"/>
                </a:solidFill>
              </a:rPr>
              <a:t>We lack proper risk </a:t>
            </a:r>
            <a:r>
              <a:rPr lang="en-US" altLang="en-US" b="1" dirty="0">
                <a:solidFill>
                  <a:srgbClr val="37424A"/>
                </a:solidFill>
              </a:rPr>
              <a:t>metrics</a:t>
            </a:r>
            <a:r>
              <a:rPr lang="en-US" altLang="en-US" dirty="0">
                <a:solidFill>
                  <a:srgbClr val="37424A"/>
                </a:solidFill>
              </a:rPr>
              <a:t>.</a:t>
            </a:r>
          </a:p>
          <a:p>
            <a:pPr marL="435346" indent="-435346">
              <a:spcBef>
                <a:spcPts val="381"/>
              </a:spcBef>
              <a:spcAft>
                <a:spcPts val="762"/>
              </a:spcAft>
              <a:buFontTx/>
              <a:buAutoNum type="arabicPeriod"/>
            </a:pPr>
            <a:r>
              <a:rPr lang="en-US" altLang="en-US" dirty="0">
                <a:solidFill>
                  <a:srgbClr val="37424A"/>
                </a:solidFill>
              </a:rPr>
              <a:t>Leaders and Board members fail to put risk on the </a:t>
            </a:r>
            <a:r>
              <a:rPr lang="en-US" altLang="en-US" b="1" dirty="0">
                <a:solidFill>
                  <a:srgbClr val="37424A"/>
                </a:solidFill>
              </a:rPr>
              <a:t>agenda</a:t>
            </a:r>
            <a:r>
              <a:rPr lang="en-US" altLang="en-US" dirty="0">
                <a:solidFill>
                  <a:srgbClr val="37424A"/>
                </a:solidFill>
              </a:rPr>
              <a:t>. </a:t>
            </a:r>
          </a:p>
          <a:p>
            <a:pPr marL="435346" indent="-435346">
              <a:spcBef>
                <a:spcPts val="381"/>
              </a:spcBef>
              <a:spcAft>
                <a:spcPts val="762"/>
              </a:spcAft>
              <a:buFontTx/>
              <a:buAutoNum type="arabicPeriod"/>
            </a:pPr>
            <a:r>
              <a:rPr lang="en-US" altLang="en-US" dirty="0">
                <a:solidFill>
                  <a:srgbClr val="37424A"/>
                </a:solidFill>
              </a:rPr>
              <a:t>We don’t </a:t>
            </a:r>
            <a:r>
              <a:rPr lang="en-US" altLang="en-US" b="1" dirty="0">
                <a:solidFill>
                  <a:srgbClr val="37424A"/>
                </a:solidFill>
              </a:rPr>
              <a:t>allocate resources </a:t>
            </a:r>
            <a:r>
              <a:rPr lang="en-US" altLang="en-US" dirty="0">
                <a:solidFill>
                  <a:srgbClr val="37424A"/>
                </a:solidFill>
              </a:rPr>
              <a:t>based upon risk</a:t>
            </a:r>
          </a:p>
          <a:p>
            <a:pPr marL="435346" indent="-435346">
              <a:spcBef>
                <a:spcPts val="381"/>
              </a:spcBef>
              <a:spcAft>
                <a:spcPts val="762"/>
              </a:spcAft>
              <a:buFontTx/>
              <a:buAutoNum type="arabicPeriod"/>
            </a:pPr>
            <a:r>
              <a:rPr lang="en-US" altLang="en-US" dirty="0">
                <a:solidFill>
                  <a:srgbClr val="37424A"/>
                </a:solidFill>
              </a:rPr>
              <a:t>We fail to review risk </a:t>
            </a:r>
            <a:r>
              <a:rPr lang="en-US" altLang="en-US" b="1" dirty="0">
                <a:solidFill>
                  <a:srgbClr val="37424A"/>
                </a:solidFill>
              </a:rPr>
              <a:t>systemically</a:t>
            </a:r>
            <a:r>
              <a:rPr lang="en-US" altLang="en-US" dirty="0">
                <a:solidFill>
                  <a:srgbClr val="37424A"/>
                </a:solidFill>
              </a:rPr>
              <a:t>. </a:t>
            </a:r>
          </a:p>
          <a:p>
            <a:pPr marL="435346" indent="-435346">
              <a:spcBef>
                <a:spcPts val="381"/>
              </a:spcBef>
              <a:spcAft>
                <a:spcPts val="762"/>
              </a:spcAft>
              <a:buFontTx/>
              <a:buAutoNum type="arabicPeriod"/>
            </a:pPr>
            <a:r>
              <a:rPr lang="en-US" altLang="en-US" dirty="0">
                <a:solidFill>
                  <a:srgbClr val="37424A"/>
                </a:solidFill>
              </a:rPr>
              <a:t>How we’ve always done things influences our </a:t>
            </a:r>
            <a:r>
              <a:rPr lang="en-US" altLang="en-US" b="1" dirty="0">
                <a:solidFill>
                  <a:srgbClr val="37424A"/>
                </a:solidFill>
              </a:rPr>
              <a:t>risk tolerance.</a:t>
            </a:r>
            <a:endParaRPr lang="en-US" altLang="en-US" dirty="0">
              <a:solidFill>
                <a:srgbClr val="37424A"/>
              </a:solidFill>
            </a:endParaRPr>
          </a:p>
          <a:p>
            <a:pPr marL="435346" indent="-435346">
              <a:spcBef>
                <a:spcPts val="381"/>
              </a:spcBef>
              <a:spcAft>
                <a:spcPts val="762"/>
              </a:spcAft>
              <a:buNone/>
            </a:pPr>
            <a:endParaRPr lang="en-US" altLang="en-US" sz="2285" dirty="0">
              <a:solidFill>
                <a:srgbClr val="37424A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AC214-A01A-E35F-61A1-06967589FFC8}"/>
              </a:ext>
            </a:extLst>
          </p:cNvPr>
          <p:cNvSpPr>
            <a:spLocks noGrp="1"/>
          </p:cNvSpPr>
          <p:nvPr>
            <p:ph type="dt" sz="quarter" idx="11"/>
          </p:nvPr>
        </p:nvSpPr>
        <p:spPr bwMode="gray">
          <a:xfrm>
            <a:off x="10166444" y="6418653"/>
            <a:ext cx="1304054" cy="1370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80461" algn="l" rtl="0" eaLnBrk="0" fontAlgn="base" hangingPunct="0">
              <a:spcBef>
                <a:spcPct val="0"/>
              </a:spcBef>
              <a:spcAft>
                <a:spcPct val="0"/>
              </a:spcAft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60922" algn="l" rtl="0" eaLnBrk="0" fontAlgn="base" hangingPunct="0">
              <a:spcBef>
                <a:spcPct val="0"/>
              </a:spcBef>
              <a:spcAft>
                <a:spcPct val="0"/>
              </a:spcAft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741383" algn="l" rtl="0" eaLnBrk="0" fontAlgn="base" hangingPunct="0">
              <a:spcBef>
                <a:spcPct val="0"/>
              </a:spcBef>
              <a:spcAft>
                <a:spcPct val="0"/>
              </a:spcAft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321844" algn="l" rtl="0" eaLnBrk="0" fontAlgn="base" hangingPunct="0">
              <a:spcBef>
                <a:spcPct val="0"/>
              </a:spcBef>
              <a:spcAft>
                <a:spcPct val="0"/>
              </a:spcAft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902306" algn="l" defTabSz="1160922" rtl="0" eaLnBrk="1" latinLnBrk="0" hangingPunct="1"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algn="l" defTabSz="1160922" rtl="0" eaLnBrk="1" latinLnBrk="0" hangingPunct="1"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algn="l" defTabSz="1160922" rtl="0" eaLnBrk="1" latinLnBrk="0" hangingPunct="1"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algn="l" defTabSz="1160922" rtl="0" eaLnBrk="1" latinLnBrk="0" hangingPunct="1"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243713B5-04CD-4C22-9700-BAFFF2E35FB6}" type="datetime4">
              <a:rPr lang="en-GB" altLang="en-US" smtClean="0"/>
              <a:pPr>
                <a:defRPr/>
              </a:pPr>
              <a:t>17 April 2024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BA14D534-30D8-FD4A-F669-B884CD6C77D5}"/>
              </a:ext>
            </a:extLst>
          </p:cNvPr>
          <p:cNvSpPr txBox="1">
            <a:spLocks/>
          </p:cNvSpPr>
          <p:nvPr/>
        </p:nvSpPr>
        <p:spPr bwMode="auto">
          <a:xfrm>
            <a:off x="831410" y="696692"/>
            <a:ext cx="11069344" cy="5534672"/>
          </a:xfrm>
          <a:prstGeom prst="rect">
            <a:avLst/>
          </a:prstGeom>
          <a:solidFill>
            <a:srgbClr val="BFBFB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marL="228600" indent="-228600" defTabSz="939800">
              <a:spcBef>
                <a:spcPct val="6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71500" indent="-228600" defTabSz="939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685800" indent="-228600" defTabSz="939800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57300" indent="-228600" defTabSz="939800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66863" indent="-195263" defTabSz="939800">
              <a:spcBef>
                <a:spcPct val="200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24063" indent="-195263" defTabSz="939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481263" indent="-195263" defTabSz="939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38463" indent="-195263" defTabSz="939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395663" indent="-195263" defTabSz="939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90000"/>
            </a:pPr>
            <a:endParaRPr lang="en-US" altLang="en-US" sz="2539" b="1">
              <a:cs typeface="Arial" panose="020B0604020202020204" pitchFamily="34" charset="0"/>
            </a:endParaRPr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F0727D24-C114-FEBF-3BF2-8FE0C184A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68" y="651588"/>
            <a:ext cx="9585907" cy="52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anchor="ctr"/>
          <a:lstStyle>
            <a:lvl1pPr>
              <a:spcBef>
                <a:spcPct val="6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762"/>
              </a:spcBef>
              <a:spcAft>
                <a:spcPts val="762"/>
              </a:spcAft>
              <a:buNone/>
            </a:pPr>
            <a:endParaRPr lang="en-US" altLang="en-US" sz="2285">
              <a:cs typeface="Arial" panose="020B0604020202020204" pitchFamily="34" charset="0"/>
            </a:endParaRPr>
          </a:p>
        </p:txBody>
      </p:sp>
      <p:sp>
        <p:nvSpPr>
          <p:cNvPr id="12292" name="Title 1">
            <a:extLst>
              <a:ext uri="{FF2B5EF4-FFF2-40B4-BE49-F238E27FC236}">
                <a16:creationId xmlns:a16="http://schemas.microsoft.com/office/drawing/2014/main" id="{1C78790C-9D36-BDC6-D6D1-E2442F351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2980" y="253560"/>
            <a:ext cx="11014925" cy="758825"/>
          </a:xfrm>
        </p:spPr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12293" name="Content Placeholder 2">
            <a:extLst>
              <a:ext uri="{FF2B5EF4-FFF2-40B4-BE49-F238E27FC236}">
                <a16:creationId xmlns:a16="http://schemas.microsoft.com/office/drawing/2014/main" id="{74CA2103-26A6-966F-6B01-A7FCA67FF7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0794" y="697946"/>
            <a:ext cx="10502977" cy="5769436"/>
          </a:xfrm>
        </p:spPr>
        <p:txBody>
          <a:bodyPr/>
          <a:lstStyle/>
          <a:p>
            <a:pPr marL="507903" indent="-507903">
              <a:spcBef>
                <a:spcPts val="762"/>
              </a:spcBef>
              <a:spcAft>
                <a:spcPts val="1524"/>
              </a:spcAft>
              <a:buFontTx/>
              <a:buAutoNum type="romanUcPeriod"/>
            </a:pPr>
            <a:r>
              <a:rPr lang="en-US" altLang="en-US" sz="1800" b="1" dirty="0">
                <a:solidFill>
                  <a:srgbClr val="002C77"/>
                </a:solidFill>
              </a:rPr>
              <a:t>What accountability means</a:t>
            </a:r>
          </a:p>
          <a:p>
            <a:pPr marL="507903" indent="-507903">
              <a:spcBef>
                <a:spcPts val="762"/>
              </a:spcBef>
              <a:spcAft>
                <a:spcPts val="1524"/>
              </a:spcAft>
              <a:buFontTx/>
              <a:buAutoNum type="romanUcPeriod"/>
            </a:pPr>
            <a:r>
              <a:rPr lang="en-US" altLang="en-US" sz="1800" dirty="0"/>
              <a:t>Governance.</a:t>
            </a:r>
          </a:p>
          <a:p>
            <a:pPr marL="507903" indent="-507903">
              <a:spcBef>
                <a:spcPts val="762"/>
              </a:spcBef>
              <a:spcAft>
                <a:spcPts val="1524"/>
              </a:spcAft>
              <a:buFontTx/>
              <a:buAutoNum type="romanUcPeriod"/>
            </a:pPr>
            <a:r>
              <a:rPr lang="en-US" altLang="en-US" sz="1800" dirty="0"/>
              <a:t>Why we get risk so wrong.</a:t>
            </a:r>
          </a:p>
          <a:p>
            <a:pPr marL="507903" indent="-507903">
              <a:spcBef>
                <a:spcPts val="762"/>
              </a:spcBef>
              <a:spcAft>
                <a:spcPts val="1524"/>
              </a:spcAft>
              <a:buFontTx/>
              <a:buAutoNum type="romanUcPeriod"/>
            </a:pPr>
            <a:r>
              <a:rPr lang="en-US" altLang="en-US" sz="1800" dirty="0"/>
              <a:t>Tools to assess risk.</a:t>
            </a:r>
          </a:p>
          <a:p>
            <a:pPr marL="507903" indent="-507903">
              <a:spcBef>
                <a:spcPts val="762"/>
              </a:spcBef>
              <a:spcAft>
                <a:spcPts val="1524"/>
              </a:spcAft>
              <a:buFontTx/>
              <a:buAutoNum type="romanUcPeriod"/>
            </a:pPr>
            <a:r>
              <a:rPr lang="en-US" altLang="en-US" sz="1800" dirty="0"/>
              <a:t>Risk ownership.</a:t>
            </a:r>
          </a:p>
          <a:p>
            <a:pPr marL="507903" indent="-507903">
              <a:spcBef>
                <a:spcPts val="762"/>
              </a:spcBef>
              <a:spcAft>
                <a:spcPts val="1524"/>
              </a:spcAft>
              <a:buFontTx/>
              <a:buAutoNum type="romanUcPeriod"/>
            </a:pPr>
            <a:r>
              <a:rPr lang="en-US" altLang="en-US" sz="1800" dirty="0"/>
              <a:t>Risk metrics.</a:t>
            </a:r>
          </a:p>
          <a:p>
            <a:pPr marL="507903" indent="-507903">
              <a:spcBef>
                <a:spcPts val="762"/>
              </a:spcBef>
              <a:spcAft>
                <a:spcPts val="1524"/>
              </a:spcAft>
              <a:buFontTx/>
              <a:buAutoNum type="romanUcPeriod"/>
            </a:pPr>
            <a:r>
              <a:rPr lang="en-US" altLang="en-US" sz="1800" dirty="0" err="1"/>
              <a:t>OpEx</a:t>
            </a:r>
            <a:r>
              <a:rPr lang="en-US" altLang="en-US" sz="1800" dirty="0"/>
              <a:t> &amp; </a:t>
            </a:r>
            <a:r>
              <a:rPr lang="en-US" altLang="en-US" sz="1800" dirty="0" err="1"/>
              <a:t>CapEx</a:t>
            </a:r>
            <a:r>
              <a:rPr lang="en-US" altLang="en-US" sz="1800" dirty="0"/>
              <a:t>.</a:t>
            </a:r>
          </a:p>
          <a:p>
            <a:pPr marL="507903" indent="-507903">
              <a:spcBef>
                <a:spcPts val="762"/>
              </a:spcBef>
              <a:spcAft>
                <a:spcPts val="1524"/>
              </a:spcAft>
              <a:buFontTx/>
              <a:buAutoNum type="romanUcPeriod"/>
            </a:pPr>
            <a:r>
              <a:rPr lang="en-US" altLang="en-US" sz="1800" dirty="0"/>
              <a:t>Management review.</a:t>
            </a:r>
          </a:p>
          <a:p>
            <a:pPr marL="507903" indent="-507903">
              <a:spcBef>
                <a:spcPts val="762"/>
              </a:spcBef>
              <a:spcAft>
                <a:spcPts val="1524"/>
              </a:spcAft>
              <a:buFontTx/>
              <a:buAutoNum type="romanUcPeriod"/>
            </a:pPr>
            <a:r>
              <a:rPr lang="en-US" altLang="en-US" sz="1800" dirty="0"/>
              <a:t>Summary.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0D04B-58CE-5EFF-5704-B4BA1E5A6E92}"/>
              </a:ext>
            </a:extLst>
          </p:cNvPr>
          <p:cNvSpPr>
            <a:spLocks noGrp="1"/>
          </p:cNvSpPr>
          <p:nvPr>
            <p:ph type="dt" sz="quarter" idx="11"/>
          </p:nvPr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80461" algn="l" rtl="0" eaLnBrk="0" fontAlgn="base" hangingPunct="0">
              <a:spcBef>
                <a:spcPct val="0"/>
              </a:spcBef>
              <a:spcAft>
                <a:spcPct val="0"/>
              </a:spcAft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60922" algn="l" rtl="0" eaLnBrk="0" fontAlgn="base" hangingPunct="0">
              <a:spcBef>
                <a:spcPct val="0"/>
              </a:spcBef>
              <a:spcAft>
                <a:spcPct val="0"/>
              </a:spcAft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741383" algn="l" rtl="0" eaLnBrk="0" fontAlgn="base" hangingPunct="0">
              <a:spcBef>
                <a:spcPct val="0"/>
              </a:spcBef>
              <a:spcAft>
                <a:spcPct val="0"/>
              </a:spcAft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321844" algn="l" rtl="0" eaLnBrk="0" fontAlgn="base" hangingPunct="0">
              <a:spcBef>
                <a:spcPct val="0"/>
              </a:spcBef>
              <a:spcAft>
                <a:spcPct val="0"/>
              </a:spcAft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902306" algn="l" defTabSz="1160922" rtl="0" eaLnBrk="1" latinLnBrk="0" hangingPunct="1"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algn="l" defTabSz="1160922" rtl="0" eaLnBrk="1" latinLnBrk="0" hangingPunct="1"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algn="l" defTabSz="1160922" rtl="0" eaLnBrk="1" latinLnBrk="0" hangingPunct="1"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algn="l" defTabSz="1160922" rtl="0" eaLnBrk="1" latinLnBrk="0" hangingPunct="1"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243713B5-04CD-4C22-9700-BAFFF2E35FB6}" type="datetime4">
              <a:rPr lang="en-GB" altLang="en-US" smtClean="0"/>
              <a:pPr>
                <a:defRPr/>
              </a:pPr>
              <a:t>17 April 2024</a:t>
            </a:fld>
            <a:endParaRPr lang="en-US" altLang="en-US"/>
          </a:p>
        </p:txBody>
      </p:sp>
      <p:cxnSp>
        <p:nvCxnSpPr>
          <p:cNvPr id="12296" name="Straight Connector 3">
            <a:extLst>
              <a:ext uri="{FF2B5EF4-FFF2-40B4-BE49-F238E27FC236}">
                <a16:creationId xmlns:a16="http://schemas.microsoft.com/office/drawing/2014/main" id="{AAE885AA-E092-77E3-942D-3273700ABD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0794" y="1171597"/>
            <a:ext cx="10392123" cy="0"/>
          </a:xfrm>
          <a:prstGeom prst="line">
            <a:avLst/>
          </a:prstGeom>
          <a:noFill/>
          <a:ln w="28575" algn="ctr">
            <a:solidFill>
              <a:srgbClr val="00A8C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6168-DC69-2D70-452B-A9A59187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61" y="382589"/>
            <a:ext cx="11029033" cy="758825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Governance discussion</a:t>
            </a:r>
          </a:p>
        </p:txBody>
      </p:sp>
      <p:pic>
        <p:nvPicPr>
          <p:cNvPr id="2050" name="Picture 2" descr="Risk Management from the CISO Perspective | Radware Blog">
            <a:extLst>
              <a:ext uri="{FF2B5EF4-FFF2-40B4-BE49-F238E27FC236}">
                <a16:creationId xmlns:a16="http://schemas.microsoft.com/office/drawing/2014/main" id="{7F527DC0-BA3C-08FA-B07C-4345138FF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6" r="38181" b="-1"/>
          <a:stretch/>
        </p:blipFill>
        <p:spPr bwMode="auto">
          <a:xfrm>
            <a:off x="578460" y="1277941"/>
            <a:ext cx="5417771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32B13F-91F3-0177-1F66-4162F6448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23" y="1277941"/>
            <a:ext cx="5417771" cy="498792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Who owns operational risk in your organization?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What does operational risk governance look like?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How does ownership of risk link to your Safety Management System?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Is the risk and insurance function part of the governance process?</a:t>
            </a:r>
          </a:p>
        </p:txBody>
      </p:sp>
      <p:sp>
        <p:nvSpPr>
          <p:cNvPr id="1031" name="Date Placeholder 4" hidden="1">
            <a:extLst>
              <a:ext uri="{FF2B5EF4-FFF2-40B4-BE49-F238E27FC236}">
                <a16:creationId xmlns:a16="http://schemas.microsoft.com/office/drawing/2014/main" id="{190B359D-85D3-5DCA-98CA-6647CA17D57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821988" y="6503988"/>
            <a:ext cx="1370012" cy="136525"/>
          </a:xfrm>
        </p:spPr>
        <p:txBody>
          <a:bodyPr/>
          <a:lstStyle/>
          <a:p>
            <a:fld id="{C3B2CF62-A48D-4394-A40C-59BB80AF68AE}" type="datetime1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ED0DC54-5ECC-E854-4B64-71C656967015}"/>
              </a:ext>
            </a:extLst>
          </p:cNvPr>
          <p:cNvSpPr txBox="1">
            <a:spLocks/>
          </p:cNvSpPr>
          <p:nvPr/>
        </p:nvSpPr>
        <p:spPr bwMode="gray">
          <a:xfrm>
            <a:off x="10074675" y="6467383"/>
            <a:ext cx="1304054" cy="1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 sz="889" kern="1200">
                <a:solidFill>
                  <a:srgbClr val="7C848A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defRPr>
            </a:lvl1pPr>
            <a:lvl2pPr marL="580461" algn="l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60922" algn="l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741383" algn="l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321844" algn="l" rtl="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902306" algn="l" defTabSz="1160922" rtl="0" eaLnBrk="1" latinLnBrk="0" hangingPunct="1"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3482767" algn="l" defTabSz="1160922" rtl="0" eaLnBrk="1" latinLnBrk="0" hangingPunct="1"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4063228" algn="l" defTabSz="1160922" rtl="0" eaLnBrk="1" latinLnBrk="0" hangingPunct="1"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4643689" algn="l" defTabSz="1160922" rtl="0" eaLnBrk="1" latinLnBrk="0" hangingPunct="1">
              <a:defRPr sz="203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243713B5-04CD-4C22-9700-BAFFF2E35FB6}" type="datetime4">
              <a:rPr lang="en-GB" altLang="en-US" smtClean="0"/>
              <a:pPr>
                <a:defRPr/>
              </a:pPr>
              <a:t>17 April 2024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5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6168-DC69-2D70-452B-A9A59187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61" y="382589"/>
            <a:ext cx="11029033" cy="758825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Governance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32B13F-91F3-0177-1F66-4162F6448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8460" y="1277941"/>
            <a:ext cx="5417771" cy="4987925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dirty="0"/>
              <a:t>What does good risk governance look like?</a:t>
            </a:r>
          </a:p>
        </p:txBody>
      </p:sp>
      <p:sp>
        <p:nvSpPr>
          <p:cNvPr id="1038" name="Date Placeholder 4">
            <a:extLst>
              <a:ext uri="{FF2B5EF4-FFF2-40B4-BE49-F238E27FC236}">
                <a16:creationId xmlns:a16="http://schemas.microsoft.com/office/drawing/2014/main" id="{1FBC1C99-5DD9-F73E-3F49-9E763760982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623507" y="6475411"/>
            <a:ext cx="1370567" cy="136832"/>
          </a:xfrm>
        </p:spPr>
        <p:txBody>
          <a:bodyPr/>
          <a:lstStyle/>
          <a:p>
            <a:fld id="{C3B2CF62-A48D-4394-A40C-59BB80AF68AE}" type="datetime1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1031" name="Date Placeholder 4" hidden="1">
            <a:extLst>
              <a:ext uri="{FF2B5EF4-FFF2-40B4-BE49-F238E27FC236}">
                <a16:creationId xmlns:a16="http://schemas.microsoft.com/office/drawing/2014/main" id="{190B359D-85D3-5DCA-98CA-6647CA17D57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821988" y="6503988"/>
            <a:ext cx="1370012" cy="136525"/>
          </a:xfrm>
        </p:spPr>
        <p:txBody>
          <a:bodyPr/>
          <a:lstStyle/>
          <a:p>
            <a:fld id="{C3B2CF62-A48D-4394-A40C-59BB80AF68AE}" type="datetime1">
              <a:rPr lang="en-US" smtClean="0"/>
              <a:pPr/>
              <a:t>4/17/2024</a:t>
            </a:fld>
            <a:endParaRPr lang="en-US"/>
          </a:p>
        </p:txBody>
      </p:sp>
      <p:graphicFrame>
        <p:nvGraphicFramePr>
          <p:cNvPr id="1033" name="Content Placeholder 5">
            <a:extLst>
              <a:ext uri="{FF2B5EF4-FFF2-40B4-BE49-F238E27FC236}">
                <a16:creationId xmlns:a16="http://schemas.microsoft.com/office/drawing/2014/main" id="{48E5C596-25C0-C8C2-62A0-BB13940251C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2356770"/>
              </p:ext>
            </p:extLst>
          </p:nvPr>
        </p:nvGraphicFramePr>
        <p:xfrm>
          <a:off x="6189723" y="1277941"/>
          <a:ext cx="5417771" cy="498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434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7"/>
  <p:tag name="MMCOA_FONTSIZE_M" val="7"/>
  <p:tag name="MMCOA_FONTSIZE_S" val="7"/>
  <p:tag name="MMCOA_FONTSIZE_T" val="7"/>
  <p:tag name="MMCOA_POSITION_L" val="37.625;514.5;8;228.125"/>
  <p:tag name="MMCOA_POSITION_M" val="37.625;514.5;8;228.125"/>
  <p:tag name="MMCOA_POSITION_S" val="37.625;514.5;8;228.125"/>
  <p:tag name="MMCOA_POSITION_T" val="37.625;514.5;8;228.125"/>
  <p:tag name="MMCOA_HIDEONCOLOUR" val="N"/>
  <p:tag name="MMCOA_HIDEONWHITE" val="N"/>
  <p:tag name="MMCOA_HIDEONBALLROOM" val="N"/>
  <p:tag name="MMCOA_HIDEONCLASSIC" val="Y"/>
  <p:tag name="MMCOA_HIDEONTEXT" val="Y"/>
  <p:tag name="MMCOA_HIDEONECO" val="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Oliver Wyman">
      <a:dk1>
        <a:srgbClr val="000000"/>
      </a:dk1>
      <a:lt1>
        <a:srgbClr val="FFFFFF"/>
      </a:lt1>
      <a:dk2>
        <a:srgbClr val="002C77"/>
      </a:dk2>
      <a:lt2>
        <a:srgbClr val="FFFFFF"/>
      </a:lt2>
      <a:accent1>
        <a:srgbClr val="008AB3"/>
      </a:accent1>
      <a:accent2>
        <a:srgbClr val="9DE0ED"/>
      </a:accent2>
      <a:accent3>
        <a:srgbClr val="606060"/>
      </a:accent3>
      <a:accent4>
        <a:srgbClr val="BFBFBF"/>
      </a:accent4>
      <a:accent5>
        <a:srgbClr val="E29815"/>
      </a:accent5>
      <a:accent6>
        <a:srgbClr val="FFCF89"/>
      </a:accent6>
      <a:hlink>
        <a:srgbClr val="5B5B5B"/>
      </a:hlink>
      <a:folHlink>
        <a:srgbClr val="BFBFBF"/>
      </a:folHlink>
    </a:clrScheme>
    <a:fontScheme name="Oliver Wyma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3"/>
          </a:solidFill>
        </a:ln>
      </a:spPr>
      <a:bodyPr rtlCol="0" anchor="ctr"/>
      <a:lstStyle>
        <a:defPPr algn="ctr">
          <a:lnSpc>
            <a:spcPct val="100000"/>
          </a:lnSpc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<?xml version="1.0" encoding="utf-8"?>
<mso:customUI xmlns:mso="http://schemas.microsoft.com/office/2009/07/customui">
  <mso:ribbon>
    <mso:contextualTabs>
      <mso:tabSet idMso="TabSetTableTools">
        <mso:tab idQ="mso:TabTableToolsDesign">
          <mso:group idQ="mso:GroupTableStylesPowerPoint" visible="false"/>
          <mso:group id="OWTable" label="Table" autoScale="true">
            <mso:gallery idQ="mso:ShadingColorPicker" showInRibbon="false" visible="true"/>
            <mso:control idQ="mso:TableBordersMenu" visible="true"/>
          </mso:group>
        </mso:tab>
      </mso:tabSet>
    </mso:contextualTabs>
  </mso:ribbon>
</mso: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EAA090A891E4597327A0D2383B843" ma:contentTypeVersion="15" ma:contentTypeDescription="Create a new document." ma:contentTypeScope="" ma:versionID="0e5674e32b1c0de12627a8f93611d0b9">
  <xsd:schema xmlns:xsd="http://www.w3.org/2001/XMLSchema" xmlns:xs="http://www.w3.org/2001/XMLSchema" xmlns:p="http://schemas.microsoft.com/office/2006/metadata/properties" xmlns:ns2="360b8a9c-db29-4596-a6a3-02e739bf8838" xmlns:ns3="843d2d77-c36e-4afc-85d3-bd798c3d5b39" targetNamespace="http://schemas.microsoft.com/office/2006/metadata/properties" ma:root="true" ma:fieldsID="33cef61a83fc54ccb0381d549b83437a" ns2:_="" ns3:_="">
    <xsd:import namespace="360b8a9c-db29-4596-a6a3-02e739bf8838"/>
    <xsd:import namespace="843d2d77-c36e-4afc-85d3-bd798c3d5b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b8a9c-db29-4596-a6a3-02e739bf88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13e9677-5dd7-42cb-8846-6328edf487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d2d77-c36e-4afc-85d3-bd798c3d5b3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e518172-5b94-46f1-97db-ca07f964f81c}" ma:internalName="TaxCatchAll" ma:showField="CatchAllData" ma:web="843d2d77-c36e-4afc-85d3-bd798c3d5b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0b8a9c-db29-4596-a6a3-02e739bf8838">
      <Terms xmlns="http://schemas.microsoft.com/office/infopath/2007/PartnerControls"/>
    </lcf76f155ced4ddcb4097134ff3c332f>
    <TaxCatchAll xmlns="843d2d77-c36e-4afc-85d3-bd798c3d5b39" xsi:nil="true"/>
  </documentManagement>
</p:properties>
</file>

<file path=customXml/itemProps1.xml><?xml version="1.0" encoding="utf-8"?>
<ds:datastoreItem xmlns:ds="http://schemas.openxmlformats.org/officeDocument/2006/customXml" ds:itemID="{4DA941E8-3E84-421F-B1D2-D7C78A0CA158}"/>
</file>

<file path=customXml/itemProps2.xml><?xml version="1.0" encoding="utf-8"?>
<ds:datastoreItem xmlns:ds="http://schemas.openxmlformats.org/officeDocument/2006/customXml" ds:itemID="{F424CCD7-257A-4782-BF4A-F6D8E98E28EF}"/>
</file>

<file path=customXml/itemProps3.xml><?xml version="1.0" encoding="utf-8"?>
<ds:datastoreItem xmlns:ds="http://schemas.openxmlformats.org/officeDocument/2006/customXml" ds:itemID="{D07B2832-93AF-4AAF-9822-6A89BE3305B8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4743</TotalTime>
  <Words>2461</Words>
  <Application>Microsoft Office PowerPoint</Application>
  <PresentationFormat>Widescreen</PresentationFormat>
  <Paragraphs>466</Paragraphs>
  <Slides>38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Aptos</vt:lpstr>
      <vt:lpstr>Arial</vt:lpstr>
      <vt:lpstr>Avenir Next LT Pro</vt:lpstr>
      <vt:lpstr>Avenir Next World 1</vt:lpstr>
      <vt:lpstr>Calibri</vt:lpstr>
      <vt:lpstr>Helvetica</vt:lpstr>
      <vt:lpstr>Lucida Sans Unicode</vt:lpstr>
      <vt:lpstr>Tahoma</vt:lpstr>
      <vt:lpstr>Times New Roman</vt:lpstr>
      <vt:lpstr>Trebuchet MS</vt:lpstr>
      <vt:lpstr>Wingdings</vt:lpstr>
      <vt:lpstr>blank</vt:lpstr>
      <vt:lpstr>Office Theme</vt:lpstr>
      <vt:lpstr>think-cell Slide</vt:lpstr>
      <vt:lpstr>PowerPoint Presentation</vt:lpstr>
      <vt:lpstr>Larry Pearlman</vt:lpstr>
      <vt:lpstr>What’s Really Important to Me</vt:lpstr>
      <vt:lpstr>PowerPoint Presentation</vt:lpstr>
      <vt:lpstr>Introductory Exercise</vt:lpstr>
      <vt:lpstr>Common risk identification issues </vt:lpstr>
      <vt:lpstr>Agenda</vt:lpstr>
      <vt:lpstr>Governance discussion</vt:lpstr>
      <vt:lpstr>Governance</vt:lpstr>
      <vt:lpstr>We often get risk assessment very wrong</vt:lpstr>
      <vt:lpstr>We often are more optimistic than we should be</vt:lpstr>
      <vt:lpstr>Our brains are lazy, and they cheat!</vt:lpstr>
      <vt:lpstr>Our brains cheating causes errors in analysis and judgement…</vt:lpstr>
      <vt:lpstr>We underestimate risk</vt:lpstr>
      <vt:lpstr>Operational risk is pervasive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Utilize your brainstormed “risk list” and focus on 2 risks in your business </vt:lpstr>
      <vt:lpstr>Utilize your brainstormed “risk list” and focus on 3 risks in your business Plot your risks on this matrix </vt:lpstr>
      <vt:lpstr>Building accountability</vt:lpstr>
      <vt:lpstr>How do you determine what is ‘safe enough?’</vt:lpstr>
      <vt:lpstr>PowerPoint Presentation</vt:lpstr>
      <vt:lpstr>PowerPoint Presentation</vt:lpstr>
      <vt:lpstr>Sample risk register</vt:lpstr>
      <vt:lpstr>Develop risk register metrics</vt:lpstr>
      <vt:lpstr>Risk controls </vt:lpstr>
      <vt:lpstr>KPIs should answer questions</vt:lpstr>
      <vt:lpstr>Sample scorecard</vt:lpstr>
      <vt:lpstr>OpEx andCapEx </vt:lpstr>
      <vt:lpstr>Management review</vt:lpstr>
      <vt:lpstr>Diagnosing Your Current State of Risk Management</vt:lpstr>
      <vt:lpstr>PowerPoint Presentation</vt:lpstr>
      <vt:lpstr>Using Risk Registers To Drive Accountability May 2, 2024  Larry Pearlman President, Safety And Consulting Associates   </vt:lpstr>
      <vt:lpstr>Risk culture self-reflection</vt:lpstr>
    </vt:vector>
  </TitlesOfParts>
  <Company>Oliver Wyman</Company>
  <LinksUpToDate>false</LinksUpToDate>
  <SharedDoc>false</SharedDoc>
  <HyperlinkBase> 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Pearlman, Laurence</dc:creator>
  <cp:keywords>Version 27/12/11</cp:keywords>
  <cp:lastModifiedBy>Larry Pearlman</cp:lastModifiedBy>
  <cp:revision>142</cp:revision>
  <cp:lastPrinted>2024-02-29T01:42:20Z</cp:lastPrinted>
  <dcterms:created xsi:type="dcterms:W3CDTF">2014-07-16T18:23:13Z</dcterms:created>
  <dcterms:modified xsi:type="dcterms:W3CDTF">2024-04-17T20:16:07Z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TemplateVersion">
    <vt:lpwstr>5.0</vt:lpwstr>
  </property>
  <property fmtid="{D5CDD505-2E9C-101B-9397-08002B2CF9AE}" pid="4" name="MMCOA_FontSize">
    <vt:lpwstr>Medium</vt:lpwstr>
  </property>
  <property fmtid="{D5CDD505-2E9C-101B-9397-08002B2CF9AE}" pid="5" name="MMCOA_PresentationType">
    <vt:lpwstr>Classic</vt:lpwstr>
  </property>
  <property fmtid="{D5CDD505-2E9C-101B-9397-08002B2CF9AE}" pid="6" name="MMCOA_SlideStyle">
    <vt:lpwstr>Plain</vt:lpwstr>
  </property>
  <property fmtid="{D5CDD505-2E9C-101B-9397-08002B2CF9AE}" pid="7" name="MMCOA_PaletteName">
    <vt:lpwstr>Sapphire</vt:lpwstr>
  </property>
  <property fmtid="{D5CDD505-2E9C-101B-9397-08002B2CF9AE}" pid="8" name="MMCOA_PaletteNumber">
    <vt:lpwstr>0</vt:lpwstr>
  </property>
  <property fmtid="{D5CDD505-2E9C-101B-9397-08002B2CF9AE}" pid="9" name="MMCOA_Source">
    <vt:lpwstr>1</vt:lpwstr>
  </property>
  <property fmtid="{D5CDD505-2E9C-101B-9397-08002B2CF9AE}" pid="10" name="ContentTypeId">
    <vt:lpwstr>0x0101002D8EAA090A891E4597327A0D2383B843</vt:lpwstr>
  </property>
</Properties>
</file>