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handoutMasterIdLst>
    <p:handoutMasterId r:id="rId14"/>
  </p:handoutMasterIdLst>
  <p:sldIdLst>
    <p:sldId id="256" r:id="rId5"/>
    <p:sldId id="258" r:id="rId6"/>
    <p:sldId id="259" r:id="rId7"/>
    <p:sldId id="260" r:id="rId8"/>
    <p:sldId id="261" r:id="rId9"/>
    <p:sldId id="262" r:id="rId10"/>
    <p:sldId id="263" r:id="rId11"/>
    <p:sldId id="264"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derick garland" initials="rg" lastIdx="1" clrIdx="0">
    <p:extLst>
      <p:ext uri="{19B8F6BF-5375-455C-9EA6-DF929625EA0E}">
        <p15:presenceInfo xmlns:p15="http://schemas.microsoft.com/office/powerpoint/2012/main" userId="S::rodgarland_shaw.ca#ext#@energysafetycanada.onmicrosoft.com::9d204abc-dd9a-4b87-bc6e-9995a0bef18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5295"/>
    <a:srgbClr val="F5F019"/>
    <a:srgbClr val="C9DD03"/>
    <a:srgbClr val="00002F"/>
    <a:srgbClr val="4C4C4C"/>
    <a:srgbClr val="90909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1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3AC512-B0E1-B14C-A537-F433C03A1969}" type="datetimeFigureOut">
              <a:rPr lang="en-US" smtClean="0"/>
              <a:t>1/9/2020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6C3EBB7-5ED0-304B-87C7-FD104F3E9767}" type="slidenum">
              <a:rPr lang="en-US" smtClean="0"/>
              <a:t>‹#›</a:t>
            </a:fld>
            <a:endParaRPr lang="en-US"/>
          </a:p>
        </p:txBody>
      </p:sp>
    </p:spTree>
    <p:extLst>
      <p:ext uri="{BB962C8B-B14F-4D97-AF65-F5344CB8AC3E}">
        <p14:creationId xmlns:p14="http://schemas.microsoft.com/office/powerpoint/2010/main" val="5508934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59F17C-96B4-1648-AEE1-A1CAE849CC5A}" type="datetimeFigureOut">
              <a:rPr lang="en-US" smtClean="0"/>
              <a:t>1/9/2020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E20F1E-6D51-7B46-91C9-304FC1E7EA1D}" type="slidenum">
              <a:rPr lang="en-US" smtClean="0"/>
              <a:t>‹#›</a:t>
            </a:fld>
            <a:endParaRPr lang="en-US"/>
          </a:p>
        </p:txBody>
      </p:sp>
    </p:spTree>
    <p:extLst>
      <p:ext uri="{BB962C8B-B14F-4D97-AF65-F5344CB8AC3E}">
        <p14:creationId xmlns:p14="http://schemas.microsoft.com/office/powerpoint/2010/main" val="41841059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ESC_PPT_Titl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6629"/>
          </a:xfrm>
          <a:prstGeom prst="rect">
            <a:avLst/>
          </a:prstGeom>
        </p:spPr>
      </p:pic>
      <p:sp>
        <p:nvSpPr>
          <p:cNvPr id="2" name="Title 1"/>
          <p:cNvSpPr>
            <a:spLocks noGrp="1"/>
          </p:cNvSpPr>
          <p:nvPr>
            <p:ph type="ctrTitle"/>
          </p:nvPr>
        </p:nvSpPr>
        <p:spPr>
          <a:xfrm>
            <a:off x="995404" y="2482517"/>
            <a:ext cx="5446286" cy="1007584"/>
          </a:xfrm>
          <a:prstGeom prst="rect">
            <a:avLst/>
          </a:prstGeom>
        </p:spPr>
        <p:txBody>
          <a:bodyPr>
            <a:noAutofit/>
          </a:bodyPr>
          <a:lstStyle>
            <a:lvl1pPr>
              <a:defRPr sz="3400" b="1" i="0">
                <a:solidFill>
                  <a:srgbClr val="005295"/>
                </a:solidFill>
                <a:latin typeface="Verdana" panose="020B0604030504040204" pitchFamily="34" charset="0"/>
                <a:ea typeface="Verdana" panose="020B0604030504040204" pitchFamily="34" charset="0"/>
                <a:cs typeface="Verdana" panose="020B0604030504040204" pitchFamily="34" charset="0"/>
              </a:defRPr>
            </a:lvl1pPr>
          </a:lstStyle>
          <a:p>
            <a:r>
              <a:rPr lang="en-US"/>
              <a:t>Click to edit Master title style</a:t>
            </a:r>
          </a:p>
        </p:txBody>
      </p:sp>
      <p:sp>
        <p:nvSpPr>
          <p:cNvPr id="3" name="Subtitle 2"/>
          <p:cNvSpPr>
            <a:spLocks noGrp="1"/>
          </p:cNvSpPr>
          <p:nvPr>
            <p:ph type="subTitle" idx="1"/>
          </p:nvPr>
        </p:nvSpPr>
        <p:spPr>
          <a:xfrm>
            <a:off x="988062" y="3663691"/>
            <a:ext cx="5453627" cy="941049"/>
          </a:xfrm>
          <a:prstGeom prst="rect">
            <a:avLst/>
          </a:prstGeom>
        </p:spPr>
        <p:txBody>
          <a:bodyPr/>
          <a:lstStyle>
            <a:lvl1pPr marL="0" indent="0" algn="l">
              <a:buNone/>
              <a:defRPr>
                <a:solidFill>
                  <a:srgbClr val="00002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132595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5738" y="1057189"/>
            <a:ext cx="6921061" cy="51427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1011832" y="2010005"/>
            <a:ext cx="7674968" cy="350248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lvl1pPr>
              <a:defRPr/>
            </a:lvl1pPr>
          </a:lstStyle>
          <a:p>
            <a:r>
              <a:rPr lang="en-US"/>
              <a:t>Are you in the “Line of fire?”</a:t>
            </a:r>
          </a:p>
        </p:txBody>
      </p:sp>
      <p:sp>
        <p:nvSpPr>
          <p:cNvPr id="6" name="Slide Number Placeholder 5"/>
          <p:cNvSpPr>
            <a:spLocks noGrp="1"/>
          </p:cNvSpPr>
          <p:nvPr>
            <p:ph type="sldNum" sz="quarter" idx="12"/>
          </p:nvPr>
        </p:nvSpPr>
        <p:spPr/>
        <p:txBody>
          <a:bodyPr/>
          <a:lstStyle>
            <a:lvl1pPr>
              <a:defRPr b="1">
                <a:latin typeface="Verdana" panose="020B0604030504040204" pitchFamily="34" charset="0"/>
                <a:ea typeface="Verdana" panose="020B0604030504040204" pitchFamily="34" charset="0"/>
                <a:cs typeface="Verdana" panose="020B0604030504040204" pitchFamily="34" charset="0"/>
              </a:defRPr>
            </a:lvl1pPr>
          </a:lstStyle>
          <a:p>
            <a:fld id="{AC879500-AF62-6649-A3EE-297FB0BE963B}" type="slidenum">
              <a:rPr lang="en-US" smtClean="0"/>
              <a:pPr/>
              <a:t>‹#›</a:t>
            </a:fld>
            <a:endParaRPr lang="en-US"/>
          </a:p>
        </p:txBody>
      </p:sp>
    </p:spTree>
    <p:extLst>
      <p:ext uri="{BB962C8B-B14F-4D97-AF65-F5344CB8AC3E}">
        <p14:creationId xmlns:p14="http://schemas.microsoft.com/office/powerpoint/2010/main" val="2225693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07779" y="827043"/>
            <a:ext cx="6890004" cy="734885"/>
          </a:xfrm>
          <a:prstGeom prst="rect">
            <a:avLst/>
          </a:prstGeom>
        </p:spPr>
        <p:txBody>
          <a:bodyPr anchor="t">
            <a:normAutofit/>
          </a:bodyPr>
          <a:lstStyle>
            <a:lvl1pPr algn="l">
              <a:defRPr sz="1800" b="1" cap="all"/>
            </a:lvl1pPr>
          </a:lstStyle>
          <a:p>
            <a:r>
              <a:rPr lang="en-US"/>
              <a:t>Click to edit Master title style</a:t>
            </a:r>
          </a:p>
        </p:txBody>
      </p:sp>
      <p:sp>
        <p:nvSpPr>
          <p:cNvPr id="3" name="Text Placeholder 2"/>
          <p:cNvSpPr>
            <a:spLocks noGrp="1"/>
          </p:cNvSpPr>
          <p:nvPr>
            <p:ph type="body" idx="1"/>
          </p:nvPr>
        </p:nvSpPr>
        <p:spPr>
          <a:xfrm>
            <a:off x="1022864" y="1633838"/>
            <a:ext cx="7674919" cy="3892378"/>
          </a:xfrm>
          <a:prstGeom prst="rect">
            <a:avLst/>
          </a:prstGeom>
        </p:spPr>
        <p:txBody>
          <a:bodyPr anchor="t" anchorCtr="0">
            <a:normAutofit/>
          </a:bodyPr>
          <a:lstStyle>
            <a:lvl1pPr marL="0" indent="0">
              <a:buNone/>
              <a:defRPr sz="1400">
                <a:solidFill>
                  <a:srgbClr val="00002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936E03B7-CCBE-466F-A50E-05DFE5FAF57E}"/>
              </a:ext>
            </a:extLst>
          </p:cNvPr>
          <p:cNvSpPr>
            <a:spLocks noGrp="1"/>
          </p:cNvSpPr>
          <p:nvPr>
            <p:ph type="ftr" sz="quarter" idx="11"/>
          </p:nvPr>
        </p:nvSpPr>
        <p:spPr>
          <a:xfrm>
            <a:off x="1092199" y="6021390"/>
            <a:ext cx="5062533" cy="341310"/>
          </a:xfrm>
        </p:spPr>
        <p:txBody>
          <a:bodyPr/>
          <a:lstStyle>
            <a:lvl1pPr>
              <a:defRPr/>
            </a:lvl1pPr>
          </a:lstStyle>
          <a:p>
            <a:r>
              <a:rPr lang="en-US"/>
              <a:t>Are you in the “Line of fire?”</a:t>
            </a:r>
          </a:p>
        </p:txBody>
      </p:sp>
      <p:sp>
        <p:nvSpPr>
          <p:cNvPr id="8" name="Slide Number Placeholder 5">
            <a:extLst>
              <a:ext uri="{FF2B5EF4-FFF2-40B4-BE49-F238E27FC236}">
                <a16:creationId xmlns:a16="http://schemas.microsoft.com/office/drawing/2014/main" id="{2E2D373F-5C90-48FF-B53D-3B255D82AD72}"/>
              </a:ext>
            </a:extLst>
          </p:cNvPr>
          <p:cNvSpPr>
            <a:spLocks noGrp="1"/>
          </p:cNvSpPr>
          <p:nvPr>
            <p:ph type="sldNum" sz="quarter" idx="12"/>
          </p:nvPr>
        </p:nvSpPr>
        <p:spPr>
          <a:xfrm>
            <a:off x="6406949" y="6021390"/>
            <a:ext cx="927091" cy="365125"/>
          </a:xfrm>
        </p:spPr>
        <p:txBody>
          <a:bodyPr/>
          <a:lstStyle>
            <a:lvl1pPr>
              <a:defRPr b="1">
                <a:latin typeface="Verdana" panose="020B0604030504040204" pitchFamily="34" charset="0"/>
                <a:ea typeface="Verdana" panose="020B0604030504040204" pitchFamily="34" charset="0"/>
                <a:cs typeface="Verdana" panose="020B0604030504040204" pitchFamily="34" charset="0"/>
              </a:defRPr>
            </a:lvl1pPr>
          </a:lstStyle>
          <a:p>
            <a:fld id="{AC879500-AF62-6649-A3EE-297FB0BE963B}" type="slidenum">
              <a:rPr lang="en-US" smtClean="0"/>
              <a:pPr/>
              <a:t>‹#›</a:t>
            </a:fld>
            <a:endParaRPr lang="en-US"/>
          </a:p>
        </p:txBody>
      </p:sp>
    </p:spTree>
    <p:extLst>
      <p:ext uri="{BB962C8B-B14F-4D97-AF65-F5344CB8AC3E}">
        <p14:creationId xmlns:p14="http://schemas.microsoft.com/office/powerpoint/2010/main" val="1450594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97269" y="1057188"/>
            <a:ext cx="6889530" cy="508001"/>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011832" y="1640700"/>
            <a:ext cx="3636368" cy="4409948"/>
          </a:xfrm>
          <a:prstGeom prst="rect">
            <a:avLst/>
          </a:prstGeo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71080" y="1640700"/>
            <a:ext cx="3915719" cy="4409948"/>
          </a:xfrm>
          <a:prstGeom prst="rect">
            <a:avLst/>
          </a:prstGeo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593FB285-0526-4144-B511-A015F68B625B}"/>
              </a:ext>
            </a:extLst>
          </p:cNvPr>
          <p:cNvSpPr>
            <a:spLocks noGrp="1"/>
          </p:cNvSpPr>
          <p:nvPr>
            <p:ph type="ftr" sz="quarter" idx="11"/>
          </p:nvPr>
        </p:nvSpPr>
        <p:spPr>
          <a:xfrm>
            <a:off x="1092199" y="6021390"/>
            <a:ext cx="5062533" cy="341310"/>
          </a:xfrm>
        </p:spPr>
        <p:txBody>
          <a:bodyPr/>
          <a:lstStyle>
            <a:lvl1pPr>
              <a:defRPr/>
            </a:lvl1pPr>
          </a:lstStyle>
          <a:p>
            <a:r>
              <a:rPr lang="en-US"/>
              <a:t>Are you in the “Line of fire?”</a:t>
            </a:r>
          </a:p>
        </p:txBody>
      </p:sp>
      <p:sp>
        <p:nvSpPr>
          <p:cNvPr id="9" name="Slide Number Placeholder 5">
            <a:extLst>
              <a:ext uri="{FF2B5EF4-FFF2-40B4-BE49-F238E27FC236}">
                <a16:creationId xmlns:a16="http://schemas.microsoft.com/office/drawing/2014/main" id="{B69E2C62-2B07-4B1E-8F64-8D568E7DC2DF}"/>
              </a:ext>
            </a:extLst>
          </p:cNvPr>
          <p:cNvSpPr>
            <a:spLocks noGrp="1"/>
          </p:cNvSpPr>
          <p:nvPr>
            <p:ph type="sldNum" sz="quarter" idx="12"/>
          </p:nvPr>
        </p:nvSpPr>
        <p:spPr>
          <a:xfrm>
            <a:off x="6406949" y="6021390"/>
            <a:ext cx="927091" cy="365125"/>
          </a:xfrm>
        </p:spPr>
        <p:txBody>
          <a:bodyPr/>
          <a:lstStyle>
            <a:lvl1pPr>
              <a:defRPr b="1">
                <a:latin typeface="Verdana" panose="020B0604030504040204" pitchFamily="34" charset="0"/>
                <a:ea typeface="Verdana" panose="020B0604030504040204" pitchFamily="34" charset="0"/>
                <a:cs typeface="Verdana" panose="020B0604030504040204" pitchFamily="34" charset="0"/>
              </a:defRPr>
            </a:lvl1pPr>
          </a:lstStyle>
          <a:p>
            <a:fld id="{AC879500-AF62-6649-A3EE-297FB0BE963B}" type="slidenum">
              <a:rPr lang="en-US" smtClean="0"/>
              <a:pPr/>
              <a:t>‹#›</a:t>
            </a:fld>
            <a:endParaRPr lang="en-US"/>
          </a:p>
        </p:txBody>
      </p:sp>
    </p:spTree>
    <p:extLst>
      <p:ext uri="{BB962C8B-B14F-4D97-AF65-F5344CB8AC3E}">
        <p14:creationId xmlns:p14="http://schemas.microsoft.com/office/powerpoint/2010/main" val="4045462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76248" y="1057189"/>
            <a:ext cx="6910551" cy="51427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11832" y="1716215"/>
            <a:ext cx="3485556" cy="267731"/>
          </a:xfrm>
          <a:prstGeom prst="rect">
            <a:avLst/>
          </a:prstGeom>
        </p:spPr>
        <p:txBody>
          <a:bodyPr anchor="b">
            <a:normAutofit/>
          </a:bodyPr>
          <a:lstStyle>
            <a:lvl1pPr marL="0" indent="0">
              <a:buNone/>
              <a:defRPr sz="1400" b="1">
                <a:solidFill>
                  <a:srgbClr val="00529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11832" y="2141838"/>
            <a:ext cx="3485556" cy="3487352"/>
          </a:xfrm>
          <a:prstGeom prst="rect">
            <a:avLst/>
          </a:prstGeom>
        </p:spPr>
        <p:txBody>
          <a:bodyPr>
            <a:norm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716214"/>
            <a:ext cx="4041775" cy="267731"/>
          </a:xfrm>
          <a:prstGeom prst="rect">
            <a:avLst/>
          </a:prstGeom>
        </p:spPr>
        <p:txBody>
          <a:bodyPr anchor="b">
            <a:normAutofit/>
          </a:bodyPr>
          <a:lstStyle>
            <a:lvl1pPr marL="0" indent="0">
              <a:buNone/>
              <a:defRPr sz="1400" b="1">
                <a:solidFill>
                  <a:srgbClr val="00529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6162" y="2141838"/>
            <a:ext cx="3970638" cy="3487351"/>
          </a:xfrm>
          <a:prstGeom prst="rect">
            <a:avLst/>
          </a:prstGeom>
        </p:spPr>
        <p:txBody>
          <a:bodyPr>
            <a:norm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A34DC2E6-97A8-467A-B333-1CD257817822}"/>
              </a:ext>
            </a:extLst>
          </p:cNvPr>
          <p:cNvSpPr>
            <a:spLocks noGrp="1"/>
          </p:cNvSpPr>
          <p:nvPr>
            <p:ph type="ftr" sz="quarter" idx="11"/>
          </p:nvPr>
        </p:nvSpPr>
        <p:spPr>
          <a:xfrm>
            <a:off x="1092199" y="6021390"/>
            <a:ext cx="5062533" cy="341310"/>
          </a:xfrm>
        </p:spPr>
        <p:txBody>
          <a:bodyPr/>
          <a:lstStyle>
            <a:lvl1pPr>
              <a:defRPr/>
            </a:lvl1pPr>
          </a:lstStyle>
          <a:p>
            <a:r>
              <a:rPr lang="en-US"/>
              <a:t>Are you in the “Line of fire?”</a:t>
            </a:r>
          </a:p>
        </p:txBody>
      </p:sp>
      <p:sp>
        <p:nvSpPr>
          <p:cNvPr id="11" name="Slide Number Placeholder 5">
            <a:extLst>
              <a:ext uri="{FF2B5EF4-FFF2-40B4-BE49-F238E27FC236}">
                <a16:creationId xmlns:a16="http://schemas.microsoft.com/office/drawing/2014/main" id="{40E6FBBF-BFAA-4279-8276-2369A9F32C35}"/>
              </a:ext>
            </a:extLst>
          </p:cNvPr>
          <p:cNvSpPr>
            <a:spLocks noGrp="1"/>
          </p:cNvSpPr>
          <p:nvPr>
            <p:ph type="sldNum" sz="quarter" idx="12"/>
          </p:nvPr>
        </p:nvSpPr>
        <p:spPr>
          <a:xfrm>
            <a:off x="6406949" y="6021390"/>
            <a:ext cx="927091" cy="365125"/>
          </a:xfrm>
        </p:spPr>
        <p:txBody>
          <a:bodyPr/>
          <a:lstStyle>
            <a:lvl1pPr>
              <a:defRPr b="1">
                <a:latin typeface="Verdana" panose="020B0604030504040204" pitchFamily="34" charset="0"/>
                <a:ea typeface="Verdana" panose="020B0604030504040204" pitchFamily="34" charset="0"/>
                <a:cs typeface="Verdana" panose="020B0604030504040204" pitchFamily="34" charset="0"/>
              </a:defRPr>
            </a:lvl1pPr>
          </a:lstStyle>
          <a:p>
            <a:fld id="{AC879500-AF62-6649-A3EE-297FB0BE963B}" type="slidenum">
              <a:rPr lang="en-US" smtClean="0"/>
              <a:pPr/>
              <a:t>‹#›</a:t>
            </a:fld>
            <a:endParaRPr lang="en-US"/>
          </a:p>
        </p:txBody>
      </p:sp>
    </p:spTree>
    <p:extLst>
      <p:ext uri="{BB962C8B-B14F-4D97-AF65-F5344CB8AC3E}">
        <p14:creationId xmlns:p14="http://schemas.microsoft.com/office/powerpoint/2010/main" val="1457365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807779" y="1057189"/>
            <a:ext cx="6879020" cy="514270"/>
          </a:xfrm>
          <a:prstGeom prst="rect">
            <a:avLst/>
          </a:prstGeom>
        </p:spPr>
        <p:txBody>
          <a:bodyPr/>
          <a:lstStyle/>
          <a:p>
            <a:r>
              <a:rPr lang="en-US"/>
              <a:t>Click to edit Master title style</a:t>
            </a:r>
          </a:p>
        </p:txBody>
      </p:sp>
      <p:sp>
        <p:nvSpPr>
          <p:cNvPr id="6" name="Footer Placeholder 4">
            <a:extLst>
              <a:ext uri="{FF2B5EF4-FFF2-40B4-BE49-F238E27FC236}">
                <a16:creationId xmlns:a16="http://schemas.microsoft.com/office/drawing/2014/main" id="{B7003463-6066-4458-B79E-6A67CE9FEF27}"/>
              </a:ext>
            </a:extLst>
          </p:cNvPr>
          <p:cNvSpPr>
            <a:spLocks noGrp="1"/>
          </p:cNvSpPr>
          <p:nvPr>
            <p:ph type="ftr" sz="quarter" idx="11"/>
          </p:nvPr>
        </p:nvSpPr>
        <p:spPr>
          <a:xfrm>
            <a:off x="1092199" y="6021390"/>
            <a:ext cx="5062533" cy="341310"/>
          </a:xfrm>
        </p:spPr>
        <p:txBody>
          <a:bodyPr/>
          <a:lstStyle>
            <a:lvl1pPr>
              <a:defRPr/>
            </a:lvl1pPr>
          </a:lstStyle>
          <a:p>
            <a:r>
              <a:rPr lang="en-US"/>
              <a:t>Are you in the “Line of fire?”</a:t>
            </a:r>
          </a:p>
        </p:txBody>
      </p:sp>
      <p:sp>
        <p:nvSpPr>
          <p:cNvPr id="7" name="Slide Number Placeholder 5">
            <a:extLst>
              <a:ext uri="{FF2B5EF4-FFF2-40B4-BE49-F238E27FC236}">
                <a16:creationId xmlns:a16="http://schemas.microsoft.com/office/drawing/2014/main" id="{00264CF5-7020-42BF-8160-51106C779725}"/>
              </a:ext>
            </a:extLst>
          </p:cNvPr>
          <p:cNvSpPr>
            <a:spLocks noGrp="1"/>
          </p:cNvSpPr>
          <p:nvPr>
            <p:ph type="sldNum" sz="quarter" idx="12"/>
          </p:nvPr>
        </p:nvSpPr>
        <p:spPr>
          <a:xfrm>
            <a:off x="6406949" y="6021390"/>
            <a:ext cx="927091" cy="365125"/>
          </a:xfrm>
        </p:spPr>
        <p:txBody>
          <a:bodyPr/>
          <a:lstStyle>
            <a:lvl1pPr>
              <a:defRPr b="1">
                <a:latin typeface="Verdana" panose="020B0604030504040204" pitchFamily="34" charset="0"/>
                <a:ea typeface="Verdana" panose="020B0604030504040204" pitchFamily="34" charset="0"/>
                <a:cs typeface="Verdana" panose="020B0604030504040204" pitchFamily="34" charset="0"/>
              </a:defRPr>
            </a:lvl1pPr>
          </a:lstStyle>
          <a:p>
            <a:fld id="{AC879500-AF62-6649-A3EE-297FB0BE963B}" type="slidenum">
              <a:rPr lang="en-US" smtClean="0"/>
              <a:pPr/>
              <a:t>‹#›</a:t>
            </a:fld>
            <a:endParaRPr lang="en-US"/>
          </a:p>
        </p:txBody>
      </p:sp>
    </p:spTree>
    <p:extLst>
      <p:ext uri="{BB962C8B-B14F-4D97-AF65-F5344CB8AC3E}">
        <p14:creationId xmlns:p14="http://schemas.microsoft.com/office/powerpoint/2010/main" val="294436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ESC_PPT_Content.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371"/>
            <a:ext cx="9144000" cy="6856629"/>
          </a:xfrm>
          <a:prstGeom prst="rect">
            <a:avLst/>
          </a:prstGeom>
        </p:spPr>
      </p:pic>
      <p:sp>
        <p:nvSpPr>
          <p:cNvPr id="6" name="Footer Placeholder 4">
            <a:extLst>
              <a:ext uri="{FF2B5EF4-FFF2-40B4-BE49-F238E27FC236}">
                <a16:creationId xmlns:a16="http://schemas.microsoft.com/office/drawing/2014/main" id="{4A6CF818-5119-490F-BD9A-114E431B0309}"/>
              </a:ext>
            </a:extLst>
          </p:cNvPr>
          <p:cNvSpPr>
            <a:spLocks noGrp="1"/>
          </p:cNvSpPr>
          <p:nvPr>
            <p:ph type="ftr" sz="quarter" idx="11"/>
          </p:nvPr>
        </p:nvSpPr>
        <p:spPr>
          <a:xfrm>
            <a:off x="1092199" y="6021390"/>
            <a:ext cx="5062533" cy="341310"/>
          </a:xfrm>
        </p:spPr>
        <p:txBody>
          <a:bodyPr/>
          <a:lstStyle>
            <a:lvl1pPr>
              <a:defRPr/>
            </a:lvl1pPr>
          </a:lstStyle>
          <a:p>
            <a:r>
              <a:rPr lang="en-US"/>
              <a:t>Are you in the “Line of fire?”</a:t>
            </a:r>
          </a:p>
        </p:txBody>
      </p:sp>
      <p:sp>
        <p:nvSpPr>
          <p:cNvPr id="7" name="Slide Number Placeholder 5">
            <a:extLst>
              <a:ext uri="{FF2B5EF4-FFF2-40B4-BE49-F238E27FC236}">
                <a16:creationId xmlns:a16="http://schemas.microsoft.com/office/drawing/2014/main" id="{98B4E5E5-3957-4CE4-AE2C-6D3813AC63B8}"/>
              </a:ext>
            </a:extLst>
          </p:cNvPr>
          <p:cNvSpPr>
            <a:spLocks noGrp="1"/>
          </p:cNvSpPr>
          <p:nvPr>
            <p:ph type="sldNum" sz="quarter" idx="12"/>
          </p:nvPr>
        </p:nvSpPr>
        <p:spPr>
          <a:xfrm>
            <a:off x="6406949" y="6021390"/>
            <a:ext cx="927091" cy="365125"/>
          </a:xfrm>
        </p:spPr>
        <p:txBody>
          <a:bodyPr/>
          <a:lstStyle>
            <a:lvl1pPr>
              <a:defRPr b="1">
                <a:latin typeface="Verdana" panose="020B0604030504040204" pitchFamily="34" charset="0"/>
                <a:ea typeface="Verdana" panose="020B0604030504040204" pitchFamily="34" charset="0"/>
                <a:cs typeface="Verdana" panose="020B0604030504040204" pitchFamily="34" charset="0"/>
              </a:defRPr>
            </a:lvl1pPr>
          </a:lstStyle>
          <a:p>
            <a:fld id="{AC879500-AF62-6649-A3EE-297FB0BE963B}" type="slidenum">
              <a:rPr lang="en-US" smtClean="0"/>
              <a:pPr/>
              <a:t>‹#›</a:t>
            </a:fld>
            <a:endParaRPr lang="en-US"/>
          </a:p>
        </p:txBody>
      </p:sp>
    </p:spTree>
    <p:extLst>
      <p:ext uri="{BB962C8B-B14F-4D97-AF65-F5344CB8AC3E}">
        <p14:creationId xmlns:p14="http://schemas.microsoft.com/office/powerpoint/2010/main" val="20869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ESC_PPT_Content.jp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1371"/>
            <a:ext cx="9144000" cy="6856629"/>
          </a:xfrm>
          <a:prstGeom prst="rect">
            <a:avLst/>
          </a:prstGeom>
        </p:spPr>
      </p:pic>
      <p:sp>
        <p:nvSpPr>
          <p:cNvPr id="5" name="Footer Placeholder 4"/>
          <p:cNvSpPr>
            <a:spLocks noGrp="1"/>
          </p:cNvSpPr>
          <p:nvPr>
            <p:ph type="ftr" sz="quarter" idx="3"/>
          </p:nvPr>
        </p:nvSpPr>
        <p:spPr>
          <a:xfrm>
            <a:off x="1092199" y="6021390"/>
            <a:ext cx="5062533" cy="341310"/>
          </a:xfrm>
          <a:prstGeom prst="rect">
            <a:avLst/>
          </a:prstGeom>
        </p:spPr>
        <p:txBody>
          <a:bodyPr vert="horz" lIns="91440" tIns="45720" rIns="91440" bIns="45720" rtlCol="0" anchor="ctr"/>
          <a:lstStyle>
            <a:lvl1pPr algn="l">
              <a:defRPr sz="900" b="1" i="0" cap="all">
                <a:solidFill>
                  <a:srgbClr val="005295"/>
                </a:solidFill>
                <a:latin typeface="Verdana" panose="020B0604030504040204" pitchFamily="34" charset="0"/>
                <a:ea typeface="Verdana" panose="020B0604030504040204" pitchFamily="34" charset="0"/>
              </a:defRPr>
            </a:lvl1pPr>
          </a:lstStyle>
          <a:p>
            <a:r>
              <a:rPr lang="en-US"/>
              <a:t>Get a grip on safety</a:t>
            </a:r>
          </a:p>
        </p:txBody>
      </p:sp>
      <p:sp>
        <p:nvSpPr>
          <p:cNvPr id="6" name="Slide Number Placeholder 5"/>
          <p:cNvSpPr>
            <a:spLocks noGrp="1"/>
          </p:cNvSpPr>
          <p:nvPr>
            <p:ph type="sldNum" sz="quarter" idx="4"/>
          </p:nvPr>
        </p:nvSpPr>
        <p:spPr>
          <a:xfrm>
            <a:off x="6406949" y="6021390"/>
            <a:ext cx="927091" cy="365125"/>
          </a:xfrm>
          <a:prstGeom prst="rect">
            <a:avLst/>
          </a:prstGeom>
        </p:spPr>
        <p:txBody>
          <a:bodyPr vert="horz" lIns="91440" tIns="45720" rIns="91440" bIns="45720" rtlCol="0" anchor="ctr"/>
          <a:lstStyle>
            <a:lvl1pPr algn="r">
              <a:defRPr sz="900" b="1" i="0">
                <a:solidFill>
                  <a:srgbClr val="005295"/>
                </a:solidFill>
                <a:latin typeface="Montserrat"/>
              </a:defRPr>
            </a:lvl1pPr>
          </a:lstStyle>
          <a:p>
            <a:fld id="{AC879500-AF62-6649-A3EE-297FB0BE963B}" type="slidenum">
              <a:rPr lang="en-US" smtClean="0"/>
              <a:pPr/>
              <a:t>‹#›</a:t>
            </a:fld>
            <a:endParaRPr lang="en-US"/>
          </a:p>
        </p:txBody>
      </p:sp>
      <p:cxnSp>
        <p:nvCxnSpPr>
          <p:cNvPr id="11" name="Straight Connector 10"/>
          <p:cNvCxnSpPr/>
          <p:nvPr userDrawn="1"/>
        </p:nvCxnSpPr>
        <p:spPr>
          <a:xfrm>
            <a:off x="1011832" y="1482811"/>
            <a:ext cx="7674968" cy="0"/>
          </a:xfrm>
          <a:prstGeom prst="line">
            <a:avLst/>
          </a:prstGeom>
          <a:ln w="12700">
            <a:solidFill>
              <a:srgbClr val="005295"/>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idx="1"/>
          </p:nvPr>
        </p:nvSpPr>
        <p:spPr>
          <a:xfrm>
            <a:off x="1011832" y="2010005"/>
            <a:ext cx="7674968" cy="3608873"/>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a:extLst>
              <a:ext uri="{FF2B5EF4-FFF2-40B4-BE49-F238E27FC236}">
                <a16:creationId xmlns:a16="http://schemas.microsoft.com/office/drawing/2014/main" id="{A53F87F7-C18E-4755-89E2-DF6C77160497}"/>
              </a:ext>
            </a:extLst>
          </p:cNvPr>
          <p:cNvSpPr>
            <a:spLocks noGrp="1"/>
          </p:cNvSpPr>
          <p:nvPr>
            <p:ph type="title"/>
          </p:nvPr>
        </p:nvSpPr>
        <p:spPr>
          <a:xfrm>
            <a:off x="1786759" y="1057189"/>
            <a:ext cx="6900040" cy="514270"/>
          </a:xfrm>
          <a:prstGeom prst="rect">
            <a:avLst/>
          </a:prstGeom>
        </p:spPr>
        <p:txBody>
          <a:bodyPr vert="horz" lIns="0" tIns="45720" rIns="91440" bIns="45720" rtlCol="0" anchor="t" anchorCtr="0">
            <a:normAutofit/>
          </a:bodyPr>
          <a:lstStyle/>
          <a:p>
            <a:r>
              <a:rPr lang="en-US"/>
              <a:t>Click to edit Master title style</a:t>
            </a:r>
          </a:p>
        </p:txBody>
      </p:sp>
      <p:pic>
        <p:nvPicPr>
          <p:cNvPr id="10" name="Picture 9">
            <a:extLst>
              <a:ext uri="{FF2B5EF4-FFF2-40B4-BE49-F238E27FC236}">
                <a16:creationId xmlns:a16="http://schemas.microsoft.com/office/drawing/2014/main" id="{D563D285-DD62-41D9-85A5-1ADDFA833A5D}"/>
              </a:ext>
            </a:extLst>
          </p:cNvPr>
          <p:cNvPicPr>
            <a:picLocks noChangeAspect="1"/>
          </p:cNvPicPr>
          <p:nvPr userDrawn="1"/>
        </p:nvPicPr>
        <p:blipFill>
          <a:blip r:embed="rId10"/>
          <a:stretch>
            <a:fillRect/>
          </a:stretch>
        </p:blipFill>
        <p:spPr>
          <a:xfrm>
            <a:off x="618968" y="562313"/>
            <a:ext cx="950292" cy="831850"/>
          </a:xfrm>
          <a:prstGeom prst="rect">
            <a:avLst/>
          </a:prstGeom>
        </p:spPr>
      </p:pic>
    </p:spTree>
    <p:extLst>
      <p:ext uri="{BB962C8B-B14F-4D97-AF65-F5344CB8AC3E}">
        <p14:creationId xmlns:p14="http://schemas.microsoft.com/office/powerpoint/2010/main" val="23282319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dt="0"/>
  <p:txStyles>
    <p:titleStyle>
      <a:lvl1pPr algn="l" defTabSz="457200" rtl="0" eaLnBrk="1" latinLnBrk="0" hangingPunct="1">
        <a:spcBef>
          <a:spcPct val="0"/>
        </a:spcBef>
        <a:buNone/>
        <a:defRPr sz="1800" b="1" i="0" kern="1200" cap="all">
          <a:solidFill>
            <a:srgbClr val="000000"/>
          </a:solidFill>
          <a:latin typeface="Verdana" panose="020B0604030504040204" pitchFamily="34" charset="0"/>
          <a:ea typeface="Verdana" panose="020B0604030504040204" pitchFamily="34" charset="0"/>
          <a:cs typeface="+mj-cs"/>
        </a:defRPr>
      </a:lvl1pPr>
    </p:titleStyle>
    <p:bodyStyle>
      <a:lvl1pPr marL="285750" indent="-285750" algn="l" defTabSz="457200" rtl="0" eaLnBrk="1" latinLnBrk="0" hangingPunct="1">
        <a:spcBef>
          <a:spcPct val="20000"/>
        </a:spcBef>
        <a:buClr>
          <a:srgbClr val="F5F019"/>
        </a:buClr>
        <a:buSzPct val="70000"/>
        <a:buFont typeface="Lucida Grande"/>
        <a:buChar char="▶"/>
        <a:defRPr sz="1400" b="0" i="0" kern="1200">
          <a:solidFill>
            <a:srgbClr val="00002F"/>
          </a:solidFill>
          <a:latin typeface="Trebuchet MS" panose="020B0603020202020204" pitchFamily="34" charset="0"/>
          <a:ea typeface="+mn-ea"/>
          <a:cs typeface="+mn-cs"/>
        </a:defRPr>
      </a:lvl1pPr>
      <a:lvl2pPr marL="742950" indent="-285750" algn="l" defTabSz="457200" rtl="0" eaLnBrk="1" latinLnBrk="0" hangingPunct="1">
        <a:spcBef>
          <a:spcPct val="20000"/>
        </a:spcBef>
        <a:buClr>
          <a:srgbClr val="F5F019"/>
        </a:buClr>
        <a:buSzPct val="70000"/>
        <a:buFont typeface="Lucida Grande"/>
        <a:buChar char="▶"/>
        <a:defRPr sz="1400" b="0" i="0" kern="1200">
          <a:solidFill>
            <a:srgbClr val="00002F"/>
          </a:solidFill>
          <a:latin typeface="Trebuchet MS" panose="020B0603020202020204" pitchFamily="34" charset="0"/>
          <a:ea typeface="+mn-ea"/>
          <a:cs typeface="+mn-cs"/>
        </a:defRPr>
      </a:lvl2pPr>
      <a:lvl3pPr marL="1200150" indent="-285750" algn="l" defTabSz="457200" rtl="0" eaLnBrk="1" latinLnBrk="0" hangingPunct="1">
        <a:spcBef>
          <a:spcPct val="20000"/>
        </a:spcBef>
        <a:buClr>
          <a:srgbClr val="005295"/>
        </a:buClr>
        <a:buSzPct val="70000"/>
        <a:buFont typeface="Lucida Grande"/>
        <a:buChar char="▶"/>
        <a:defRPr sz="1400" b="0" i="0" kern="1200">
          <a:solidFill>
            <a:srgbClr val="00002F"/>
          </a:solidFill>
          <a:latin typeface="Trebuchet MS" panose="020B0603020202020204" pitchFamily="34" charset="0"/>
          <a:ea typeface="+mn-ea"/>
          <a:cs typeface="+mn-cs"/>
        </a:defRPr>
      </a:lvl3pPr>
      <a:lvl4pPr marL="1657350" indent="-285750" algn="l" defTabSz="457200" rtl="0" eaLnBrk="1" latinLnBrk="0" hangingPunct="1">
        <a:spcBef>
          <a:spcPct val="20000"/>
        </a:spcBef>
        <a:buClr>
          <a:srgbClr val="005295"/>
        </a:buClr>
        <a:buSzPct val="70000"/>
        <a:buFont typeface="Lucida Grande"/>
        <a:buChar char="▶"/>
        <a:defRPr sz="1400" b="0" i="0" kern="1200">
          <a:solidFill>
            <a:srgbClr val="00002F"/>
          </a:solidFill>
          <a:latin typeface="Trebuchet MS" panose="020B0603020202020204" pitchFamily="34" charset="0"/>
          <a:ea typeface="+mn-ea"/>
          <a:cs typeface="+mn-cs"/>
        </a:defRPr>
      </a:lvl4pPr>
      <a:lvl5pPr marL="2114550" indent="-285750" algn="l" defTabSz="457200" rtl="0" eaLnBrk="1" latinLnBrk="0" hangingPunct="1">
        <a:spcBef>
          <a:spcPct val="20000"/>
        </a:spcBef>
        <a:buClr>
          <a:srgbClr val="005295"/>
        </a:buClr>
        <a:buSzPct val="70000"/>
        <a:buFont typeface="Lucida Grande"/>
        <a:buChar char="▶"/>
        <a:defRPr sz="1400" b="0" i="0" kern="1200">
          <a:solidFill>
            <a:srgbClr val="00002F"/>
          </a:solidFill>
          <a:latin typeface="Trebuchet MS" panose="020B0603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escsafety.devcogroup.com/?product_cat=lineoffire" TargetMode="Externa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1537" y="2396240"/>
            <a:ext cx="3310299" cy="1690997"/>
          </a:xfrm>
        </p:spPr>
        <p:txBody>
          <a:bodyPr/>
          <a:lstStyle/>
          <a:p>
            <a:r>
              <a:rPr lang="en-US" b="1">
                <a:latin typeface="Verdana" panose="020B0604030504040204" pitchFamily="34" charset="0"/>
                <a:ea typeface="Verdana" panose="020B0604030504040204" pitchFamily="34" charset="0"/>
              </a:rPr>
              <a:t>Are you in the “line of Fire?”</a:t>
            </a:r>
          </a:p>
        </p:txBody>
      </p:sp>
      <p:sp>
        <p:nvSpPr>
          <p:cNvPr id="3" name="Subtitle 2"/>
          <p:cNvSpPr>
            <a:spLocks noGrp="1"/>
          </p:cNvSpPr>
          <p:nvPr>
            <p:ph type="subTitle" idx="1"/>
          </p:nvPr>
        </p:nvSpPr>
        <p:spPr>
          <a:xfrm>
            <a:off x="988062" y="4126540"/>
            <a:ext cx="5453627" cy="941049"/>
          </a:xfrm>
        </p:spPr>
        <p:txBody>
          <a:bodyPr vert="horz" lIns="0" tIns="45720" rIns="91440" bIns="45720" rtlCol="0" anchor="t">
            <a:normAutofit/>
          </a:bodyPr>
          <a:lstStyle/>
          <a:p>
            <a:r>
              <a:rPr lang="en-US" dirty="0">
                <a:latin typeface="Trebuchet MS"/>
              </a:rPr>
              <a:t>The Video Review Program</a:t>
            </a:r>
            <a:endParaRPr lang="en-US" dirty="0"/>
          </a:p>
        </p:txBody>
      </p:sp>
      <p:cxnSp>
        <p:nvCxnSpPr>
          <p:cNvPr id="5" name="Straight Connector 4"/>
          <p:cNvCxnSpPr/>
          <p:nvPr/>
        </p:nvCxnSpPr>
        <p:spPr>
          <a:xfrm>
            <a:off x="988062" y="4087237"/>
            <a:ext cx="2861015" cy="0"/>
          </a:xfrm>
          <a:prstGeom prst="line">
            <a:avLst/>
          </a:prstGeom>
          <a:ln w="12700">
            <a:solidFill>
              <a:srgbClr val="005295"/>
            </a:solidFill>
          </a:ln>
          <a:effectLst/>
        </p:spPr>
        <p:style>
          <a:lnRef idx="2">
            <a:schemeClr val="accent1"/>
          </a:lnRef>
          <a:fillRef idx="0">
            <a:schemeClr val="accent1"/>
          </a:fillRef>
          <a:effectRef idx="1">
            <a:schemeClr val="accent1"/>
          </a:effectRef>
          <a:fontRef idx="minor">
            <a:schemeClr val="tx1"/>
          </a:fontRef>
        </p:style>
      </p:cxnSp>
      <p:pic>
        <p:nvPicPr>
          <p:cNvPr id="6" name="Picture 5">
            <a:extLst>
              <a:ext uri="{FF2B5EF4-FFF2-40B4-BE49-F238E27FC236}">
                <a16:creationId xmlns:a16="http://schemas.microsoft.com/office/drawing/2014/main" id="{54834422-4877-4E11-9640-59FC5811E626}"/>
              </a:ext>
            </a:extLst>
          </p:cNvPr>
          <p:cNvPicPr>
            <a:picLocks noChangeAspect="1"/>
          </p:cNvPicPr>
          <p:nvPr/>
        </p:nvPicPr>
        <p:blipFill>
          <a:blip r:embed="rId2"/>
          <a:stretch>
            <a:fillRect/>
          </a:stretch>
        </p:blipFill>
        <p:spPr>
          <a:xfrm>
            <a:off x="4271836" y="2435549"/>
            <a:ext cx="1931761" cy="1690991"/>
          </a:xfrm>
          <a:prstGeom prst="rect">
            <a:avLst/>
          </a:prstGeom>
        </p:spPr>
      </p:pic>
      <p:sp>
        <p:nvSpPr>
          <p:cNvPr id="4" name="TextBox 3">
            <a:extLst>
              <a:ext uri="{FF2B5EF4-FFF2-40B4-BE49-F238E27FC236}">
                <a16:creationId xmlns:a16="http://schemas.microsoft.com/office/drawing/2014/main" id="{2C054A34-EF8A-4B95-A948-D465D68FEB16}"/>
              </a:ext>
            </a:extLst>
          </p:cNvPr>
          <p:cNvSpPr txBox="1"/>
          <p:nvPr/>
        </p:nvSpPr>
        <p:spPr>
          <a:xfrm>
            <a:off x="868218" y="1856509"/>
            <a:ext cx="895927" cy="579040"/>
          </a:xfrm>
          <a:prstGeom prst="rect">
            <a:avLst/>
          </a:prstGeom>
          <a:solidFill>
            <a:schemeClr val="bg1"/>
          </a:solidFill>
        </p:spPr>
        <p:txBody>
          <a:bodyPr wrap="square" rtlCol="0">
            <a:spAutoFit/>
          </a:bodyPr>
          <a:lstStyle/>
          <a:p>
            <a:endParaRPr lang="en-CA"/>
          </a:p>
        </p:txBody>
      </p:sp>
    </p:spTree>
    <p:extLst>
      <p:ext uri="{BB962C8B-B14F-4D97-AF65-F5344CB8AC3E}">
        <p14:creationId xmlns:p14="http://schemas.microsoft.com/office/powerpoint/2010/main" val="4244174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 Goals</a:t>
            </a:r>
          </a:p>
        </p:txBody>
      </p:sp>
      <p:sp>
        <p:nvSpPr>
          <p:cNvPr id="4" name="Footer Placeholder 3"/>
          <p:cNvSpPr>
            <a:spLocks noGrp="1"/>
          </p:cNvSpPr>
          <p:nvPr>
            <p:ph type="ftr" sz="quarter" idx="11"/>
          </p:nvPr>
        </p:nvSpPr>
        <p:spPr/>
        <p:txBody>
          <a:bodyPr/>
          <a:lstStyle/>
          <a:p>
            <a:r>
              <a:rPr lang="en-US" dirty="0"/>
              <a:t>ARE YOU IN THE “LINE OF FIRE?”</a:t>
            </a:r>
          </a:p>
        </p:txBody>
      </p:sp>
      <p:sp>
        <p:nvSpPr>
          <p:cNvPr id="5" name="Slide Number Placeholder 4"/>
          <p:cNvSpPr>
            <a:spLocks noGrp="1"/>
          </p:cNvSpPr>
          <p:nvPr>
            <p:ph type="sldNum" sz="quarter" idx="12"/>
          </p:nvPr>
        </p:nvSpPr>
        <p:spPr/>
        <p:txBody>
          <a:bodyPr/>
          <a:lstStyle/>
          <a:p>
            <a:fld id="{AC879500-AF62-6649-A3EE-297FB0BE963B}" type="slidenum">
              <a:rPr lang="en-US" smtClean="0"/>
              <a:t>2</a:t>
            </a:fld>
            <a:endParaRPr lang="en-US"/>
          </a:p>
        </p:txBody>
      </p:sp>
      <p:sp>
        <p:nvSpPr>
          <p:cNvPr id="8" name="Text Placeholder 7">
            <a:extLst>
              <a:ext uri="{FF2B5EF4-FFF2-40B4-BE49-F238E27FC236}">
                <a16:creationId xmlns:a16="http://schemas.microsoft.com/office/drawing/2014/main" id="{DE3413D2-7CEC-452D-8B71-083731A22FA7}"/>
              </a:ext>
            </a:extLst>
          </p:cNvPr>
          <p:cNvSpPr>
            <a:spLocks noGrp="1"/>
          </p:cNvSpPr>
          <p:nvPr>
            <p:ph type="body" idx="1"/>
          </p:nvPr>
        </p:nvSpPr>
        <p:spPr>
          <a:xfrm>
            <a:off x="1022864" y="1633838"/>
            <a:ext cx="7674919" cy="4519312"/>
          </a:xfrm>
        </p:spPr>
        <p:txBody>
          <a:bodyPr>
            <a:normAutofit fontScale="40000" lnSpcReduction="20000"/>
          </a:bodyPr>
          <a:lstStyle/>
          <a:p>
            <a:pPr marL="228600">
              <a:lnSpc>
                <a:spcPct val="150000"/>
              </a:lnSpc>
              <a:buClr>
                <a:srgbClr val="1C5B98"/>
              </a:buClr>
              <a:buSzTx/>
              <a:defRPr/>
            </a:pPr>
            <a:r>
              <a:rPr lang="en-US" sz="4000" b="1" dirty="0">
                <a:solidFill>
                  <a:srgbClr val="376092"/>
                </a:solidFill>
                <a:latin typeface="Arial"/>
              </a:rPr>
              <a:t>The Goals</a:t>
            </a:r>
          </a:p>
          <a:p>
            <a:pPr marL="685800" lvl="0" indent="-457200">
              <a:lnSpc>
                <a:spcPct val="150000"/>
              </a:lnSpc>
              <a:buClrTx/>
              <a:buSzTx/>
              <a:buFont typeface="+mj-lt"/>
              <a:buAutoNum type="arabicPeriod"/>
              <a:defRPr/>
            </a:pPr>
            <a:r>
              <a:rPr lang="en-US" sz="3400" dirty="0">
                <a:solidFill>
                  <a:srgbClr val="000000"/>
                </a:solidFill>
                <a:cs typeface="Arial" pitchFamily="34" charset="0"/>
              </a:rPr>
              <a:t>Provides a great opportunity to conduct a team observation.</a:t>
            </a:r>
          </a:p>
          <a:p>
            <a:pPr marL="685800" lvl="0" indent="-457200">
              <a:lnSpc>
                <a:spcPct val="150000"/>
              </a:lnSpc>
              <a:buClrTx/>
              <a:buSzTx/>
              <a:buFont typeface="+mj-lt"/>
              <a:buAutoNum type="arabicPeriod"/>
              <a:defRPr/>
            </a:pPr>
            <a:r>
              <a:rPr lang="en-US" sz="3400" dirty="0">
                <a:solidFill>
                  <a:srgbClr val="000000"/>
                </a:solidFill>
                <a:cs typeface="Arial" pitchFamily="34" charset="0"/>
              </a:rPr>
              <a:t>Identifies potential gaps, improvements, and greater understanding of      governing documents and/or FLHA/FLRA.</a:t>
            </a:r>
          </a:p>
          <a:p>
            <a:pPr marL="685800" lvl="0" indent="-457200">
              <a:lnSpc>
                <a:spcPct val="150000"/>
              </a:lnSpc>
              <a:buClrTx/>
              <a:buSzTx/>
              <a:buFont typeface="+mj-lt"/>
              <a:buAutoNum type="arabicPeriod"/>
              <a:defRPr/>
            </a:pPr>
            <a:r>
              <a:rPr lang="en-US" sz="3400" dirty="0">
                <a:solidFill>
                  <a:srgbClr val="000000"/>
                </a:solidFill>
                <a:cs typeface="Arial" pitchFamily="34" charset="0"/>
              </a:rPr>
              <a:t>Increases the profile of workplace observations and peer to peer discussions</a:t>
            </a:r>
          </a:p>
          <a:p>
            <a:pPr marL="685800" lvl="0" indent="-457200">
              <a:lnSpc>
                <a:spcPct val="150000"/>
              </a:lnSpc>
              <a:buClrTx/>
              <a:buSzTx/>
              <a:buFont typeface="+mj-lt"/>
              <a:buAutoNum type="arabicPeriod"/>
              <a:defRPr/>
            </a:pPr>
            <a:r>
              <a:rPr lang="en-US" sz="3400" dirty="0">
                <a:solidFill>
                  <a:srgbClr val="000000"/>
                </a:solidFill>
                <a:cs typeface="Arial" pitchFamily="34" charset="0"/>
              </a:rPr>
              <a:t>Supports the hazard review process, ensures quality job instruction and ensures appropriate controls are put in place for:</a:t>
            </a:r>
          </a:p>
          <a:p>
            <a:pPr marL="990600" lvl="1" indent="-276225">
              <a:lnSpc>
                <a:spcPct val="150000"/>
              </a:lnSpc>
              <a:buClrTx/>
              <a:buSzTx/>
              <a:buFont typeface="Arial" panose="020B0604020202020204" pitchFamily="34" charset="0"/>
              <a:buChar char="•"/>
              <a:defRPr/>
            </a:pPr>
            <a:r>
              <a:rPr lang="en-US" sz="3000" dirty="0">
                <a:solidFill>
                  <a:srgbClr val="000000"/>
                </a:solidFill>
                <a:cs typeface="Arial" pitchFamily="34" charset="0"/>
              </a:rPr>
              <a:t>New jobs.</a:t>
            </a:r>
          </a:p>
          <a:p>
            <a:pPr marL="990600" lvl="1" indent="-276225">
              <a:lnSpc>
                <a:spcPct val="150000"/>
              </a:lnSpc>
              <a:buClrTx/>
              <a:buSzTx/>
              <a:buFont typeface="Arial" panose="020B0604020202020204" pitchFamily="34" charset="0"/>
              <a:buChar char="•"/>
              <a:defRPr/>
            </a:pPr>
            <a:r>
              <a:rPr lang="en-US" sz="3000" dirty="0">
                <a:solidFill>
                  <a:srgbClr val="000000"/>
                </a:solidFill>
                <a:cs typeface="Arial" pitchFamily="34" charset="0"/>
              </a:rPr>
              <a:t>Jobs without standard operating procedures. </a:t>
            </a:r>
          </a:p>
          <a:p>
            <a:pPr marL="990600" lvl="1" indent="-276225">
              <a:lnSpc>
                <a:spcPct val="150000"/>
              </a:lnSpc>
              <a:buClrTx/>
              <a:buSzTx/>
              <a:buFont typeface="Arial" panose="020B0604020202020204" pitchFamily="34" charset="0"/>
              <a:buChar char="•"/>
              <a:defRPr/>
            </a:pPr>
            <a:r>
              <a:rPr lang="en-US" sz="3000" dirty="0">
                <a:solidFill>
                  <a:srgbClr val="000000"/>
                </a:solidFill>
                <a:cs typeface="Arial" pitchFamily="34" charset="0"/>
              </a:rPr>
              <a:t>New/changed equipment. </a:t>
            </a:r>
          </a:p>
          <a:p>
            <a:pPr marL="990600" lvl="1" indent="-276225">
              <a:lnSpc>
                <a:spcPct val="150000"/>
              </a:lnSpc>
              <a:buClrTx/>
              <a:buSzTx/>
              <a:buFont typeface="Arial" panose="020B0604020202020204" pitchFamily="34" charset="0"/>
              <a:buChar char="•"/>
              <a:defRPr/>
            </a:pPr>
            <a:r>
              <a:rPr lang="en-US" sz="3000" dirty="0">
                <a:solidFill>
                  <a:srgbClr val="000000"/>
                </a:solidFill>
                <a:cs typeface="Arial" pitchFamily="34" charset="0"/>
              </a:rPr>
              <a:t>Often used when workers are trying out a new procedure or process, if a new tool is introduced, or if there are new workers completing a task and  need to be clearly directed in where to be as part of a team during the process.</a:t>
            </a:r>
          </a:p>
          <a:p>
            <a:pPr marL="685800" lvl="0" indent="-457200">
              <a:lnSpc>
                <a:spcPct val="150000"/>
              </a:lnSpc>
              <a:buClrTx/>
              <a:buSzTx/>
              <a:buFont typeface="+mj-lt"/>
              <a:buAutoNum type="arabicPeriod"/>
              <a:defRPr/>
            </a:pPr>
            <a:r>
              <a:rPr lang="en-US" sz="3500" dirty="0">
                <a:solidFill>
                  <a:srgbClr val="000000"/>
                </a:solidFill>
                <a:cs typeface="Arial" pitchFamily="34" charset="0"/>
              </a:rPr>
              <a:t>Continuous improvement technique for existing processes (used to improve processes that have been identified as awkward or troublesome).</a:t>
            </a:r>
          </a:p>
          <a:p>
            <a:endParaRPr lang="en-CA" dirty="0"/>
          </a:p>
        </p:txBody>
      </p:sp>
    </p:spTree>
    <p:extLst>
      <p:ext uri="{BB962C8B-B14F-4D97-AF65-F5344CB8AC3E}">
        <p14:creationId xmlns:p14="http://schemas.microsoft.com/office/powerpoint/2010/main" val="2821614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 Reasons</a:t>
            </a:r>
          </a:p>
        </p:txBody>
      </p:sp>
      <p:sp>
        <p:nvSpPr>
          <p:cNvPr id="4" name="Footer Placeholder 3"/>
          <p:cNvSpPr>
            <a:spLocks noGrp="1"/>
          </p:cNvSpPr>
          <p:nvPr>
            <p:ph type="ftr" sz="quarter" idx="11"/>
          </p:nvPr>
        </p:nvSpPr>
        <p:spPr/>
        <p:txBody>
          <a:bodyPr/>
          <a:lstStyle/>
          <a:p>
            <a:r>
              <a:rPr lang="en-US" dirty="0"/>
              <a:t>ARE YOU IN THE “LINE OF FIRE?”</a:t>
            </a:r>
          </a:p>
        </p:txBody>
      </p:sp>
      <p:sp>
        <p:nvSpPr>
          <p:cNvPr id="5" name="Slide Number Placeholder 4"/>
          <p:cNvSpPr>
            <a:spLocks noGrp="1"/>
          </p:cNvSpPr>
          <p:nvPr>
            <p:ph type="sldNum" sz="quarter" idx="12"/>
          </p:nvPr>
        </p:nvSpPr>
        <p:spPr/>
        <p:txBody>
          <a:bodyPr/>
          <a:lstStyle/>
          <a:p>
            <a:fld id="{AC879500-AF62-6649-A3EE-297FB0BE963B}" type="slidenum">
              <a:rPr lang="en-US" smtClean="0"/>
              <a:t>3</a:t>
            </a:fld>
            <a:endParaRPr lang="en-US"/>
          </a:p>
        </p:txBody>
      </p:sp>
      <p:sp>
        <p:nvSpPr>
          <p:cNvPr id="8" name="Text Placeholder 7">
            <a:extLst>
              <a:ext uri="{FF2B5EF4-FFF2-40B4-BE49-F238E27FC236}">
                <a16:creationId xmlns:a16="http://schemas.microsoft.com/office/drawing/2014/main" id="{DE3413D2-7CEC-452D-8B71-083731A22FA7}"/>
              </a:ext>
            </a:extLst>
          </p:cNvPr>
          <p:cNvSpPr>
            <a:spLocks noGrp="1"/>
          </p:cNvSpPr>
          <p:nvPr>
            <p:ph type="body" idx="1"/>
          </p:nvPr>
        </p:nvSpPr>
        <p:spPr>
          <a:xfrm>
            <a:off x="1022864" y="1633838"/>
            <a:ext cx="7674919" cy="4270252"/>
          </a:xfrm>
        </p:spPr>
        <p:txBody>
          <a:bodyPr>
            <a:normAutofit fontScale="47500" lnSpcReduction="20000"/>
          </a:bodyPr>
          <a:lstStyle/>
          <a:p>
            <a:pPr marL="228600">
              <a:lnSpc>
                <a:spcPct val="150000"/>
              </a:lnSpc>
              <a:buClr>
                <a:srgbClr val="1C5B98"/>
              </a:buClr>
              <a:buSzTx/>
              <a:defRPr/>
            </a:pPr>
            <a:r>
              <a:rPr lang="en-US" sz="3400" b="1" dirty="0">
                <a:solidFill>
                  <a:srgbClr val="1C5B98"/>
                </a:solidFill>
                <a:latin typeface="Trebuchet MS"/>
                <a:cs typeface="Arial"/>
              </a:rPr>
              <a:t>The Reasons</a:t>
            </a:r>
          </a:p>
          <a:p>
            <a:pPr marL="685800" indent="-457200">
              <a:lnSpc>
                <a:spcPct val="150000"/>
              </a:lnSpc>
              <a:buClrTx/>
              <a:buSzTx/>
              <a:buFont typeface="+mj-lt"/>
              <a:buAutoNum type="arabicPeriod"/>
              <a:defRPr/>
            </a:pPr>
            <a:r>
              <a:rPr lang="en-US" sz="2900" dirty="0">
                <a:solidFill>
                  <a:srgbClr val="000000"/>
                </a:solidFill>
                <a:cs typeface="Arial" pitchFamily="34" charset="0"/>
              </a:rPr>
              <a:t>Very common tactic for professionals to review film footage to:</a:t>
            </a:r>
          </a:p>
          <a:p>
            <a:pPr marL="990600" lvl="1" indent="-276225">
              <a:lnSpc>
                <a:spcPct val="150000"/>
              </a:lnSpc>
              <a:buClrTx/>
              <a:buSzTx/>
              <a:buFont typeface="Arial" panose="020B0604020202020204" pitchFamily="34" charset="0"/>
              <a:buChar char="•"/>
              <a:defRPr/>
            </a:pPr>
            <a:r>
              <a:rPr lang="en-US" sz="2500" dirty="0">
                <a:solidFill>
                  <a:srgbClr val="000000"/>
                </a:solidFill>
                <a:cs typeface="Arial" pitchFamily="34" charset="0"/>
              </a:rPr>
              <a:t>Assess and improve performance.</a:t>
            </a:r>
          </a:p>
          <a:p>
            <a:pPr marL="990600" lvl="1" indent="-276225">
              <a:lnSpc>
                <a:spcPct val="150000"/>
              </a:lnSpc>
              <a:buClrTx/>
              <a:buSzTx/>
              <a:buFont typeface="Arial" panose="020B0604020202020204" pitchFamily="34" charset="0"/>
              <a:buChar char="•"/>
              <a:defRPr/>
            </a:pPr>
            <a:r>
              <a:rPr lang="en-US" sz="2500" dirty="0">
                <a:solidFill>
                  <a:srgbClr val="000000"/>
                </a:solidFill>
                <a:cs typeface="Arial" pitchFamily="34" charset="0"/>
              </a:rPr>
              <a:t>Correct mistakes.</a:t>
            </a:r>
          </a:p>
          <a:p>
            <a:pPr marL="990600" lvl="1" indent="-276225">
              <a:lnSpc>
                <a:spcPct val="150000"/>
              </a:lnSpc>
              <a:buClrTx/>
              <a:buSzTx/>
              <a:buFont typeface="Arial" panose="020B0604020202020204" pitchFamily="34" charset="0"/>
              <a:buChar char="•"/>
              <a:defRPr/>
            </a:pPr>
            <a:r>
              <a:rPr lang="en-US" sz="2500" dirty="0">
                <a:solidFill>
                  <a:srgbClr val="000000"/>
                </a:solidFill>
                <a:cs typeface="Arial" pitchFamily="34" charset="0"/>
              </a:rPr>
              <a:t>Improve body position.</a:t>
            </a:r>
          </a:p>
          <a:p>
            <a:pPr marL="990600" lvl="1" indent="-276225">
              <a:lnSpc>
                <a:spcPct val="150000"/>
              </a:lnSpc>
              <a:buClrTx/>
              <a:buSzTx/>
              <a:buFont typeface="Arial" panose="020B0604020202020204" pitchFamily="34" charset="0"/>
              <a:buChar char="•"/>
              <a:defRPr/>
            </a:pPr>
            <a:r>
              <a:rPr lang="en-US" sz="2500" dirty="0">
                <a:solidFill>
                  <a:srgbClr val="000000"/>
                </a:solidFill>
                <a:cs typeface="Arial" pitchFamily="34" charset="0"/>
              </a:rPr>
              <a:t>Change personal behaviors.</a:t>
            </a:r>
          </a:p>
          <a:p>
            <a:pPr marL="685800" indent="-457200">
              <a:lnSpc>
                <a:spcPct val="150000"/>
              </a:lnSpc>
              <a:buClrTx/>
              <a:buSzTx/>
              <a:buFont typeface="+mj-lt"/>
              <a:buAutoNum type="arabicPeriod"/>
              <a:defRPr/>
            </a:pPr>
            <a:r>
              <a:rPr lang="en-US" sz="2900" dirty="0">
                <a:solidFill>
                  <a:srgbClr val="000000"/>
                </a:solidFill>
                <a:cs typeface="Arial" pitchFamily="34" charset="0"/>
              </a:rPr>
              <a:t>A alternative tactic (that might work well for your site) to be used to identify potential gaps, improvements, and greater understanding of governing documents and/or hazard and risk assessments.</a:t>
            </a:r>
          </a:p>
          <a:p>
            <a:pPr marL="685800" indent="-457200">
              <a:lnSpc>
                <a:spcPct val="150000"/>
              </a:lnSpc>
              <a:buClrTx/>
              <a:buSzTx/>
              <a:buFont typeface="+mj-lt"/>
              <a:buAutoNum type="arabicPeriod"/>
              <a:defRPr/>
            </a:pPr>
            <a:r>
              <a:rPr lang="en-US" sz="2900" dirty="0">
                <a:solidFill>
                  <a:srgbClr val="000000"/>
                </a:solidFill>
                <a:cs typeface="Arial" pitchFamily="34" charset="0"/>
              </a:rPr>
              <a:t>Increased worker engagement through observations done in the workplace and peer to peer discussions.</a:t>
            </a:r>
          </a:p>
          <a:p>
            <a:pPr marL="685800" indent="-457200">
              <a:lnSpc>
                <a:spcPct val="150000"/>
              </a:lnSpc>
              <a:buClrTx/>
              <a:buSzTx/>
              <a:buFont typeface="+mj-lt"/>
              <a:buAutoNum type="arabicPeriod"/>
              <a:defRPr/>
            </a:pPr>
            <a:r>
              <a:rPr lang="en-US" sz="2900" dirty="0">
                <a:solidFill>
                  <a:srgbClr val="000000"/>
                </a:solidFill>
                <a:cs typeface="Arial" pitchFamily="34" charset="0"/>
              </a:rPr>
              <a:t>Create an opportunity for self evaluation. It is rare that we get to watch ourselves work.</a:t>
            </a:r>
          </a:p>
          <a:p>
            <a:endParaRPr lang="en-CA" dirty="0"/>
          </a:p>
        </p:txBody>
      </p:sp>
    </p:spTree>
    <p:extLst>
      <p:ext uri="{BB962C8B-B14F-4D97-AF65-F5344CB8AC3E}">
        <p14:creationId xmlns:p14="http://schemas.microsoft.com/office/powerpoint/2010/main" val="2673452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testimonials</a:t>
            </a:r>
          </a:p>
        </p:txBody>
      </p:sp>
      <p:sp>
        <p:nvSpPr>
          <p:cNvPr id="4" name="Footer Placeholder 3"/>
          <p:cNvSpPr>
            <a:spLocks noGrp="1"/>
          </p:cNvSpPr>
          <p:nvPr>
            <p:ph type="ftr" sz="quarter" idx="11"/>
          </p:nvPr>
        </p:nvSpPr>
        <p:spPr/>
        <p:txBody>
          <a:bodyPr/>
          <a:lstStyle/>
          <a:p>
            <a:r>
              <a:rPr lang="en-US" dirty="0"/>
              <a:t>ARE YOU IN THE “LINE OF FIRE?”</a:t>
            </a:r>
          </a:p>
        </p:txBody>
      </p:sp>
      <p:sp>
        <p:nvSpPr>
          <p:cNvPr id="5" name="Slide Number Placeholder 4"/>
          <p:cNvSpPr>
            <a:spLocks noGrp="1"/>
          </p:cNvSpPr>
          <p:nvPr>
            <p:ph type="sldNum" sz="quarter" idx="12"/>
          </p:nvPr>
        </p:nvSpPr>
        <p:spPr/>
        <p:txBody>
          <a:bodyPr/>
          <a:lstStyle/>
          <a:p>
            <a:fld id="{AC879500-AF62-6649-A3EE-297FB0BE963B}" type="slidenum">
              <a:rPr lang="en-US" smtClean="0"/>
              <a:t>4</a:t>
            </a:fld>
            <a:endParaRPr lang="en-US"/>
          </a:p>
        </p:txBody>
      </p:sp>
      <p:sp>
        <p:nvSpPr>
          <p:cNvPr id="8" name="Text Placeholder 7">
            <a:extLst>
              <a:ext uri="{FF2B5EF4-FFF2-40B4-BE49-F238E27FC236}">
                <a16:creationId xmlns:a16="http://schemas.microsoft.com/office/drawing/2014/main" id="{DE3413D2-7CEC-452D-8B71-083731A22FA7}"/>
              </a:ext>
            </a:extLst>
          </p:cNvPr>
          <p:cNvSpPr>
            <a:spLocks noGrp="1"/>
          </p:cNvSpPr>
          <p:nvPr>
            <p:ph type="body" idx="1"/>
          </p:nvPr>
        </p:nvSpPr>
        <p:spPr>
          <a:xfrm>
            <a:off x="1022864" y="1633838"/>
            <a:ext cx="5384085" cy="4270252"/>
          </a:xfrm>
        </p:spPr>
        <p:txBody>
          <a:bodyPr>
            <a:normAutofit fontScale="55000" lnSpcReduction="20000"/>
          </a:bodyPr>
          <a:lstStyle/>
          <a:p>
            <a:pPr marL="228600" lvl="0">
              <a:lnSpc>
                <a:spcPct val="150000"/>
              </a:lnSpc>
              <a:buClr>
                <a:srgbClr val="1C5B98"/>
              </a:buClr>
              <a:buSzTx/>
              <a:defRPr/>
            </a:pPr>
            <a:r>
              <a:rPr lang="en-US" sz="3400" b="1" dirty="0">
                <a:solidFill>
                  <a:srgbClr val="1C5B98"/>
                </a:solidFill>
                <a:latin typeface="Trebuchet MS"/>
                <a:cs typeface="Arial"/>
              </a:rPr>
              <a:t>Kevin Martin’s Rink - </a:t>
            </a:r>
            <a:r>
              <a:rPr lang="en-US" sz="3500" b="1" dirty="0">
                <a:solidFill>
                  <a:srgbClr val="1C5B98"/>
                </a:solidFill>
                <a:latin typeface="Trebuchet MS"/>
                <a:cs typeface="Arial"/>
              </a:rPr>
              <a:t>Gold Medal Curlers </a:t>
            </a:r>
          </a:p>
          <a:p>
            <a:pPr marL="542925" lvl="1" indent="-276225">
              <a:lnSpc>
                <a:spcPct val="150000"/>
              </a:lnSpc>
              <a:buClrTx/>
              <a:buSzTx/>
              <a:buFont typeface="Arial" panose="020B0604020202020204" pitchFamily="34" charset="0"/>
              <a:buChar char="•"/>
              <a:defRPr/>
            </a:pPr>
            <a:r>
              <a:rPr lang="en-US" sz="2500" dirty="0">
                <a:solidFill>
                  <a:srgbClr val="000000"/>
                </a:solidFill>
                <a:cs typeface="Arial" pitchFamily="34" charset="0"/>
              </a:rPr>
              <a:t>Team reviewed video at least 1 hour per week when training for the 2010 Olympics</a:t>
            </a:r>
          </a:p>
          <a:p>
            <a:pPr marL="542925" lvl="1" indent="-276225">
              <a:lnSpc>
                <a:spcPct val="150000"/>
              </a:lnSpc>
              <a:buClrTx/>
              <a:buSzTx/>
              <a:buFont typeface="Arial" panose="020B0604020202020204" pitchFamily="34" charset="0"/>
              <a:buChar char="•"/>
              <a:defRPr/>
            </a:pPr>
            <a:r>
              <a:rPr lang="en-US" sz="2500" dirty="0">
                <a:solidFill>
                  <a:srgbClr val="000000"/>
                </a:solidFill>
                <a:cs typeface="Arial" pitchFamily="34" charset="0"/>
              </a:rPr>
              <a:t>Specific to hack and rock release techniques, also reviewed sweeping</a:t>
            </a:r>
          </a:p>
          <a:p>
            <a:pPr marL="228600" lvl="0">
              <a:lnSpc>
                <a:spcPct val="150000"/>
              </a:lnSpc>
              <a:buClr>
                <a:srgbClr val="1C5B98"/>
              </a:buClr>
              <a:buSzTx/>
              <a:defRPr/>
            </a:pPr>
            <a:endParaRPr lang="en-US" sz="2900" dirty="0">
              <a:cs typeface="Arial" pitchFamily="34" charset="0"/>
            </a:endParaRPr>
          </a:p>
          <a:p>
            <a:pPr marL="228600" lvl="0">
              <a:lnSpc>
                <a:spcPct val="150000"/>
              </a:lnSpc>
              <a:buClr>
                <a:srgbClr val="1C5B98"/>
              </a:buClr>
              <a:buSzTx/>
              <a:defRPr/>
            </a:pPr>
            <a:endParaRPr lang="en-US" sz="2900" dirty="0">
              <a:cs typeface="Arial" pitchFamily="34" charset="0"/>
            </a:endParaRPr>
          </a:p>
          <a:p>
            <a:pPr marL="228600">
              <a:lnSpc>
                <a:spcPct val="150000"/>
              </a:lnSpc>
              <a:buClr>
                <a:srgbClr val="1C5B98"/>
              </a:buClr>
              <a:buSzTx/>
              <a:defRPr/>
            </a:pPr>
            <a:r>
              <a:rPr lang="en-US" sz="3500" b="1" dirty="0">
                <a:solidFill>
                  <a:srgbClr val="1C5B98"/>
                </a:solidFill>
                <a:latin typeface="Trebuchet MS"/>
                <a:cs typeface="Arial"/>
              </a:rPr>
              <a:t>Pep Hamilton  - Former Assistant Coach, Chicago Bears</a:t>
            </a:r>
          </a:p>
          <a:p>
            <a:pPr marL="542925" lvl="1" indent="-276225">
              <a:lnSpc>
                <a:spcPct val="150000"/>
              </a:lnSpc>
              <a:buClrTx/>
              <a:buSzTx/>
              <a:buFont typeface="Arial" panose="020B0604020202020204" pitchFamily="34" charset="0"/>
              <a:buChar char="•"/>
              <a:defRPr/>
            </a:pPr>
            <a:r>
              <a:rPr lang="en-US" sz="2500" dirty="0">
                <a:solidFill>
                  <a:srgbClr val="000000"/>
                </a:solidFill>
                <a:cs typeface="Arial" pitchFamily="34" charset="0"/>
              </a:rPr>
              <a:t>“Mondays &amp; Tuesdays of each week consist of at least 30 – 40 hours of video study – mostly for improving positioning on the field”</a:t>
            </a:r>
          </a:p>
          <a:p>
            <a:endParaRPr lang="en-CA" dirty="0"/>
          </a:p>
        </p:txBody>
      </p:sp>
      <p:pic>
        <p:nvPicPr>
          <p:cNvPr id="6" name="Picture 5" descr="http://cloudfront7.curling.ca/wp-content/uploads/2013/04/DSC_6135.jpg">
            <a:extLst>
              <a:ext uri="{FF2B5EF4-FFF2-40B4-BE49-F238E27FC236}">
                <a16:creationId xmlns:a16="http://schemas.microsoft.com/office/drawing/2014/main" id="{AB4628E2-9ABD-49DA-ABE1-6CA6016C13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405" y="2039583"/>
            <a:ext cx="2569378" cy="137178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letsplayballtickets.com/content/uploaded/NFL/Chicago%20Bears.jpg">
            <a:extLst>
              <a:ext uri="{FF2B5EF4-FFF2-40B4-BE49-F238E27FC236}">
                <a16:creationId xmlns:a16="http://schemas.microsoft.com/office/drawing/2014/main" id="{342197F2-A9F4-4FC6-A03A-E7DFA12AF4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1242" y="3889024"/>
            <a:ext cx="2116541" cy="1532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0126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testimonials</a:t>
            </a:r>
          </a:p>
        </p:txBody>
      </p:sp>
      <p:sp>
        <p:nvSpPr>
          <p:cNvPr id="4" name="Footer Placeholder 3"/>
          <p:cNvSpPr>
            <a:spLocks noGrp="1"/>
          </p:cNvSpPr>
          <p:nvPr>
            <p:ph type="ftr" sz="quarter" idx="11"/>
          </p:nvPr>
        </p:nvSpPr>
        <p:spPr/>
        <p:txBody>
          <a:bodyPr/>
          <a:lstStyle/>
          <a:p>
            <a:r>
              <a:rPr lang="en-US" dirty="0"/>
              <a:t>ARE YOU IN THE “LINE OF FIRE?”</a:t>
            </a:r>
          </a:p>
        </p:txBody>
      </p:sp>
      <p:sp>
        <p:nvSpPr>
          <p:cNvPr id="5" name="Slide Number Placeholder 4"/>
          <p:cNvSpPr>
            <a:spLocks noGrp="1"/>
          </p:cNvSpPr>
          <p:nvPr>
            <p:ph type="sldNum" sz="quarter" idx="12"/>
          </p:nvPr>
        </p:nvSpPr>
        <p:spPr/>
        <p:txBody>
          <a:bodyPr/>
          <a:lstStyle/>
          <a:p>
            <a:fld id="{AC879500-AF62-6649-A3EE-297FB0BE963B}" type="slidenum">
              <a:rPr lang="en-US" smtClean="0"/>
              <a:t>5</a:t>
            </a:fld>
            <a:endParaRPr lang="en-US"/>
          </a:p>
        </p:txBody>
      </p:sp>
      <p:sp>
        <p:nvSpPr>
          <p:cNvPr id="8" name="Text Placeholder 7">
            <a:extLst>
              <a:ext uri="{FF2B5EF4-FFF2-40B4-BE49-F238E27FC236}">
                <a16:creationId xmlns:a16="http://schemas.microsoft.com/office/drawing/2014/main" id="{DE3413D2-7CEC-452D-8B71-083731A22FA7}"/>
              </a:ext>
            </a:extLst>
          </p:cNvPr>
          <p:cNvSpPr>
            <a:spLocks noGrp="1"/>
          </p:cNvSpPr>
          <p:nvPr>
            <p:ph type="body" idx="1"/>
          </p:nvPr>
        </p:nvSpPr>
        <p:spPr>
          <a:xfrm>
            <a:off x="1022864" y="1577392"/>
            <a:ext cx="5384085" cy="4443998"/>
          </a:xfrm>
        </p:spPr>
        <p:txBody>
          <a:bodyPr>
            <a:normAutofit fontScale="40000" lnSpcReduction="20000"/>
          </a:bodyPr>
          <a:lstStyle/>
          <a:p>
            <a:pPr marL="228600">
              <a:lnSpc>
                <a:spcPct val="150000"/>
              </a:lnSpc>
              <a:buClr>
                <a:srgbClr val="1C5B98"/>
              </a:buClr>
              <a:buSzTx/>
              <a:defRPr/>
            </a:pPr>
            <a:r>
              <a:rPr lang="en-US" sz="4800" b="1" dirty="0">
                <a:solidFill>
                  <a:srgbClr val="1C5B98"/>
                </a:solidFill>
                <a:latin typeface="Trebuchet MS"/>
                <a:cs typeface="Arial"/>
              </a:rPr>
              <a:t>Tori Hunter - Right Fielder</a:t>
            </a:r>
          </a:p>
          <a:p>
            <a:pPr marL="542925" lvl="1" indent="-276225">
              <a:lnSpc>
                <a:spcPct val="150000"/>
              </a:lnSpc>
              <a:buClrTx/>
              <a:buSzTx/>
              <a:buFont typeface="Arial" panose="020B0604020202020204" pitchFamily="34" charset="0"/>
              <a:buChar char="•"/>
              <a:defRPr/>
            </a:pPr>
            <a:r>
              <a:rPr lang="en-US" sz="3500" dirty="0">
                <a:solidFill>
                  <a:srgbClr val="000000"/>
                </a:solidFill>
                <a:cs typeface="Arial" pitchFamily="34" charset="0"/>
              </a:rPr>
              <a:t>Minnesota Twins (1997–2007)</a:t>
            </a:r>
          </a:p>
          <a:p>
            <a:pPr marL="542925" lvl="1" indent="-276225">
              <a:lnSpc>
                <a:spcPct val="150000"/>
              </a:lnSpc>
              <a:buClrTx/>
              <a:buSzTx/>
              <a:buFont typeface="Arial" panose="020B0604020202020204" pitchFamily="34" charset="0"/>
              <a:buChar char="•"/>
              <a:defRPr/>
            </a:pPr>
            <a:r>
              <a:rPr lang="en-US" sz="3500" dirty="0">
                <a:solidFill>
                  <a:srgbClr val="000000"/>
                </a:solidFill>
                <a:cs typeface="Arial" pitchFamily="34" charset="0"/>
              </a:rPr>
              <a:t>Los Angeles Angels of Anaheim (2008–2012)</a:t>
            </a:r>
          </a:p>
          <a:p>
            <a:pPr marL="542925" lvl="1" indent="-276225">
              <a:lnSpc>
                <a:spcPct val="150000"/>
              </a:lnSpc>
              <a:buClrTx/>
              <a:buSzTx/>
              <a:buFont typeface="Arial" panose="020B0604020202020204" pitchFamily="34" charset="0"/>
              <a:buChar char="•"/>
              <a:defRPr/>
            </a:pPr>
            <a:r>
              <a:rPr lang="en-US" sz="3500" dirty="0">
                <a:solidFill>
                  <a:srgbClr val="000000"/>
                </a:solidFill>
                <a:cs typeface="Arial" pitchFamily="34" charset="0"/>
              </a:rPr>
              <a:t>Detroit Tigers (2013–2014)</a:t>
            </a:r>
          </a:p>
          <a:p>
            <a:pPr marL="542925" lvl="1" indent="-276225">
              <a:lnSpc>
                <a:spcPct val="150000"/>
              </a:lnSpc>
              <a:buClrTx/>
              <a:buSzTx/>
              <a:buFont typeface="Arial" panose="020B0604020202020204" pitchFamily="34" charset="0"/>
              <a:buChar char="•"/>
              <a:defRPr/>
            </a:pPr>
            <a:r>
              <a:rPr lang="en-US" sz="3500" dirty="0">
                <a:solidFill>
                  <a:srgbClr val="000000"/>
                </a:solidFill>
                <a:cs typeface="Arial" pitchFamily="34" charset="0"/>
              </a:rPr>
              <a:t>Minnesota Twins (2015)</a:t>
            </a:r>
          </a:p>
          <a:p>
            <a:pPr marL="228600" lvl="0">
              <a:lnSpc>
                <a:spcPct val="150000"/>
              </a:lnSpc>
              <a:buClr>
                <a:srgbClr val="1C5B98"/>
              </a:buClr>
              <a:buSzTx/>
              <a:defRPr/>
            </a:pPr>
            <a:endParaRPr lang="en-US" sz="3000" dirty="0">
              <a:cs typeface="Arial" pitchFamily="34" charset="0"/>
            </a:endParaRPr>
          </a:p>
          <a:p>
            <a:pPr marL="228600" lvl="0">
              <a:lnSpc>
                <a:spcPct val="150000"/>
              </a:lnSpc>
              <a:buClr>
                <a:srgbClr val="1C5B98"/>
              </a:buClr>
              <a:buSzTx/>
              <a:defRPr/>
            </a:pPr>
            <a:r>
              <a:rPr lang="en-US" sz="3000" dirty="0">
                <a:cs typeface="Arial" pitchFamily="34" charset="0"/>
              </a:rPr>
              <a:t>“That helps me tremendously” said Hunter, who signed with the Angles as a free agent before the 2008 session after having been with the Minnesota twins since 1997. “When I was in Minnesota, all those years we never had this footage. Now we can go upstairs, click a button, pull up your video right away, while he's recording the next batter. You can go down there and look on one of the flat screens, click on your swing where you just struck out five minutes ago, see what the pitcher did to you, what your hands did and where your feet were.”</a:t>
            </a:r>
            <a:endParaRPr lang="en-CA" sz="3000" dirty="0"/>
          </a:p>
        </p:txBody>
      </p:sp>
      <p:pic>
        <p:nvPicPr>
          <p:cNvPr id="9" name="Picture 8">
            <a:extLst>
              <a:ext uri="{FF2B5EF4-FFF2-40B4-BE49-F238E27FC236}">
                <a16:creationId xmlns:a16="http://schemas.microsoft.com/office/drawing/2014/main" id="{610D66A6-F77E-48BB-A207-0C5CCA5EDE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7001" y="2252454"/>
            <a:ext cx="2240782" cy="2646924"/>
          </a:xfrm>
          <a:prstGeom prst="rect">
            <a:avLst/>
          </a:prstGeom>
        </p:spPr>
      </p:pic>
    </p:spTree>
    <p:extLst>
      <p:ext uri="{BB962C8B-B14F-4D97-AF65-F5344CB8AC3E}">
        <p14:creationId xmlns:p14="http://schemas.microsoft.com/office/powerpoint/2010/main" val="280576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video review?</a:t>
            </a:r>
          </a:p>
        </p:txBody>
      </p:sp>
      <p:sp>
        <p:nvSpPr>
          <p:cNvPr id="4" name="Footer Placeholder 3"/>
          <p:cNvSpPr>
            <a:spLocks noGrp="1"/>
          </p:cNvSpPr>
          <p:nvPr>
            <p:ph type="ftr" sz="quarter" idx="11"/>
          </p:nvPr>
        </p:nvSpPr>
        <p:spPr/>
        <p:txBody>
          <a:bodyPr/>
          <a:lstStyle/>
          <a:p>
            <a:r>
              <a:rPr lang="en-US" dirty="0"/>
              <a:t>ARE YOU IN THE “LINE OF FIRE?”</a:t>
            </a:r>
          </a:p>
        </p:txBody>
      </p:sp>
      <p:sp>
        <p:nvSpPr>
          <p:cNvPr id="5" name="Slide Number Placeholder 4"/>
          <p:cNvSpPr>
            <a:spLocks noGrp="1"/>
          </p:cNvSpPr>
          <p:nvPr>
            <p:ph type="sldNum" sz="quarter" idx="12"/>
          </p:nvPr>
        </p:nvSpPr>
        <p:spPr/>
        <p:txBody>
          <a:bodyPr/>
          <a:lstStyle/>
          <a:p>
            <a:fld id="{AC879500-AF62-6649-A3EE-297FB0BE963B}" type="slidenum">
              <a:rPr lang="en-US" smtClean="0"/>
              <a:t>6</a:t>
            </a:fld>
            <a:endParaRPr lang="en-US"/>
          </a:p>
        </p:txBody>
      </p:sp>
      <p:sp>
        <p:nvSpPr>
          <p:cNvPr id="8" name="Text Placeholder 7">
            <a:extLst>
              <a:ext uri="{FF2B5EF4-FFF2-40B4-BE49-F238E27FC236}">
                <a16:creationId xmlns:a16="http://schemas.microsoft.com/office/drawing/2014/main" id="{DE3413D2-7CEC-452D-8B71-083731A22FA7}"/>
              </a:ext>
            </a:extLst>
          </p:cNvPr>
          <p:cNvSpPr>
            <a:spLocks noGrp="1"/>
          </p:cNvSpPr>
          <p:nvPr>
            <p:ph type="body" idx="1"/>
          </p:nvPr>
        </p:nvSpPr>
        <p:spPr>
          <a:xfrm>
            <a:off x="1022864" y="1577392"/>
            <a:ext cx="7218025" cy="1086786"/>
          </a:xfrm>
        </p:spPr>
        <p:txBody>
          <a:bodyPr>
            <a:normAutofit fontScale="40000" lnSpcReduction="20000"/>
          </a:bodyPr>
          <a:lstStyle/>
          <a:p>
            <a:pPr marL="228600" lvl="0">
              <a:lnSpc>
                <a:spcPct val="150000"/>
              </a:lnSpc>
              <a:buClr>
                <a:srgbClr val="1C5B98"/>
              </a:buClr>
              <a:buSzTx/>
              <a:defRPr/>
            </a:pPr>
            <a:r>
              <a:rPr lang="en-US" sz="3500" b="1" dirty="0">
                <a:solidFill>
                  <a:srgbClr val="376092"/>
                </a:solidFill>
                <a:latin typeface="Arial"/>
              </a:rPr>
              <a:t>What is the intent? </a:t>
            </a:r>
            <a:r>
              <a:rPr lang="en-US" sz="3500" dirty="0">
                <a:cs typeface="Arial" pitchFamily="34" charset="0"/>
              </a:rPr>
              <a:t>To promote group observations within the workplace in order to ensure thorough hazard identification and work instruction.</a:t>
            </a:r>
          </a:p>
          <a:p>
            <a:pPr marL="228600" lvl="0">
              <a:lnSpc>
                <a:spcPct val="150000"/>
              </a:lnSpc>
              <a:buClr>
                <a:srgbClr val="1C5B98"/>
              </a:buClr>
              <a:buSzTx/>
              <a:defRPr/>
            </a:pPr>
            <a:r>
              <a:rPr lang="en-US" sz="3500" b="1" dirty="0">
                <a:solidFill>
                  <a:srgbClr val="376092"/>
                </a:solidFill>
                <a:latin typeface="Arial"/>
              </a:rPr>
              <a:t>How do you conduct a “Video Review” session?</a:t>
            </a:r>
          </a:p>
        </p:txBody>
      </p:sp>
      <p:graphicFrame>
        <p:nvGraphicFramePr>
          <p:cNvPr id="10" name="Table 9">
            <a:extLst>
              <a:ext uri="{FF2B5EF4-FFF2-40B4-BE49-F238E27FC236}">
                <a16:creationId xmlns:a16="http://schemas.microsoft.com/office/drawing/2014/main" id="{DFC7F0B8-07F9-487B-B6D8-4A8014F8B4BB}"/>
              </a:ext>
            </a:extLst>
          </p:cNvPr>
          <p:cNvGraphicFramePr>
            <a:graphicFrameLocks noGrp="1"/>
          </p:cNvGraphicFramePr>
          <p:nvPr>
            <p:extLst>
              <p:ext uri="{D42A27DB-BD31-4B8C-83A1-F6EECF244321}">
                <p14:modId xmlns:p14="http://schemas.microsoft.com/office/powerpoint/2010/main" val="4065151493"/>
              </p:ext>
            </p:extLst>
          </p:nvPr>
        </p:nvGraphicFramePr>
        <p:xfrm>
          <a:off x="1422400" y="2656937"/>
          <a:ext cx="6566659" cy="2975175"/>
        </p:xfrm>
        <a:graphic>
          <a:graphicData uri="http://schemas.openxmlformats.org/drawingml/2006/table">
            <a:tbl>
              <a:tblPr firstRow="1" bandRow="1"/>
              <a:tblGrid>
                <a:gridCol w="6566659">
                  <a:extLst>
                    <a:ext uri="{9D8B030D-6E8A-4147-A177-3AD203B41FA5}">
                      <a16:colId xmlns:a16="http://schemas.microsoft.com/office/drawing/2014/main" val="20000"/>
                    </a:ext>
                  </a:extLst>
                </a:gridCol>
              </a:tblGrid>
              <a:tr h="425925">
                <a:tc>
                  <a:txBody>
                    <a:bodyPr/>
                    <a:lstStyle>
                      <a:lvl1pPr marL="0" algn="l" defTabSz="914377" rtl="0" eaLnBrk="1" latinLnBrk="0" hangingPunct="1">
                        <a:defRPr sz="1800" b="1" kern="1200">
                          <a:solidFill>
                            <a:schemeClr val="dk1"/>
                          </a:solidFill>
                          <a:latin typeface="Arial"/>
                        </a:defRPr>
                      </a:lvl1pPr>
                      <a:lvl2pPr marL="457189" algn="l" defTabSz="914377" rtl="0" eaLnBrk="1" latinLnBrk="0" hangingPunct="1">
                        <a:defRPr sz="1800" b="1" kern="1200">
                          <a:solidFill>
                            <a:schemeClr val="dk1"/>
                          </a:solidFill>
                          <a:latin typeface="Arial"/>
                        </a:defRPr>
                      </a:lvl2pPr>
                      <a:lvl3pPr marL="914377" algn="l" defTabSz="914377" rtl="0" eaLnBrk="1" latinLnBrk="0" hangingPunct="1">
                        <a:defRPr sz="1800" b="1" kern="1200">
                          <a:solidFill>
                            <a:schemeClr val="dk1"/>
                          </a:solidFill>
                          <a:latin typeface="Arial"/>
                        </a:defRPr>
                      </a:lvl3pPr>
                      <a:lvl4pPr marL="1371566" algn="l" defTabSz="914377" rtl="0" eaLnBrk="1" latinLnBrk="0" hangingPunct="1">
                        <a:defRPr sz="1800" b="1" kern="1200">
                          <a:solidFill>
                            <a:schemeClr val="dk1"/>
                          </a:solidFill>
                          <a:latin typeface="Arial"/>
                        </a:defRPr>
                      </a:lvl4pPr>
                      <a:lvl5pPr marL="1828754" algn="l" defTabSz="914377" rtl="0" eaLnBrk="1" latinLnBrk="0" hangingPunct="1">
                        <a:defRPr sz="1800" b="1" kern="1200">
                          <a:solidFill>
                            <a:schemeClr val="dk1"/>
                          </a:solidFill>
                          <a:latin typeface="Arial"/>
                        </a:defRPr>
                      </a:lvl5pPr>
                      <a:lvl6pPr marL="2285943" algn="l" defTabSz="914377" rtl="0" eaLnBrk="1" latinLnBrk="0" hangingPunct="1">
                        <a:defRPr sz="1800" b="1" kern="1200">
                          <a:solidFill>
                            <a:schemeClr val="dk1"/>
                          </a:solidFill>
                          <a:latin typeface="Arial"/>
                        </a:defRPr>
                      </a:lvl6pPr>
                      <a:lvl7pPr marL="2743131" algn="l" defTabSz="914377" rtl="0" eaLnBrk="1" latinLnBrk="0" hangingPunct="1">
                        <a:defRPr sz="1800" b="1" kern="1200">
                          <a:solidFill>
                            <a:schemeClr val="dk1"/>
                          </a:solidFill>
                          <a:latin typeface="Arial"/>
                        </a:defRPr>
                      </a:lvl7pPr>
                      <a:lvl8pPr marL="3200320" algn="l" defTabSz="914377" rtl="0" eaLnBrk="1" latinLnBrk="0" hangingPunct="1">
                        <a:defRPr sz="1800" b="1" kern="1200">
                          <a:solidFill>
                            <a:schemeClr val="dk1"/>
                          </a:solidFill>
                          <a:latin typeface="Arial"/>
                        </a:defRPr>
                      </a:lvl8pPr>
                      <a:lvl9pPr marL="3657509" algn="l" defTabSz="914377" rtl="0" eaLnBrk="1" latinLnBrk="0" hangingPunct="1">
                        <a:defRPr sz="1800" b="1" kern="1200">
                          <a:solidFill>
                            <a:schemeClr val="dk1"/>
                          </a:solidFill>
                          <a:latin typeface="Arial"/>
                        </a:defRPr>
                      </a:lvl9pPr>
                    </a:lstStyle>
                    <a:p>
                      <a:pPr marL="0" marR="0" indent="0" algn="l" defTabSz="914377" rtl="0" eaLnBrk="1" fontAlgn="auto" latinLnBrk="0" hangingPunct="1">
                        <a:lnSpc>
                          <a:spcPct val="100000"/>
                        </a:lnSpc>
                        <a:spcBef>
                          <a:spcPts val="0"/>
                        </a:spcBef>
                        <a:spcAft>
                          <a:spcPts val="0"/>
                        </a:spcAft>
                        <a:buClrTx/>
                        <a:buSzTx/>
                        <a:buFontTx/>
                        <a:buNone/>
                        <a:tabLst/>
                        <a:defRPr/>
                      </a:pPr>
                      <a:r>
                        <a:rPr lang="en-US" sz="1400" b="1" u="none" dirty="0">
                          <a:solidFill>
                            <a:srgbClr val="000000"/>
                          </a:solidFill>
                          <a:latin typeface="Trebuchet MS" panose="020B0603020202020204" pitchFamily="34" charset="0"/>
                        </a:rPr>
                        <a:t>Step 1 </a:t>
                      </a:r>
                      <a:r>
                        <a:rPr lang="en-US" sz="1400" b="0" u="none" dirty="0">
                          <a:solidFill>
                            <a:srgbClr val="000000"/>
                          </a:solidFill>
                          <a:latin typeface="Trebuchet MS" panose="020B0603020202020204" pitchFamily="34" charset="0"/>
                        </a:rPr>
                        <a:t>– Identify what process</a:t>
                      </a:r>
                      <a:r>
                        <a:rPr lang="en-US" sz="1400" b="0" u="none" baseline="0" dirty="0">
                          <a:solidFill>
                            <a:srgbClr val="000000"/>
                          </a:solidFill>
                          <a:latin typeface="Trebuchet MS" panose="020B0603020202020204" pitchFamily="34" charset="0"/>
                        </a:rPr>
                        <a:t> you would like to conduct a video review on.</a:t>
                      </a:r>
                      <a:endParaRPr lang="en-US" sz="1400" b="0" u="none" dirty="0">
                        <a:solidFill>
                          <a:srgbClr val="000000"/>
                        </a:solidFill>
                        <a:latin typeface="Trebuchet MS" panose="020B0603020202020204" pitchFamily="34" charset="0"/>
                      </a:endParaRPr>
                    </a:p>
                  </a:txBody>
                  <a:tcPr anchor="ctr">
                    <a:lnL w="12700" cmpd="sng">
                      <a:solidFill>
                        <a:srgbClr val="005596"/>
                      </a:solidFill>
                    </a:lnL>
                    <a:lnR w="12700" cmpd="sng">
                      <a:solidFill>
                        <a:srgbClr val="005596"/>
                      </a:solidFill>
                    </a:lnR>
                    <a:lnT w="12700" cmpd="sng">
                      <a:solidFill>
                        <a:srgbClr val="005596"/>
                      </a:solidFill>
                    </a:lnT>
                    <a:lnB w="12700" cmpd="sng">
                      <a:solidFill>
                        <a:srgbClr val="005596"/>
                      </a:solidFill>
                    </a:lnB>
                    <a:lnTlToBr w="12700" cmpd="sng">
                      <a:noFill/>
                      <a:prstDash val="solid"/>
                    </a:lnTlToBr>
                    <a:lnBlToTr w="12700" cmpd="sng">
                      <a:noFill/>
                      <a:prstDash val="solid"/>
                    </a:lnBlToTr>
                    <a:solidFill>
                      <a:srgbClr val="005596">
                        <a:tint val="20000"/>
                      </a:srgbClr>
                    </a:solidFill>
                  </a:tcPr>
                </a:tc>
                <a:extLst>
                  <a:ext uri="{0D108BD9-81ED-4DB2-BD59-A6C34878D82A}">
                    <a16:rowId xmlns:a16="http://schemas.microsoft.com/office/drawing/2014/main" val="10000"/>
                  </a:ext>
                </a:extLst>
              </a:tr>
              <a:tr h="425925">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r>
                        <a:rPr lang="en-US" sz="1400" b="1" u="none" dirty="0">
                          <a:solidFill>
                            <a:srgbClr val="000000"/>
                          </a:solidFill>
                          <a:latin typeface="Trebuchet MS" panose="020B0603020202020204" pitchFamily="34" charset="0"/>
                        </a:rPr>
                        <a:t>Step 2 </a:t>
                      </a:r>
                      <a:r>
                        <a:rPr lang="en-US" sz="1400" b="0" u="none" dirty="0">
                          <a:solidFill>
                            <a:srgbClr val="000000"/>
                          </a:solidFill>
                          <a:latin typeface="Trebuchet MS" panose="020B0603020202020204" pitchFamily="34" charset="0"/>
                        </a:rPr>
                        <a:t>– Completed by EH&amp;S (optional), supervisor and associated workers.</a:t>
                      </a:r>
                    </a:p>
                  </a:txBody>
                  <a:tcPr anchor="ctr">
                    <a:lnL w="12700" cmpd="sng">
                      <a:solidFill>
                        <a:srgbClr val="005596"/>
                      </a:solidFill>
                    </a:lnL>
                    <a:lnR w="12700" cmpd="sng">
                      <a:solidFill>
                        <a:srgbClr val="005596"/>
                      </a:solidFill>
                    </a:lnR>
                    <a:lnT w="12700" cmpd="sng">
                      <a:solidFill>
                        <a:srgbClr val="005596"/>
                      </a:solidFill>
                    </a:lnT>
                    <a:lnB w="12700" cmpd="sng">
                      <a:solidFill>
                        <a:srgbClr val="005596"/>
                      </a:solidFill>
                    </a:lnB>
                    <a:lnTlToBr w="12700" cmpd="sng">
                      <a:noFill/>
                      <a:prstDash val="solid"/>
                    </a:lnTlToBr>
                    <a:lnBlToTr w="12700" cmpd="sng">
                      <a:noFill/>
                      <a:prstDash val="solid"/>
                    </a:lnBlToTr>
                    <a:solidFill>
                      <a:srgbClr val="005596">
                        <a:tint val="40000"/>
                      </a:srgbClr>
                    </a:solidFill>
                  </a:tcPr>
                </a:tc>
                <a:extLst>
                  <a:ext uri="{0D108BD9-81ED-4DB2-BD59-A6C34878D82A}">
                    <a16:rowId xmlns:a16="http://schemas.microsoft.com/office/drawing/2014/main" val="10001"/>
                  </a:ext>
                </a:extLst>
              </a:tr>
              <a:tr h="425925">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r>
                        <a:rPr lang="en-US" sz="1400" b="1" u="none" dirty="0">
                          <a:solidFill>
                            <a:srgbClr val="000000"/>
                          </a:solidFill>
                          <a:latin typeface="Trebuchet MS" panose="020B0603020202020204" pitchFamily="34" charset="0"/>
                        </a:rPr>
                        <a:t>Step 3 </a:t>
                      </a:r>
                      <a:r>
                        <a:rPr lang="en-US" sz="1400" u="none" dirty="0">
                          <a:solidFill>
                            <a:srgbClr val="000000"/>
                          </a:solidFill>
                          <a:latin typeface="Trebuchet MS" panose="020B0603020202020204" pitchFamily="34" charset="0"/>
                        </a:rPr>
                        <a:t>– Review</a:t>
                      </a:r>
                      <a:r>
                        <a:rPr lang="en-US" sz="1400" u="none" baseline="0" dirty="0">
                          <a:solidFill>
                            <a:srgbClr val="000000"/>
                          </a:solidFill>
                          <a:latin typeface="Trebuchet MS" panose="020B0603020202020204" pitchFamily="34" charset="0"/>
                        </a:rPr>
                        <a:t> and debrief with all parties after complete.</a:t>
                      </a:r>
                      <a:endParaRPr lang="en-US" sz="1400" u="none" dirty="0">
                        <a:solidFill>
                          <a:srgbClr val="000000"/>
                        </a:solidFill>
                        <a:latin typeface="Trebuchet MS" panose="020B0603020202020204" pitchFamily="34" charset="0"/>
                      </a:endParaRPr>
                    </a:p>
                  </a:txBody>
                  <a:tcPr anchor="ctr">
                    <a:lnL w="12700" cmpd="sng">
                      <a:solidFill>
                        <a:srgbClr val="005596"/>
                      </a:solidFill>
                    </a:lnL>
                    <a:lnR w="12700" cmpd="sng">
                      <a:solidFill>
                        <a:srgbClr val="005596"/>
                      </a:solidFill>
                    </a:lnR>
                    <a:lnT w="12700" cmpd="sng">
                      <a:solidFill>
                        <a:srgbClr val="005596"/>
                      </a:solidFill>
                    </a:lnT>
                    <a:lnB w="12700" cmpd="sng">
                      <a:solidFill>
                        <a:srgbClr val="005596"/>
                      </a:solidFill>
                    </a:lnB>
                    <a:lnTlToBr w="12700" cmpd="sng">
                      <a:noFill/>
                      <a:prstDash val="solid"/>
                    </a:lnTlToBr>
                    <a:lnBlToTr w="12700" cmpd="sng">
                      <a:noFill/>
                      <a:prstDash val="solid"/>
                    </a:lnBlToTr>
                    <a:solidFill>
                      <a:srgbClr val="005596">
                        <a:tint val="20000"/>
                      </a:srgbClr>
                    </a:solidFill>
                  </a:tcPr>
                </a:tc>
                <a:extLst>
                  <a:ext uri="{0D108BD9-81ED-4DB2-BD59-A6C34878D82A}">
                    <a16:rowId xmlns:a16="http://schemas.microsoft.com/office/drawing/2014/main" val="10002"/>
                  </a:ext>
                </a:extLst>
              </a:tr>
              <a:tr h="425925">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r>
                        <a:rPr lang="en-US" sz="1400" b="1" u="none" dirty="0">
                          <a:solidFill>
                            <a:srgbClr val="000000"/>
                          </a:solidFill>
                          <a:latin typeface="Trebuchet MS" panose="020B0603020202020204" pitchFamily="34" charset="0"/>
                        </a:rPr>
                        <a:t>Step 4</a:t>
                      </a:r>
                      <a:r>
                        <a:rPr lang="en-US" sz="1400" u="none" dirty="0">
                          <a:solidFill>
                            <a:srgbClr val="000000"/>
                          </a:solidFill>
                          <a:latin typeface="Trebuchet MS" panose="020B0603020202020204" pitchFamily="34" charset="0"/>
                        </a:rPr>
                        <a:t> – Document positive and negative aspects.</a:t>
                      </a:r>
                    </a:p>
                  </a:txBody>
                  <a:tcPr anchor="ctr">
                    <a:lnL w="12700" cmpd="sng">
                      <a:solidFill>
                        <a:srgbClr val="005596"/>
                      </a:solidFill>
                    </a:lnL>
                    <a:lnR w="12700" cmpd="sng">
                      <a:solidFill>
                        <a:srgbClr val="005596"/>
                      </a:solidFill>
                    </a:lnR>
                    <a:lnT w="12700" cmpd="sng">
                      <a:solidFill>
                        <a:srgbClr val="005596"/>
                      </a:solidFill>
                    </a:lnT>
                    <a:lnB w="12700" cmpd="sng">
                      <a:solidFill>
                        <a:srgbClr val="005596"/>
                      </a:solidFill>
                    </a:lnB>
                    <a:lnTlToBr w="12700" cmpd="sng">
                      <a:noFill/>
                      <a:prstDash val="solid"/>
                    </a:lnTlToBr>
                    <a:lnBlToTr w="12700" cmpd="sng">
                      <a:noFill/>
                      <a:prstDash val="solid"/>
                    </a:lnBlToTr>
                    <a:solidFill>
                      <a:srgbClr val="005596">
                        <a:tint val="40000"/>
                      </a:srgbClr>
                    </a:solidFill>
                  </a:tcPr>
                </a:tc>
                <a:extLst>
                  <a:ext uri="{0D108BD9-81ED-4DB2-BD59-A6C34878D82A}">
                    <a16:rowId xmlns:a16="http://schemas.microsoft.com/office/drawing/2014/main" val="10003"/>
                  </a:ext>
                </a:extLst>
              </a:tr>
              <a:tr h="496273">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r>
                        <a:rPr lang="en-US" sz="1400" b="1" u="none" dirty="0">
                          <a:solidFill>
                            <a:srgbClr val="000000"/>
                          </a:solidFill>
                          <a:latin typeface="Trebuchet MS" panose="020B0603020202020204" pitchFamily="34" charset="0"/>
                        </a:rPr>
                        <a:t>Step 5</a:t>
                      </a:r>
                      <a:r>
                        <a:rPr lang="en-US" sz="1400" u="none" dirty="0">
                          <a:solidFill>
                            <a:srgbClr val="000000"/>
                          </a:solidFill>
                          <a:latin typeface="Trebuchet MS" panose="020B0603020202020204" pitchFamily="34" charset="0"/>
                        </a:rPr>
                        <a:t> – Create</a:t>
                      </a:r>
                      <a:r>
                        <a:rPr lang="en-US" sz="1400" u="none" baseline="0" dirty="0">
                          <a:solidFill>
                            <a:srgbClr val="000000"/>
                          </a:solidFill>
                          <a:latin typeface="Trebuchet MS" panose="020B0603020202020204" pitchFamily="34" charset="0"/>
                        </a:rPr>
                        <a:t> the Video Review Job O</a:t>
                      </a:r>
                      <a:r>
                        <a:rPr lang="en-US" sz="1400" u="none" dirty="0">
                          <a:solidFill>
                            <a:srgbClr val="000000"/>
                          </a:solidFill>
                          <a:latin typeface="Trebuchet MS" panose="020B0603020202020204" pitchFamily="34" charset="0"/>
                        </a:rPr>
                        <a:t>bservation</a:t>
                      </a:r>
                      <a:r>
                        <a:rPr lang="en-US" sz="1400" u="none" baseline="0" dirty="0">
                          <a:solidFill>
                            <a:srgbClr val="000000"/>
                          </a:solidFill>
                          <a:latin typeface="Trebuchet MS" panose="020B0603020202020204" pitchFamily="34" charset="0"/>
                        </a:rPr>
                        <a:t> template regardless of </a:t>
                      </a:r>
                      <a:br>
                        <a:rPr lang="en-US" sz="1400" u="none" baseline="0" dirty="0">
                          <a:solidFill>
                            <a:srgbClr val="000000"/>
                          </a:solidFill>
                          <a:latin typeface="Trebuchet MS" panose="020B0603020202020204" pitchFamily="34" charset="0"/>
                        </a:rPr>
                      </a:br>
                      <a:r>
                        <a:rPr lang="en-US" sz="1400" u="none" baseline="0" dirty="0">
                          <a:solidFill>
                            <a:srgbClr val="000000"/>
                          </a:solidFill>
                          <a:latin typeface="Trebuchet MS" panose="020B0603020202020204" pitchFamily="34" charset="0"/>
                        </a:rPr>
                        <a:t>             outcome.</a:t>
                      </a:r>
                      <a:endParaRPr lang="en-US" sz="1400" u="none" dirty="0">
                        <a:solidFill>
                          <a:srgbClr val="000000"/>
                        </a:solidFill>
                        <a:latin typeface="Trebuchet MS" panose="020B0603020202020204" pitchFamily="34" charset="0"/>
                      </a:endParaRPr>
                    </a:p>
                  </a:txBody>
                  <a:tcPr anchor="ctr">
                    <a:lnL w="12700" cmpd="sng">
                      <a:solidFill>
                        <a:srgbClr val="005596"/>
                      </a:solidFill>
                    </a:lnL>
                    <a:lnR w="12700" cmpd="sng">
                      <a:solidFill>
                        <a:srgbClr val="005596"/>
                      </a:solidFill>
                    </a:lnR>
                    <a:lnT w="12700" cmpd="sng">
                      <a:solidFill>
                        <a:srgbClr val="005596"/>
                      </a:solidFill>
                    </a:lnT>
                    <a:lnB w="12700" cmpd="sng">
                      <a:solidFill>
                        <a:srgbClr val="005596"/>
                      </a:solidFill>
                    </a:lnB>
                    <a:lnTlToBr w="12700" cmpd="sng">
                      <a:noFill/>
                      <a:prstDash val="solid"/>
                    </a:lnTlToBr>
                    <a:lnBlToTr w="12700" cmpd="sng">
                      <a:noFill/>
                      <a:prstDash val="solid"/>
                    </a:lnBlToTr>
                    <a:solidFill>
                      <a:srgbClr val="005596">
                        <a:tint val="20000"/>
                      </a:srgbClr>
                    </a:solidFill>
                  </a:tcPr>
                </a:tc>
                <a:extLst>
                  <a:ext uri="{0D108BD9-81ED-4DB2-BD59-A6C34878D82A}">
                    <a16:rowId xmlns:a16="http://schemas.microsoft.com/office/drawing/2014/main" val="10004"/>
                  </a:ext>
                </a:extLst>
              </a:tr>
              <a:tr h="753315">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r>
                        <a:rPr lang="en-US" sz="1400" b="1" u="none" dirty="0">
                          <a:solidFill>
                            <a:srgbClr val="000000"/>
                          </a:solidFill>
                          <a:latin typeface="Trebuchet MS" panose="020B0603020202020204" pitchFamily="34" charset="0"/>
                        </a:rPr>
                        <a:t>Step 6 </a:t>
                      </a:r>
                      <a:r>
                        <a:rPr lang="en-US" sz="1400" u="none" dirty="0">
                          <a:solidFill>
                            <a:srgbClr val="000000"/>
                          </a:solidFill>
                          <a:latin typeface="Trebuchet MS" panose="020B0603020202020204" pitchFamily="34" charset="0"/>
                        </a:rPr>
                        <a:t>– Review</a:t>
                      </a:r>
                      <a:r>
                        <a:rPr lang="en-US" sz="1400" u="none" baseline="0" dirty="0">
                          <a:solidFill>
                            <a:srgbClr val="000000"/>
                          </a:solidFill>
                          <a:latin typeface="Trebuchet MS" panose="020B0603020202020204" pitchFamily="34" charset="0"/>
                        </a:rPr>
                        <a:t> for possible trends and opportunities to create preventive  </a:t>
                      </a:r>
                    </a:p>
                    <a:p>
                      <a:r>
                        <a:rPr lang="en-US" sz="1400" u="none" baseline="0" dirty="0">
                          <a:solidFill>
                            <a:srgbClr val="000000"/>
                          </a:solidFill>
                          <a:latin typeface="Trebuchet MS" panose="020B0603020202020204" pitchFamily="34" charset="0"/>
                        </a:rPr>
                        <a:t>             actions.</a:t>
                      </a:r>
                      <a:endParaRPr lang="en-US" sz="1400" u="none" dirty="0">
                        <a:solidFill>
                          <a:srgbClr val="000000"/>
                        </a:solidFill>
                        <a:latin typeface="Trebuchet MS" panose="020B0603020202020204" pitchFamily="34" charset="0"/>
                      </a:endParaRPr>
                    </a:p>
                  </a:txBody>
                  <a:tcPr anchor="ctr">
                    <a:lnL w="12700" cmpd="sng">
                      <a:solidFill>
                        <a:srgbClr val="005596"/>
                      </a:solidFill>
                    </a:lnL>
                    <a:lnR w="12700" cmpd="sng">
                      <a:solidFill>
                        <a:srgbClr val="005596"/>
                      </a:solidFill>
                    </a:lnR>
                    <a:lnT w="12700" cmpd="sng">
                      <a:solidFill>
                        <a:srgbClr val="005596"/>
                      </a:solidFill>
                    </a:lnT>
                    <a:lnB w="12700" cmpd="sng">
                      <a:solidFill>
                        <a:srgbClr val="005596"/>
                      </a:solidFill>
                    </a:lnB>
                    <a:lnTlToBr w="12700" cmpd="sng">
                      <a:noFill/>
                      <a:prstDash val="solid"/>
                    </a:lnTlToBr>
                    <a:lnBlToTr w="12700" cmpd="sng">
                      <a:noFill/>
                      <a:prstDash val="solid"/>
                    </a:lnBlToTr>
                    <a:solidFill>
                      <a:srgbClr val="005596">
                        <a:tint val="4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86860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the tools and enablers available to support video review?</a:t>
            </a:r>
          </a:p>
        </p:txBody>
      </p:sp>
      <p:sp>
        <p:nvSpPr>
          <p:cNvPr id="4" name="Footer Placeholder 3"/>
          <p:cNvSpPr>
            <a:spLocks noGrp="1"/>
          </p:cNvSpPr>
          <p:nvPr>
            <p:ph type="ftr" sz="quarter" idx="11"/>
          </p:nvPr>
        </p:nvSpPr>
        <p:spPr/>
        <p:txBody>
          <a:bodyPr/>
          <a:lstStyle/>
          <a:p>
            <a:r>
              <a:rPr lang="en-US" dirty="0"/>
              <a:t>ARE YOU IN THE “LINE OF FIRE?”</a:t>
            </a:r>
          </a:p>
        </p:txBody>
      </p:sp>
      <p:sp>
        <p:nvSpPr>
          <p:cNvPr id="5" name="Slide Number Placeholder 4"/>
          <p:cNvSpPr>
            <a:spLocks noGrp="1"/>
          </p:cNvSpPr>
          <p:nvPr>
            <p:ph type="sldNum" sz="quarter" idx="12"/>
          </p:nvPr>
        </p:nvSpPr>
        <p:spPr/>
        <p:txBody>
          <a:bodyPr/>
          <a:lstStyle/>
          <a:p>
            <a:fld id="{AC879500-AF62-6649-A3EE-297FB0BE963B}" type="slidenum">
              <a:rPr lang="en-US" smtClean="0"/>
              <a:t>7</a:t>
            </a:fld>
            <a:endParaRPr lang="en-US"/>
          </a:p>
        </p:txBody>
      </p:sp>
      <p:sp>
        <p:nvSpPr>
          <p:cNvPr id="8" name="Text Placeholder 7">
            <a:extLst>
              <a:ext uri="{FF2B5EF4-FFF2-40B4-BE49-F238E27FC236}">
                <a16:creationId xmlns:a16="http://schemas.microsoft.com/office/drawing/2014/main" id="{DE3413D2-7CEC-452D-8B71-083731A22FA7}"/>
              </a:ext>
            </a:extLst>
          </p:cNvPr>
          <p:cNvSpPr>
            <a:spLocks noGrp="1"/>
          </p:cNvSpPr>
          <p:nvPr>
            <p:ph type="body" idx="1"/>
          </p:nvPr>
        </p:nvSpPr>
        <p:spPr>
          <a:xfrm>
            <a:off x="1022864" y="1659466"/>
            <a:ext cx="7218025" cy="4255911"/>
          </a:xfrm>
        </p:spPr>
        <p:txBody>
          <a:bodyPr>
            <a:normAutofit fontScale="47500" lnSpcReduction="20000"/>
          </a:bodyPr>
          <a:lstStyle/>
          <a:p>
            <a:pPr lvl="0">
              <a:buClr>
                <a:srgbClr val="FF6600"/>
              </a:buClr>
            </a:pPr>
            <a:r>
              <a:rPr lang="en-US" sz="3400" b="1" dirty="0">
                <a:solidFill>
                  <a:srgbClr val="000000"/>
                </a:solidFill>
                <a:latin typeface="Arial"/>
              </a:rPr>
              <a:t>Blank document to compile the findings</a:t>
            </a:r>
          </a:p>
          <a:p>
            <a:pPr marL="276225" lvl="1" indent="-276225">
              <a:lnSpc>
                <a:spcPct val="150000"/>
              </a:lnSpc>
              <a:buClrTx/>
              <a:buSzTx/>
              <a:buFont typeface="Arial" panose="020B0604020202020204" pitchFamily="34" charset="0"/>
              <a:buChar char="•"/>
              <a:defRPr/>
            </a:pPr>
            <a:r>
              <a:rPr lang="en-CA" sz="2900" dirty="0">
                <a:solidFill>
                  <a:srgbClr val="000000"/>
                </a:solidFill>
                <a:cs typeface="Arial" pitchFamily="34" charset="0"/>
              </a:rPr>
              <a:t>General Information (location, task, date, etc.).</a:t>
            </a:r>
          </a:p>
          <a:p>
            <a:pPr marL="276225" lvl="1" indent="-276225">
              <a:lnSpc>
                <a:spcPct val="150000"/>
              </a:lnSpc>
              <a:buClrTx/>
              <a:buSzTx/>
              <a:buFont typeface="Arial" panose="020B0604020202020204" pitchFamily="34" charset="0"/>
              <a:buChar char="•"/>
              <a:defRPr/>
            </a:pPr>
            <a:r>
              <a:rPr lang="en-CA" sz="2900" dirty="0">
                <a:solidFill>
                  <a:srgbClr val="000000"/>
                </a:solidFill>
                <a:cs typeface="Arial" pitchFamily="34" charset="0"/>
              </a:rPr>
              <a:t>Risks observed.</a:t>
            </a:r>
          </a:p>
          <a:p>
            <a:pPr marL="276225" lvl="1" indent="-276225">
              <a:lnSpc>
                <a:spcPct val="150000"/>
              </a:lnSpc>
              <a:buClrTx/>
              <a:buSzTx/>
              <a:buFont typeface="Arial" panose="020B0604020202020204" pitchFamily="34" charset="0"/>
              <a:buChar char="•"/>
              <a:defRPr/>
            </a:pPr>
            <a:r>
              <a:rPr lang="en-CA" sz="2900" dirty="0">
                <a:solidFill>
                  <a:srgbClr val="000000"/>
                </a:solidFill>
                <a:cs typeface="Arial" pitchFamily="34" charset="0"/>
              </a:rPr>
              <a:t>Risk severity.</a:t>
            </a:r>
          </a:p>
          <a:p>
            <a:pPr marL="276225" lvl="1" indent="-276225">
              <a:lnSpc>
                <a:spcPct val="150000"/>
              </a:lnSpc>
              <a:buClrTx/>
              <a:buSzTx/>
              <a:buFont typeface="Arial" panose="020B0604020202020204" pitchFamily="34" charset="0"/>
              <a:buChar char="•"/>
              <a:defRPr/>
            </a:pPr>
            <a:r>
              <a:rPr lang="en-CA" sz="2900" dirty="0">
                <a:solidFill>
                  <a:srgbClr val="000000"/>
                </a:solidFill>
                <a:cs typeface="Arial" pitchFamily="34" charset="0"/>
              </a:rPr>
              <a:t>General comments.</a:t>
            </a:r>
          </a:p>
          <a:p>
            <a:pPr marL="276225" lvl="1" indent="-276225">
              <a:lnSpc>
                <a:spcPct val="150000"/>
              </a:lnSpc>
              <a:buClrTx/>
              <a:buSzTx/>
              <a:buFont typeface="Arial" panose="020B0604020202020204" pitchFamily="34" charset="0"/>
              <a:buChar char="•"/>
              <a:defRPr/>
            </a:pPr>
            <a:r>
              <a:rPr lang="en-CA" sz="2900" dirty="0">
                <a:solidFill>
                  <a:srgbClr val="000000"/>
                </a:solidFill>
                <a:cs typeface="Arial" pitchFamily="34" charset="0"/>
              </a:rPr>
              <a:t>Causes.</a:t>
            </a:r>
          </a:p>
          <a:p>
            <a:pPr marL="276225" lvl="1" indent="-276225">
              <a:lnSpc>
                <a:spcPct val="150000"/>
              </a:lnSpc>
              <a:buClrTx/>
              <a:buSzTx/>
              <a:buFont typeface="Arial" panose="020B0604020202020204" pitchFamily="34" charset="0"/>
              <a:buChar char="•"/>
              <a:defRPr/>
            </a:pPr>
            <a:r>
              <a:rPr lang="en-CA" sz="2900" dirty="0">
                <a:solidFill>
                  <a:srgbClr val="000000"/>
                </a:solidFill>
                <a:cs typeface="Arial" pitchFamily="34" charset="0"/>
              </a:rPr>
              <a:t>Corrective / preventive actions.</a:t>
            </a:r>
          </a:p>
          <a:p>
            <a:pPr marL="754380" indent="-571500">
              <a:lnSpc>
                <a:spcPct val="100000"/>
              </a:lnSpc>
              <a:spcBef>
                <a:spcPts val="600"/>
              </a:spcBef>
              <a:buClr>
                <a:srgbClr val="00002F"/>
              </a:buClr>
              <a:buFont typeface="Arial" panose="020B0604020202020204" pitchFamily="34" charset="0"/>
              <a:buChar char="•"/>
            </a:pPr>
            <a:endParaRPr lang="en-CA" sz="3600" dirty="0"/>
          </a:p>
          <a:p>
            <a:pPr>
              <a:buClr>
                <a:srgbClr val="FF6600"/>
              </a:buClr>
            </a:pPr>
            <a:r>
              <a:rPr lang="en-CA" sz="3400" b="1" dirty="0">
                <a:solidFill>
                  <a:srgbClr val="000000"/>
                </a:solidFill>
                <a:latin typeface="Arial"/>
              </a:rPr>
              <a:t>Common repository for completed documents and videos</a:t>
            </a:r>
            <a:endParaRPr lang="en-US" sz="3400" b="1" dirty="0">
              <a:solidFill>
                <a:srgbClr val="000000"/>
              </a:solidFill>
              <a:latin typeface="Arial"/>
            </a:endParaRPr>
          </a:p>
          <a:p>
            <a:pPr marL="276225" lvl="1" indent="-276225">
              <a:lnSpc>
                <a:spcPct val="150000"/>
              </a:lnSpc>
              <a:buClrTx/>
              <a:buSzTx/>
              <a:buFont typeface="Arial" panose="020B0604020202020204" pitchFamily="34" charset="0"/>
              <a:buChar char="•"/>
              <a:defRPr/>
            </a:pPr>
            <a:r>
              <a:rPr lang="en-CA" sz="3000" dirty="0">
                <a:solidFill>
                  <a:srgbClr val="000000"/>
                </a:solidFill>
                <a:cs typeface="Arial" pitchFamily="34" charset="0"/>
              </a:rPr>
              <a:t>When you have completed your Video Review</a:t>
            </a:r>
            <a:r>
              <a:rPr lang="en-US" sz="3000" dirty="0">
                <a:solidFill>
                  <a:srgbClr val="000000"/>
                </a:solidFill>
                <a:cs typeface="Arial" pitchFamily="34" charset="0"/>
              </a:rPr>
              <a:t>, share the documentation with other areas so they will benefit from your experiences.</a:t>
            </a:r>
          </a:p>
          <a:p>
            <a:pPr marL="266700" lvl="1">
              <a:lnSpc>
                <a:spcPct val="150000"/>
              </a:lnSpc>
              <a:buClrTx/>
              <a:buSzTx/>
              <a:defRPr/>
            </a:pPr>
            <a:endParaRPr lang="en-US" sz="3000" dirty="0">
              <a:solidFill>
                <a:srgbClr val="000000"/>
              </a:solidFill>
              <a:cs typeface="Arial" pitchFamily="34" charset="0"/>
            </a:endParaRPr>
          </a:p>
          <a:p>
            <a:pPr>
              <a:buClr>
                <a:srgbClr val="FF6600"/>
              </a:buClr>
            </a:pPr>
            <a:r>
              <a:rPr lang="en-US" sz="3400" b="1" dirty="0">
                <a:solidFill>
                  <a:srgbClr val="000000"/>
                </a:solidFill>
                <a:latin typeface="Arial"/>
              </a:rPr>
              <a:t>Recognitions gifts</a:t>
            </a:r>
          </a:p>
          <a:p>
            <a:pPr marL="276225" lvl="1" indent="-276225">
              <a:lnSpc>
                <a:spcPct val="150000"/>
              </a:lnSpc>
              <a:buClrTx/>
              <a:buSzTx/>
              <a:buFont typeface="Arial" panose="020B0604020202020204" pitchFamily="34" charset="0"/>
              <a:buChar char="•"/>
              <a:defRPr/>
            </a:pPr>
            <a:r>
              <a:rPr lang="en-US" sz="3000" dirty="0">
                <a:solidFill>
                  <a:srgbClr val="000000"/>
                </a:solidFill>
                <a:cs typeface="Arial" pitchFamily="34" charset="0"/>
              </a:rPr>
              <a:t>Go to </a:t>
            </a:r>
            <a:r>
              <a:rPr lang="en-US" sz="3000" dirty="0">
                <a:solidFill>
                  <a:srgbClr val="000000"/>
                </a:solidFill>
                <a:cs typeface="Arial" pitchFamily="34" charset="0"/>
                <a:hlinkClick r:id="rId3"/>
              </a:rPr>
              <a:t>website</a:t>
            </a:r>
            <a:r>
              <a:rPr lang="en-US" sz="3000" dirty="0">
                <a:solidFill>
                  <a:srgbClr val="000000"/>
                </a:solidFill>
                <a:cs typeface="Arial" pitchFamily="34" charset="0"/>
              </a:rPr>
              <a:t> to view the available “Are You in the Line of Fire?” products.</a:t>
            </a:r>
          </a:p>
        </p:txBody>
      </p:sp>
      <p:graphicFrame>
        <p:nvGraphicFramePr>
          <p:cNvPr id="3" name="Object 2">
            <a:extLst>
              <a:ext uri="{FF2B5EF4-FFF2-40B4-BE49-F238E27FC236}">
                <a16:creationId xmlns:a16="http://schemas.microsoft.com/office/drawing/2014/main" id="{53FB3C96-7F3A-4FC9-A66A-705ED32A6C58}"/>
              </a:ext>
            </a:extLst>
          </p:cNvPr>
          <p:cNvGraphicFramePr>
            <a:graphicFrameLocks noChangeAspect="1"/>
          </p:cNvGraphicFramePr>
          <p:nvPr>
            <p:extLst/>
          </p:nvPr>
        </p:nvGraphicFramePr>
        <p:xfrm>
          <a:off x="7029470" y="1758252"/>
          <a:ext cx="1668313" cy="2158992"/>
        </p:xfrm>
        <a:graphic>
          <a:graphicData uri="http://schemas.openxmlformats.org/presentationml/2006/ole">
            <mc:AlternateContent xmlns:mc="http://schemas.openxmlformats.org/markup-compatibility/2006">
              <mc:Choice xmlns:v="urn:schemas-microsoft-com:vml" Requires="v">
                <p:oleObj spid="_x0000_s1034" name="Acrobat Document" r:id="rId4" imgW="3886096" imgH="5029200" progId="AcroExch.Document.DC">
                  <p:embed/>
                </p:oleObj>
              </mc:Choice>
              <mc:Fallback>
                <p:oleObj name="Acrobat Document" r:id="rId4" imgW="3886096" imgH="5029200" progId="AcroExch.Document.DC">
                  <p:embed/>
                  <p:pic>
                    <p:nvPicPr>
                      <p:cNvPr id="3" name="Object 2">
                        <a:extLst>
                          <a:ext uri="{FF2B5EF4-FFF2-40B4-BE49-F238E27FC236}">
                            <a16:creationId xmlns:a16="http://schemas.microsoft.com/office/drawing/2014/main" id="{53FB3C96-7F3A-4FC9-A66A-705ED32A6C58}"/>
                          </a:ext>
                        </a:extLst>
                      </p:cNvPr>
                      <p:cNvPicPr/>
                      <p:nvPr/>
                    </p:nvPicPr>
                    <p:blipFill>
                      <a:blip r:embed="rId5"/>
                      <a:stretch>
                        <a:fillRect/>
                      </a:stretch>
                    </p:blipFill>
                    <p:spPr>
                      <a:xfrm>
                        <a:off x="7029470" y="1758252"/>
                        <a:ext cx="1668313" cy="2158992"/>
                      </a:xfrm>
                      <a:prstGeom prst="rect">
                        <a:avLst/>
                      </a:prstGeom>
                    </p:spPr>
                  </p:pic>
                </p:oleObj>
              </mc:Fallback>
            </mc:AlternateContent>
          </a:graphicData>
        </a:graphic>
      </p:graphicFrame>
    </p:spTree>
    <p:extLst>
      <p:ext uri="{BB962C8B-B14F-4D97-AF65-F5344CB8AC3E}">
        <p14:creationId xmlns:p14="http://schemas.microsoft.com/office/powerpoint/2010/main" val="3061765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level of effort required to start and maintain the program</a:t>
            </a:r>
          </a:p>
        </p:txBody>
      </p:sp>
      <p:sp>
        <p:nvSpPr>
          <p:cNvPr id="4" name="Footer Placeholder 3"/>
          <p:cNvSpPr>
            <a:spLocks noGrp="1"/>
          </p:cNvSpPr>
          <p:nvPr>
            <p:ph type="ftr" sz="quarter" idx="11"/>
          </p:nvPr>
        </p:nvSpPr>
        <p:spPr/>
        <p:txBody>
          <a:bodyPr/>
          <a:lstStyle/>
          <a:p>
            <a:r>
              <a:rPr lang="en-US" dirty="0"/>
              <a:t>ARE YOU IN THE “LINE OF FIRE?”</a:t>
            </a:r>
          </a:p>
        </p:txBody>
      </p:sp>
      <p:sp>
        <p:nvSpPr>
          <p:cNvPr id="5" name="Slide Number Placeholder 4"/>
          <p:cNvSpPr>
            <a:spLocks noGrp="1"/>
          </p:cNvSpPr>
          <p:nvPr>
            <p:ph type="sldNum" sz="quarter" idx="12"/>
          </p:nvPr>
        </p:nvSpPr>
        <p:spPr/>
        <p:txBody>
          <a:bodyPr/>
          <a:lstStyle/>
          <a:p>
            <a:fld id="{AC879500-AF62-6649-A3EE-297FB0BE963B}" type="slidenum">
              <a:rPr lang="en-US" smtClean="0"/>
              <a:t>8</a:t>
            </a:fld>
            <a:endParaRPr lang="en-US"/>
          </a:p>
        </p:txBody>
      </p:sp>
      <p:sp>
        <p:nvSpPr>
          <p:cNvPr id="8" name="Text Placeholder 7">
            <a:extLst>
              <a:ext uri="{FF2B5EF4-FFF2-40B4-BE49-F238E27FC236}">
                <a16:creationId xmlns:a16="http://schemas.microsoft.com/office/drawing/2014/main" id="{DE3413D2-7CEC-452D-8B71-083731A22FA7}"/>
              </a:ext>
            </a:extLst>
          </p:cNvPr>
          <p:cNvSpPr>
            <a:spLocks noGrp="1"/>
          </p:cNvSpPr>
          <p:nvPr>
            <p:ph type="body" idx="1"/>
          </p:nvPr>
        </p:nvSpPr>
        <p:spPr>
          <a:xfrm>
            <a:off x="1022864" y="1659467"/>
            <a:ext cx="7218025" cy="4188178"/>
          </a:xfrm>
        </p:spPr>
        <p:txBody>
          <a:bodyPr>
            <a:noAutofit/>
          </a:bodyPr>
          <a:lstStyle/>
          <a:p>
            <a:pPr marL="468630" indent="-285750">
              <a:spcBef>
                <a:spcPts val="600"/>
              </a:spcBef>
              <a:buClr>
                <a:srgbClr val="00002F"/>
              </a:buClr>
              <a:buFont typeface="Arial" panose="020B0604020202020204" pitchFamily="34" charset="0"/>
              <a:buChar char="•"/>
            </a:pPr>
            <a:r>
              <a:rPr lang="en-US" sz="1600" dirty="0"/>
              <a:t>Video camera</a:t>
            </a:r>
          </a:p>
          <a:p>
            <a:pPr marL="714375" lvl="2" indent="-266700">
              <a:spcBef>
                <a:spcPts val="600"/>
              </a:spcBef>
              <a:buClr>
                <a:schemeClr val="tx1"/>
              </a:buClr>
              <a:buFont typeface="Trebuchet MS" panose="020B0603020202020204" pitchFamily="34" charset="0"/>
              <a:buChar char="−"/>
            </a:pPr>
            <a:r>
              <a:rPr lang="en-US" sz="1200" dirty="0">
                <a:solidFill>
                  <a:srgbClr val="00002F"/>
                </a:solidFill>
              </a:rPr>
              <a:t>  Appropriate permits (hot work, camera use, etc.)</a:t>
            </a:r>
          </a:p>
          <a:p>
            <a:pPr marL="468630" indent="-285750">
              <a:spcBef>
                <a:spcPts val="600"/>
              </a:spcBef>
              <a:buClr>
                <a:srgbClr val="00002F"/>
              </a:buClr>
              <a:buFont typeface="Arial" panose="020B0604020202020204" pitchFamily="34" charset="0"/>
              <a:buChar char="•"/>
            </a:pPr>
            <a:r>
              <a:rPr lang="en-US" sz="1600" dirty="0"/>
              <a:t>No fault no blame</a:t>
            </a:r>
          </a:p>
          <a:p>
            <a:pPr marL="714375" lvl="2" indent="-266700">
              <a:spcBef>
                <a:spcPts val="600"/>
              </a:spcBef>
              <a:buClr>
                <a:schemeClr val="tx1"/>
              </a:buClr>
              <a:buFont typeface="Trebuchet MS" panose="020B0603020202020204" pitchFamily="34" charset="0"/>
              <a:buChar char="−"/>
            </a:pPr>
            <a:r>
              <a:rPr lang="en-US" sz="1200" dirty="0">
                <a:solidFill>
                  <a:srgbClr val="00002F"/>
                </a:solidFill>
              </a:rPr>
              <a:t>Those in the video provide the first feedback (self evaluation), either positive or negative, which also allows for self recognition and/or correction. </a:t>
            </a:r>
          </a:p>
          <a:p>
            <a:pPr marL="468630" indent="-285750">
              <a:spcBef>
                <a:spcPts val="600"/>
              </a:spcBef>
              <a:buClr>
                <a:srgbClr val="00002F"/>
              </a:buClr>
              <a:buFont typeface="Arial" panose="020B0604020202020204" pitchFamily="34" charset="0"/>
              <a:buChar char="•"/>
            </a:pPr>
            <a:r>
              <a:rPr lang="en-US" sz="1600" dirty="0"/>
              <a:t>Template for Observer to complete to see if Observations match, if not, share the differences.</a:t>
            </a:r>
          </a:p>
          <a:p>
            <a:pPr marL="468630" indent="-285750">
              <a:spcBef>
                <a:spcPts val="600"/>
              </a:spcBef>
              <a:buClr>
                <a:srgbClr val="00002F"/>
              </a:buClr>
              <a:buFont typeface="Arial" panose="020B0604020202020204" pitchFamily="34" charset="0"/>
              <a:buChar char="•"/>
            </a:pPr>
            <a:endParaRPr lang="en-US" sz="1600" dirty="0"/>
          </a:p>
          <a:p>
            <a:pPr marL="468630" indent="-285750">
              <a:spcBef>
                <a:spcPts val="600"/>
              </a:spcBef>
              <a:buClr>
                <a:srgbClr val="00002F"/>
              </a:buClr>
              <a:buFont typeface="Arial" panose="020B0604020202020204" pitchFamily="34" charset="0"/>
              <a:buChar char="•"/>
            </a:pPr>
            <a:r>
              <a:rPr lang="en-US" sz="1600" dirty="0"/>
              <a:t>Ability to view recording</a:t>
            </a:r>
          </a:p>
          <a:p>
            <a:pPr marL="468630" indent="-285750">
              <a:spcBef>
                <a:spcPts val="600"/>
              </a:spcBef>
              <a:buClr>
                <a:srgbClr val="00002F"/>
              </a:buClr>
              <a:buFont typeface="Arial" panose="020B0604020202020204" pitchFamily="34" charset="0"/>
              <a:buChar char="•"/>
            </a:pPr>
            <a:endParaRPr lang="en-US" sz="1600" dirty="0"/>
          </a:p>
          <a:p>
            <a:pPr marL="468630" indent="-285750">
              <a:spcBef>
                <a:spcPts val="600"/>
              </a:spcBef>
              <a:buClr>
                <a:srgbClr val="00002F"/>
              </a:buClr>
              <a:buFont typeface="Arial" panose="020B0604020202020204" pitchFamily="34" charset="0"/>
              <a:buChar char="•"/>
            </a:pPr>
            <a:r>
              <a:rPr lang="en-US" sz="1600" dirty="0"/>
              <a:t>Ability to store videos for future reference or training material</a:t>
            </a:r>
          </a:p>
          <a:p>
            <a:pPr marL="714375" lvl="2" indent="-266700">
              <a:spcBef>
                <a:spcPts val="600"/>
              </a:spcBef>
              <a:buClr>
                <a:schemeClr val="tx1"/>
              </a:buClr>
              <a:buFont typeface="Trebuchet MS" panose="020B0603020202020204" pitchFamily="34" charset="0"/>
              <a:buChar char="−"/>
            </a:pPr>
            <a:r>
              <a:rPr lang="en-US" sz="1200" dirty="0">
                <a:solidFill>
                  <a:srgbClr val="00002F"/>
                </a:solidFill>
              </a:rPr>
              <a:t>Have flash drives available to present to worker and have them share with family and friends if desired. </a:t>
            </a:r>
          </a:p>
          <a:p>
            <a:pPr marL="714375" lvl="2" indent="-266700">
              <a:spcBef>
                <a:spcPts val="600"/>
              </a:spcBef>
              <a:buClr>
                <a:schemeClr val="tx1"/>
              </a:buClr>
              <a:buFont typeface="Trebuchet MS" panose="020B0603020202020204" pitchFamily="34" charset="0"/>
              <a:buChar char="−"/>
            </a:pPr>
            <a:r>
              <a:rPr lang="en-US" sz="1200" dirty="0">
                <a:solidFill>
                  <a:srgbClr val="00002F"/>
                </a:solidFill>
              </a:rPr>
              <a:t>A process to have procedures changed or altered if shown to be incorrect or insufficient during the Video Review. Update the process and reintroduce it back into operations.</a:t>
            </a:r>
          </a:p>
        </p:txBody>
      </p:sp>
    </p:spTree>
    <p:extLst>
      <p:ext uri="{BB962C8B-B14F-4D97-AF65-F5344CB8AC3E}">
        <p14:creationId xmlns:p14="http://schemas.microsoft.com/office/powerpoint/2010/main" val="10476822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2DCAF8940002F4CB81B00AD4CF0C032" ma:contentTypeVersion="9" ma:contentTypeDescription="Create a new document." ma:contentTypeScope="" ma:versionID="2dbb0c5275bfa584f3270937fe3ff05a">
  <xsd:schema xmlns:xsd="http://www.w3.org/2001/XMLSchema" xmlns:xs="http://www.w3.org/2001/XMLSchema" xmlns:p="http://schemas.microsoft.com/office/2006/metadata/properties" xmlns:ns2="dc7170c5-8995-425a-863e-650cd1cecec7" xmlns:ns3="c1d2b05c-bff4-475d-9393-74a2f7a3912f" targetNamespace="http://schemas.microsoft.com/office/2006/metadata/properties" ma:root="true" ma:fieldsID="23689cf50fc21e0e893e1b900d79bcc2" ns2:_="" ns3:_="">
    <xsd:import namespace="dc7170c5-8995-425a-863e-650cd1cecec7"/>
    <xsd:import namespace="c1d2b05c-bff4-475d-9393-74a2f7a3912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7170c5-8995-425a-863e-650cd1cece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1d2b05c-bff4-475d-9393-74a2f7a3912f"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D1820C-17B9-46CE-A76B-BBF7B92C6078}">
  <ds:schemaRefs>
    <ds:schemaRef ds:uri="c1d2b05c-bff4-475d-9393-74a2f7a3912f"/>
    <ds:schemaRef ds:uri="http://www.w3.org/XML/1998/namespace"/>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http://purl.org/dc/terms/"/>
    <ds:schemaRef ds:uri="http://purl.org/dc/dcmitype/"/>
    <ds:schemaRef ds:uri="http://schemas.microsoft.com/office/infopath/2007/PartnerControls"/>
    <ds:schemaRef ds:uri="dc7170c5-8995-425a-863e-650cd1cecec7"/>
  </ds:schemaRefs>
</ds:datastoreItem>
</file>

<file path=customXml/itemProps2.xml><?xml version="1.0" encoding="utf-8"?>
<ds:datastoreItem xmlns:ds="http://schemas.openxmlformats.org/officeDocument/2006/customXml" ds:itemID="{6B56300C-5DE8-49C0-82A7-3299DF2DF1A1}">
  <ds:schemaRefs>
    <ds:schemaRef ds:uri="http://schemas.microsoft.com/sharepoint/v3/contenttype/forms"/>
  </ds:schemaRefs>
</ds:datastoreItem>
</file>

<file path=customXml/itemProps3.xml><?xml version="1.0" encoding="utf-8"?>
<ds:datastoreItem xmlns:ds="http://schemas.openxmlformats.org/officeDocument/2006/customXml" ds:itemID="{B52EC07E-2955-4FDF-9DEA-E430D036DB6F}">
  <ds:schemaRefs>
    <ds:schemaRef ds:uri="c1d2b05c-bff4-475d-9393-74a2f7a3912f"/>
    <ds:schemaRef ds:uri="dc7170c5-8995-425a-863e-650cd1cece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31</TotalTime>
  <Words>898</Words>
  <Application>Microsoft Office PowerPoint</Application>
  <PresentationFormat>On-screen Show (4:3)</PresentationFormat>
  <Paragraphs>89</Paragraphs>
  <Slides>8</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6" baseType="lpstr">
      <vt:lpstr>Arial</vt:lpstr>
      <vt:lpstr>Calibri</vt:lpstr>
      <vt:lpstr>Lucida Grande</vt:lpstr>
      <vt:lpstr>Montserrat</vt:lpstr>
      <vt:lpstr>Trebuchet MS</vt:lpstr>
      <vt:lpstr>Verdana</vt:lpstr>
      <vt:lpstr>Office Theme</vt:lpstr>
      <vt:lpstr>Acrobat Document</vt:lpstr>
      <vt:lpstr>Are you in the “line of Fire?”</vt:lpstr>
      <vt:lpstr>Overview - Goals</vt:lpstr>
      <vt:lpstr>Overview - Reasons</vt:lpstr>
      <vt:lpstr>testimonials</vt:lpstr>
      <vt:lpstr>testimonials</vt:lpstr>
      <vt:lpstr>What is video review?</vt:lpstr>
      <vt:lpstr>What are the tools and enablers available to support video review?</vt:lpstr>
      <vt:lpstr>The level of effort required to start and maintain the program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Zebedee</dc:creator>
  <cp:lastModifiedBy>Robert Waterhouse</cp:lastModifiedBy>
  <cp:revision>7</cp:revision>
  <dcterms:created xsi:type="dcterms:W3CDTF">2018-07-05T18:21:49Z</dcterms:created>
  <dcterms:modified xsi:type="dcterms:W3CDTF">2020-01-09T21:31:17Z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0x01010092DCAF8940002F4CB81B00AD4CF0C032</vt:lpwstr>
  </property>
  <property fmtid="{D5CDD505-2E9C-101B-9397-08002B2CF9AE}" pid="3" name="Order">
    <vt:r8>1508400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