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66" r:id="rId4"/>
  </p:sldMasterIdLst>
  <p:notesMasterIdLst>
    <p:notesMasterId r:id="rId21"/>
  </p:notesMasterIdLst>
  <p:sldIdLst>
    <p:sldId id="260" r:id="rId5"/>
    <p:sldId id="258" r:id="rId6"/>
    <p:sldId id="265" r:id="rId7"/>
    <p:sldId id="264" r:id="rId8"/>
    <p:sldId id="266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81" r:id="rId17"/>
    <p:sldId id="276" r:id="rId18"/>
    <p:sldId id="277" r:id="rId19"/>
    <p:sldId id="278" r:id="rId20"/>
  </p:sldIdLst>
  <p:sldSz cx="9144000" cy="6858000" type="screen4x3"/>
  <p:notesSz cx="7023100" cy="93091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2F"/>
    <a:srgbClr val="FFFFFF"/>
    <a:srgbClr val="005295"/>
    <a:srgbClr val="B4B7B9"/>
    <a:srgbClr val="073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93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E568504-D211-496E-B3A7-678784D78722}" type="datetimeFigureOut">
              <a:rPr lang="en-CA" smtClean="0"/>
              <a:t>22/11/2018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02097C0-2D39-4F2C-B303-8FA85B40F7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7537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SC_PPTTemplate_15May2018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-11066" y="0"/>
            <a:ext cx="9155068" cy="6858000"/>
          </a:xfrm>
          <a:prstGeom prst="rect">
            <a:avLst/>
          </a:prstGeom>
          <a:solidFill>
            <a:srgbClr val="00529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pic>
        <p:nvPicPr>
          <p:cNvPr id="11" name="Picture 10" descr="Artboard 1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08"/>
          <a:stretch/>
        </p:blipFill>
        <p:spPr>
          <a:xfrm>
            <a:off x="-11067" y="0"/>
            <a:ext cx="2788355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72978" y="956733"/>
            <a:ext cx="5793736" cy="49817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720014" y="1466724"/>
            <a:ext cx="3914864" cy="1378207"/>
          </a:xfrm>
          <a:prstGeom prst="rect">
            <a:avLst/>
          </a:prstGeom>
        </p:spPr>
        <p:txBody>
          <a:bodyPr/>
          <a:lstStyle>
            <a:lvl1pPr algn="l">
              <a:defRPr sz="4000" b="1" baseline="0">
                <a:solidFill>
                  <a:srgbClr val="005295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Presentation title typed here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5426" y="3801664"/>
            <a:ext cx="3914867" cy="484295"/>
          </a:xfrm>
          <a:prstGeom prst="rect">
            <a:avLst/>
          </a:prstGeom>
        </p:spPr>
        <p:txBody>
          <a:bodyPr/>
          <a:lstStyle>
            <a:lvl1pPr marL="0" indent="0" algn="l" rtl="0">
              <a:buNone/>
              <a:defRPr lang="en-US" sz="2000" b="1" i="0" u="none" strike="noStrike" baseline="0" smtClean="0">
                <a:latin typeface="Verdana"/>
                <a:cs typeface="Verdana"/>
              </a:defRPr>
            </a:lvl1pPr>
            <a:lvl2pPr marL="4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n-US" dirty="0"/>
              <a:t>Subtitle here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255CAFE-7341-4EFA-B90A-B17578D02328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766" y="5027421"/>
            <a:ext cx="1905000" cy="72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580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6191"/>
            <a:ext cx="7886700" cy="1325033"/>
          </a:xfrm>
          <a:prstGeom prst="rect">
            <a:avLst/>
          </a:prstGeom>
        </p:spPr>
        <p:txBody>
          <a:bodyPr/>
          <a:lstStyle>
            <a:lvl1pPr algn="l" defTabSz="457167" rtl="0" eaLnBrk="1" latinLnBrk="0" hangingPunct="1">
              <a:spcBef>
                <a:spcPct val="0"/>
              </a:spcBef>
              <a:buNone/>
              <a:defRPr lang="en-CA" sz="3200" b="1" kern="1200" baseline="0" dirty="0">
                <a:solidFill>
                  <a:srgbClr val="005295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628649" y="1691217"/>
            <a:ext cx="7958139" cy="4174067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CC44B-0C3F-41E4-9BF3-FC69ECE417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ED4D830-BAC8-4A15-B015-E9EF83990B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281" y="6307875"/>
            <a:ext cx="4697319" cy="36618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5295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sz="1000" b="1" dirty="0">
                <a:latin typeface="Verdana Pro SemiBold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DISCUSSION ON FRONTLINE WORKER SAFETY</a:t>
            </a:r>
          </a:p>
          <a:p>
            <a:r>
              <a:rPr lang="en-US" sz="800" dirty="0"/>
              <a:t>Supported by Energy Safety Canada</a:t>
            </a:r>
          </a:p>
        </p:txBody>
      </p:sp>
    </p:spTree>
    <p:extLst>
      <p:ext uri="{BB962C8B-B14F-4D97-AF65-F5344CB8AC3E}">
        <p14:creationId xmlns:p14="http://schemas.microsoft.com/office/powerpoint/2010/main" val="228976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6191"/>
            <a:ext cx="7886700" cy="1325033"/>
          </a:xfrm>
          <a:prstGeom prst="rect">
            <a:avLst/>
          </a:prstGeom>
        </p:spPr>
        <p:txBody>
          <a:bodyPr/>
          <a:lstStyle>
            <a:lvl1pPr algn="l">
              <a:defRPr lang="en-US" sz="3200" b="1" kern="1200" baseline="0" dirty="0" smtClean="0">
                <a:solidFill>
                  <a:srgbClr val="005295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CC44B-0C3F-41E4-9BF3-FC69ECE417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28654" y="1826684"/>
            <a:ext cx="3867151" cy="4160133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5" y="1826684"/>
            <a:ext cx="3867151" cy="4160133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42593C8-F07B-4A57-A0B9-FB71A4C630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281" y="6307875"/>
            <a:ext cx="4697319" cy="36618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5295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sz="1000" b="1" dirty="0">
                <a:latin typeface="Verdana Pro SemiBold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DISCUSSION ON FRONTLINE WORKER SAFETY</a:t>
            </a:r>
          </a:p>
          <a:p>
            <a:r>
              <a:rPr lang="en-US" sz="800" dirty="0"/>
              <a:t>Supported by Energy Safety Canada</a:t>
            </a:r>
          </a:p>
        </p:txBody>
      </p:sp>
    </p:spTree>
    <p:extLst>
      <p:ext uri="{BB962C8B-B14F-4D97-AF65-F5344CB8AC3E}">
        <p14:creationId xmlns:p14="http://schemas.microsoft.com/office/powerpoint/2010/main" val="3021818537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9133" y="6339103"/>
            <a:ext cx="518144" cy="3349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5295"/>
                </a:solidFill>
                <a:latin typeface="Trebuchet MS" panose="020B0603020202020204" pitchFamily="34" charset="0"/>
              </a:defRPr>
            </a:lvl1pPr>
          </a:lstStyle>
          <a:p>
            <a:fld id="{32CCC44B-0C3F-41E4-9BF3-FC69ECE4177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Artboard 1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804"/>
          <a:stretch/>
        </p:blipFill>
        <p:spPr>
          <a:xfrm>
            <a:off x="6" y="0"/>
            <a:ext cx="253999" cy="6858000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281" y="6307875"/>
            <a:ext cx="4697319" cy="36618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5295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sz="1000" b="1" dirty="0">
                <a:latin typeface="Verdana Pro SemiBold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DISCUSSION ON FRONTLINE WORKER SAFETY</a:t>
            </a:r>
          </a:p>
          <a:p>
            <a:r>
              <a:rPr lang="en-US" sz="800" dirty="0"/>
              <a:t>Supported by Energy Safety Canada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CCB3FD-5EBC-48B7-8FA7-11C5C1F173C6}"/>
              </a:ext>
            </a:extLst>
          </p:cNvPr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300" y="5983180"/>
            <a:ext cx="1905000" cy="72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677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2" r:id="rId1"/>
    <p:sldLayoutId id="2147493486" r:id="rId2"/>
    <p:sldLayoutId id="2147493487" r:id="rId3"/>
  </p:sldLayoutIdLst>
  <p:hf hdr="0" dt="0"/>
  <p:txStyles>
    <p:titleStyle>
      <a:lvl1pPr algn="ctr" defTabSz="45716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4" indent="-342874" algn="l" defTabSz="457167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5" indent="-285730" algn="l" defTabSz="457167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45716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457167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457167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20013" y="1466724"/>
            <a:ext cx="5552599" cy="137820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CA" sz="5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Walk the Talk</a:t>
            </a:r>
            <a:br>
              <a:rPr lang="en-CA" sz="5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CA" sz="5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6AA73C9D-FD8E-48F1-87B4-691C63D73F91}"/>
              </a:ext>
            </a:extLst>
          </p:cNvPr>
          <p:cNvSpPr txBox="1">
            <a:spLocks/>
          </p:cNvSpPr>
          <p:nvPr/>
        </p:nvSpPr>
        <p:spPr>
          <a:xfrm>
            <a:off x="831108" y="2546298"/>
            <a:ext cx="5552599" cy="1378207"/>
          </a:xfrm>
          <a:prstGeom prst="rect">
            <a:avLst/>
          </a:prstGeom>
        </p:spPr>
        <p:txBody>
          <a:bodyPr/>
          <a:lstStyle>
            <a:lvl1pPr algn="l" defTabSz="457167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rgbClr val="005295"/>
                </a:solidFill>
                <a:latin typeface="Verdana"/>
                <a:ea typeface="+mj-ea"/>
                <a:cs typeface="Verdana"/>
              </a:defRPr>
            </a:lvl1pPr>
          </a:lstStyle>
          <a:p>
            <a:pPr>
              <a:spcBef>
                <a:spcPts val="0"/>
              </a:spcBef>
            </a:pPr>
            <a:r>
              <a:rPr lang="en-CA" sz="3600" dirty="0">
                <a:solidFill>
                  <a:srgbClr val="00002F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Discussion on </a:t>
            </a:r>
            <a:br>
              <a:rPr lang="en-CA" sz="3600" dirty="0">
                <a:solidFill>
                  <a:srgbClr val="00002F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CA" sz="3600" dirty="0">
                <a:solidFill>
                  <a:srgbClr val="00002F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Frontline Worker Safety</a:t>
            </a:r>
            <a:br>
              <a:rPr lang="en-CA" sz="5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CA" sz="5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815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CC44B-0C3F-41E4-9BF3-FC69ECE4177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4FE0B1B-F050-44D1-8832-11B26C0BCB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281" y="6307875"/>
            <a:ext cx="4697319" cy="36618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5295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sz="1000" b="1" dirty="0">
                <a:latin typeface="Verdana Pro SemiBold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DISCUSSION ON FRONTLINE WORKER SAFETY</a:t>
            </a:r>
          </a:p>
          <a:p>
            <a:r>
              <a:rPr lang="en-US" sz="800" dirty="0"/>
              <a:t>Supported by Energy Safety Canada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3BF814A-2B71-4802-B518-7C98D69B8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25452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en-US" sz="3600" b="1" cap="all" dirty="0">
                <a:solidFill>
                  <a:srgbClr val="005295"/>
                </a:solidFill>
                <a:latin typeface="Verdana" panose="020B0604030504040204" pitchFamily="34" charset="0"/>
                <a:ea typeface="Source Sans Pro" panose="020B0503030403020204" pitchFamily="34" charset="0"/>
              </a:rPr>
              <a:t>Plan for Safety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D3292CB-B485-4191-A02A-4D9C59A037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8230" y="1690688"/>
            <a:ext cx="7787120" cy="414813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2F"/>
                </a:solidFill>
                <a:ea typeface="Source Sans Pro" panose="020B0503030403020204" pitchFamily="34" charset="0"/>
              </a:rPr>
              <a:t>Incidents don’t just happen, they often occur because of numerous factors. So, the same is true for a safe worksite. It requires numerous factors all being executed based on a plan. </a:t>
            </a:r>
          </a:p>
          <a:p>
            <a:endParaRPr lang="en-US" sz="2400" dirty="0">
              <a:solidFill>
                <a:srgbClr val="00002F"/>
              </a:solidFill>
              <a:ea typeface="Source Sans Pro" panose="020B0503030403020204" pitchFamily="34" charset="0"/>
            </a:endParaRPr>
          </a:p>
          <a:p>
            <a:r>
              <a:rPr lang="en-US" sz="2400" dirty="0">
                <a:solidFill>
                  <a:srgbClr val="00002F"/>
                </a:solidFill>
                <a:ea typeface="Source Sans Pro" panose="020B0503030403020204" pitchFamily="34" charset="0"/>
              </a:rPr>
              <a:t>Always have a plan, communicate the plan, check equipment being used as part of the plan and control hazardous energy before starting work</a:t>
            </a:r>
            <a:endParaRPr lang="en-US" altLang="en-US" sz="2400" dirty="0">
              <a:solidFill>
                <a:srgbClr val="00002F"/>
              </a:solidFill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065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CC44B-0C3F-41E4-9BF3-FC69ECE4177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4FE0B1B-F050-44D1-8832-11B26C0BCB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281" y="6307875"/>
            <a:ext cx="4697319" cy="36618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5295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sz="1000" b="1" dirty="0">
                <a:latin typeface="Verdana Pro SemiBold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DISCUSSION ON FRONTLINE WORKER SAFETY</a:t>
            </a:r>
          </a:p>
          <a:p>
            <a:r>
              <a:rPr lang="en-US" sz="800" dirty="0"/>
              <a:t>Supported by Energy Safety Canada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3BF814A-2B71-4802-B518-7C98D69B8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25452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en-US" sz="3600" b="1" cap="all" dirty="0">
                <a:solidFill>
                  <a:srgbClr val="005295"/>
                </a:solidFill>
                <a:latin typeface="Verdana" panose="020B0604030504040204" pitchFamily="34" charset="0"/>
                <a:ea typeface="Source Sans Pro" panose="020B0503030403020204" pitchFamily="34" charset="0"/>
              </a:rPr>
              <a:t>Walk the Talk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D3292CB-B485-4191-A02A-4D9C59A037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8230" y="1690688"/>
            <a:ext cx="7787120" cy="4148137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rgbClr val="00002F"/>
                </a:solidFill>
                <a:ea typeface="Source Sans Pro" panose="020B0503030403020204" pitchFamily="34" charset="0"/>
              </a:rPr>
              <a:t>Safety is a choice and at this company we </a:t>
            </a:r>
            <a:br>
              <a:rPr lang="en-US" sz="2400" dirty="0">
                <a:solidFill>
                  <a:srgbClr val="00002F"/>
                </a:solidFill>
                <a:ea typeface="Source Sans Pro" panose="020B0503030403020204" pitchFamily="34" charset="0"/>
              </a:rPr>
            </a:br>
            <a:r>
              <a:rPr lang="en-US" sz="2400" dirty="0">
                <a:solidFill>
                  <a:srgbClr val="00002F"/>
                </a:solidFill>
                <a:ea typeface="Source Sans Pro" panose="020B0503030403020204" pitchFamily="34" charset="0"/>
              </a:rPr>
              <a:t>choose safety</a:t>
            </a:r>
          </a:p>
          <a:p>
            <a:endParaRPr lang="en-US" sz="2400" dirty="0">
              <a:solidFill>
                <a:srgbClr val="00002F"/>
              </a:solidFill>
              <a:ea typeface="Source Sans Pro" panose="020B0503030403020204" pitchFamily="34" charset="0"/>
            </a:endParaRPr>
          </a:p>
          <a:p>
            <a:r>
              <a:rPr lang="en-US" sz="2400" dirty="0">
                <a:solidFill>
                  <a:srgbClr val="00002F"/>
                </a:solidFill>
                <a:ea typeface="Source Sans Pro" panose="020B0503030403020204" pitchFamily="34" charset="0"/>
              </a:rPr>
              <a:t>This means walking the talk</a:t>
            </a:r>
          </a:p>
          <a:p>
            <a:endParaRPr lang="en-US" sz="2400" dirty="0">
              <a:solidFill>
                <a:srgbClr val="00002F"/>
              </a:solidFill>
              <a:ea typeface="Source Sans Pro" panose="020B0503030403020204" pitchFamily="34" charset="0"/>
            </a:endParaRPr>
          </a:p>
          <a:p>
            <a:r>
              <a:rPr lang="en-US" sz="2400" dirty="0">
                <a:solidFill>
                  <a:srgbClr val="00002F"/>
                </a:solidFill>
                <a:ea typeface="Source Sans Pro" panose="020B0503030403020204" pitchFamily="34" charset="0"/>
              </a:rPr>
              <a:t>Walking the talk means:</a:t>
            </a:r>
          </a:p>
          <a:p>
            <a:pPr lvl="1"/>
            <a:r>
              <a:rPr lang="en-US" sz="2000" dirty="0">
                <a:solidFill>
                  <a:srgbClr val="00002F"/>
                </a:solidFill>
                <a:ea typeface="Source Sans Pro" panose="020B0503030403020204" pitchFamily="34" charset="0"/>
              </a:rPr>
              <a:t>Planning out your work </a:t>
            </a:r>
          </a:p>
          <a:p>
            <a:pPr lvl="1"/>
            <a:r>
              <a:rPr lang="en-US" sz="2000" dirty="0">
                <a:solidFill>
                  <a:srgbClr val="00002F"/>
                </a:solidFill>
                <a:ea typeface="Source Sans Pro" panose="020B0503030403020204" pitchFamily="34" charset="0"/>
              </a:rPr>
              <a:t>Managing risks in everything you do</a:t>
            </a:r>
          </a:p>
          <a:p>
            <a:pPr lvl="1"/>
            <a:r>
              <a:rPr lang="en-US" sz="2000" dirty="0">
                <a:solidFill>
                  <a:srgbClr val="00002F"/>
                </a:solidFill>
                <a:ea typeface="Source Sans Pro" panose="020B0503030403020204" pitchFamily="34" charset="0"/>
              </a:rPr>
              <a:t>Allocating the people, equipment and time to enable safe worksite execution</a:t>
            </a:r>
          </a:p>
          <a:p>
            <a:pPr lvl="1"/>
            <a:r>
              <a:rPr lang="en-US" sz="2000" dirty="0">
                <a:solidFill>
                  <a:srgbClr val="00002F"/>
                </a:solidFill>
                <a:ea typeface="Source Sans Pro" panose="020B0503030403020204" pitchFamily="34" charset="0"/>
              </a:rPr>
              <a:t>Communicating to management when expectations are not being met</a:t>
            </a:r>
          </a:p>
        </p:txBody>
      </p:sp>
    </p:spTree>
    <p:extLst>
      <p:ext uri="{BB962C8B-B14F-4D97-AF65-F5344CB8AC3E}">
        <p14:creationId xmlns:p14="http://schemas.microsoft.com/office/powerpoint/2010/main" val="3177558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CC44B-0C3F-41E4-9BF3-FC69ECE4177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4FE0B1B-F050-44D1-8832-11B26C0BCB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281" y="6307875"/>
            <a:ext cx="4697319" cy="36618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5295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sz="1000" b="1" dirty="0">
                <a:latin typeface="Verdana Pro SemiBold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DISCUSSION ON FRONTLINE WORKER SAFETY</a:t>
            </a:r>
          </a:p>
          <a:p>
            <a:r>
              <a:rPr lang="en-US" sz="800" dirty="0"/>
              <a:t>Supported by Energy Safety Canada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3BF814A-2B71-4802-B518-7C98D69B8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25452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en-US" sz="3600" b="1" cap="all" dirty="0">
                <a:solidFill>
                  <a:srgbClr val="005295"/>
                </a:solidFill>
                <a:latin typeface="Verdana" panose="020B0604030504040204" pitchFamily="34" charset="0"/>
                <a:ea typeface="Source Sans Pro" panose="020B0503030403020204" pitchFamily="34" charset="0"/>
              </a:rPr>
              <a:t>Observing/Intervention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D3292CB-B485-4191-A02A-4D9C59A037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8230" y="1690688"/>
            <a:ext cx="7787120" cy="414813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2F"/>
                </a:solidFill>
                <a:ea typeface="Source Sans Pro" panose="020B0503030403020204" pitchFamily="34" charset="0"/>
              </a:rPr>
              <a:t>Share an experience when you observed an unsafe work situation and intervened, or when a co-worker stopped you from an unsafe action</a:t>
            </a:r>
          </a:p>
          <a:p>
            <a:r>
              <a:rPr lang="en-US" sz="2400" dirty="0">
                <a:solidFill>
                  <a:srgbClr val="00002F"/>
                </a:solidFill>
                <a:ea typeface="Source Sans Pro" panose="020B0503030403020204" pitchFamily="34" charset="0"/>
              </a:rPr>
              <a:t>Use interventions as positive learning opportunities for everyone, including yourself</a:t>
            </a:r>
          </a:p>
          <a:p>
            <a:r>
              <a:rPr lang="en-US" sz="2400" dirty="0">
                <a:solidFill>
                  <a:srgbClr val="00002F"/>
                </a:solidFill>
                <a:ea typeface="Source Sans Pro" panose="020B0503030403020204" pitchFamily="34" charset="0"/>
              </a:rPr>
              <a:t>Be mindful of how, when and where you conduct an intervention</a:t>
            </a:r>
          </a:p>
          <a:p>
            <a:r>
              <a:rPr lang="en-US" sz="2400" dirty="0">
                <a:solidFill>
                  <a:srgbClr val="00002F"/>
                </a:solidFill>
                <a:ea typeface="Source Sans Pro" panose="020B0503030403020204" pitchFamily="34" charset="0"/>
              </a:rPr>
              <a:t>Remember the person may not be aware of the risk or you may be mistaken because you do not understand the process or equipment</a:t>
            </a:r>
          </a:p>
        </p:txBody>
      </p:sp>
    </p:spTree>
    <p:extLst>
      <p:ext uri="{BB962C8B-B14F-4D97-AF65-F5344CB8AC3E}">
        <p14:creationId xmlns:p14="http://schemas.microsoft.com/office/powerpoint/2010/main" val="1052094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CC44B-0C3F-41E4-9BF3-FC69ECE4177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4FE0B1B-F050-44D1-8832-11B26C0BCB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281" y="6307875"/>
            <a:ext cx="4697319" cy="36618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5295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sz="1000" b="1" dirty="0">
                <a:latin typeface="Verdana Pro SemiBold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DISCUSSION ON FRONTLINE WORKER SAFETY</a:t>
            </a:r>
          </a:p>
          <a:p>
            <a:r>
              <a:rPr lang="en-US" sz="800" dirty="0"/>
              <a:t>Supported by Energy Safety Canada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3BF814A-2B71-4802-B518-7C98D69B8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25452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en-US" sz="3600" b="1" cap="all" dirty="0">
                <a:solidFill>
                  <a:srgbClr val="005295"/>
                </a:solidFill>
                <a:latin typeface="Verdana" panose="020B0604030504040204" pitchFamily="34" charset="0"/>
                <a:ea typeface="Source Sans Pro" panose="020B0503030403020204" pitchFamily="34" charset="0"/>
              </a:rPr>
              <a:t>listening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D3292CB-B485-4191-A02A-4D9C59A037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8230" y="1690688"/>
            <a:ext cx="7787120" cy="414813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2F"/>
                </a:solidFill>
                <a:ea typeface="Source Sans Pro" panose="020B0503030403020204" pitchFamily="34" charset="0"/>
              </a:rPr>
              <a:t>Safety reconnect is about a conversation and conversations involve listening</a:t>
            </a:r>
          </a:p>
          <a:p>
            <a:endParaRPr lang="en-US" sz="2400" dirty="0">
              <a:solidFill>
                <a:srgbClr val="00002F"/>
              </a:solidFill>
              <a:ea typeface="Source Sans Pro" panose="020B0503030403020204" pitchFamily="34" charset="0"/>
            </a:endParaRPr>
          </a:p>
          <a:p>
            <a:r>
              <a:rPr lang="en-US" sz="2400" dirty="0">
                <a:solidFill>
                  <a:srgbClr val="00002F"/>
                </a:solidFill>
                <a:ea typeface="Source Sans Pro" panose="020B0503030403020204" pitchFamily="34" charset="0"/>
              </a:rPr>
              <a:t>What is being said by the workers?</a:t>
            </a:r>
          </a:p>
          <a:p>
            <a:pPr lvl="1"/>
            <a:r>
              <a:rPr lang="en-US" sz="1600" dirty="0">
                <a:solidFill>
                  <a:srgbClr val="00002F"/>
                </a:solidFill>
                <a:ea typeface="Source Sans Pro" panose="020B0503030403020204" pitchFamily="34" charset="0"/>
              </a:rPr>
              <a:t>Listen and look for cues on what they might be thinking, feeling or what the group cultural influences may be</a:t>
            </a:r>
          </a:p>
          <a:p>
            <a:pPr lvl="1"/>
            <a:r>
              <a:rPr lang="en-US" sz="1600" dirty="0">
                <a:solidFill>
                  <a:srgbClr val="00002F"/>
                </a:solidFill>
                <a:ea typeface="Source Sans Pro" panose="020B0503030403020204" pitchFamily="34" charset="0"/>
              </a:rPr>
              <a:t>Are they rolling their eyes or shrugging their shoulders?</a:t>
            </a:r>
          </a:p>
          <a:p>
            <a:pPr lvl="1"/>
            <a:r>
              <a:rPr lang="en-US" sz="1600" dirty="0">
                <a:solidFill>
                  <a:srgbClr val="00002F"/>
                </a:solidFill>
                <a:ea typeface="Source Sans Pro" panose="020B0503030403020204" pitchFamily="34" charset="0"/>
              </a:rPr>
              <a:t>What isn’t being said?</a:t>
            </a:r>
          </a:p>
          <a:p>
            <a:r>
              <a:rPr lang="en-US" sz="2400" dirty="0">
                <a:solidFill>
                  <a:srgbClr val="00002F"/>
                </a:solidFill>
                <a:ea typeface="Source Sans Pro" panose="020B0503030403020204" pitchFamily="34" charset="0"/>
              </a:rPr>
              <a:t> Personally follow-up on any actions (Walk the Talk)</a:t>
            </a:r>
          </a:p>
        </p:txBody>
      </p:sp>
    </p:spTree>
    <p:extLst>
      <p:ext uri="{BB962C8B-B14F-4D97-AF65-F5344CB8AC3E}">
        <p14:creationId xmlns:p14="http://schemas.microsoft.com/office/powerpoint/2010/main" val="1705959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CC44B-0C3F-41E4-9BF3-FC69ECE4177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4FE0B1B-F050-44D1-8832-11B26C0BCB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281" y="6307875"/>
            <a:ext cx="4697319" cy="36618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5295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sz="1000" b="1" dirty="0">
                <a:latin typeface="Verdana Pro SemiBold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DISCUSSION ON FRONTLINE WORKER SAFETY</a:t>
            </a:r>
          </a:p>
          <a:p>
            <a:r>
              <a:rPr lang="en-US" sz="800" dirty="0"/>
              <a:t>Supported by Energy Safety Canada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3BF814A-2B71-4802-B518-7C98D69B8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25452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en-US" sz="3600" b="1" cap="all" dirty="0">
                <a:solidFill>
                  <a:srgbClr val="005295"/>
                </a:solidFill>
                <a:latin typeface="Verdana" panose="020B0604030504040204" pitchFamily="34" charset="0"/>
                <a:ea typeface="Source Sans Pro" panose="020B0503030403020204" pitchFamily="34" charset="0"/>
              </a:rPr>
              <a:t>Summary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D3292CB-B485-4191-A02A-4D9C59A037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8230" y="1690688"/>
            <a:ext cx="7787120" cy="4148137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solidFill>
                  <a:srgbClr val="00002F"/>
                </a:solidFill>
                <a:ea typeface="Source Sans Pro" panose="020B0503030403020204" pitchFamily="34" charset="0"/>
              </a:rPr>
              <a:t>What do we need to do better?</a:t>
            </a:r>
          </a:p>
          <a:p>
            <a:endParaRPr lang="en-US" altLang="en-US" sz="2400" dirty="0">
              <a:solidFill>
                <a:srgbClr val="00002F"/>
              </a:solidFill>
              <a:ea typeface="Source Sans Pro" panose="020B0503030403020204" pitchFamily="34" charset="0"/>
            </a:endParaRPr>
          </a:p>
          <a:p>
            <a:r>
              <a:rPr lang="en-US" altLang="en-US" sz="2400" dirty="0">
                <a:solidFill>
                  <a:srgbClr val="00002F"/>
                </a:solidFill>
                <a:ea typeface="Source Sans Pro" panose="020B0503030403020204" pitchFamily="34" charset="0"/>
              </a:rPr>
              <a:t>What can you do better?</a:t>
            </a:r>
          </a:p>
          <a:p>
            <a:endParaRPr lang="en-US" altLang="en-US" sz="2400" dirty="0">
              <a:solidFill>
                <a:srgbClr val="00002F"/>
              </a:solidFill>
              <a:ea typeface="Source Sans Pro" panose="020B0503030403020204" pitchFamily="34" charset="0"/>
            </a:endParaRPr>
          </a:p>
          <a:p>
            <a:r>
              <a:rPr lang="en-US" altLang="en-US" sz="2400" dirty="0">
                <a:solidFill>
                  <a:srgbClr val="00002F"/>
                </a:solidFill>
                <a:ea typeface="Source Sans Pro" panose="020B0503030403020204" pitchFamily="34" charset="0"/>
              </a:rPr>
              <a:t>How can we work together to ensure no one gets hurt?</a:t>
            </a:r>
          </a:p>
        </p:txBody>
      </p:sp>
    </p:spTree>
    <p:extLst>
      <p:ext uri="{BB962C8B-B14F-4D97-AF65-F5344CB8AC3E}">
        <p14:creationId xmlns:p14="http://schemas.microsoft.com/office/powerpoint/2010/main" val="539933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CC44B-0C3F-41E4-9BF3-FC69ECE4177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4FE0B1B-F050-44D1-8832-11B26C0BCB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281" y="6307875"/>
            <a:ext cx="4697319" cy="36618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5295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sz="1000" b="1" dirty="0">
                <a:latin typeface="Verdana Pro SemiBold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DISCUSSION ON FRONTLINE WORKER SAFETY</a:t>
            </a:r>
          </a:p>
          <a:p>
            <a:r>
              <a:rPr lang="en-US" sz="800" dirty="0"/>
              <a:t>Supported by Energy Safety Canada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3BF814A-2B71-4802-B518-7C98D69B8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25452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en-US" sz="3600" b="1" cap="all" dirty="0">
                <a:solidFill>
                  <a:srgbClr val="005295"/>
                </a:solidFill>
                <a:latin typeface="Verdana" panose="020B0604030504040204" pitchFamily="34" charset="0"/>
                <a:ea typeface="Source Sans Pro" panose="020B0503030403020204" pitchFamily="34" charset="0"/>
              </a:rPr>
              <a:t>Resources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D3292CB-B485-4191-A02A-4D9C59A037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8230" y="1690688"/>
            <a:ext cx="7787120" cy="4148137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solidFill>
                  <a:srgbClr val="00002F"/>
                </a:solidFill>
                <a:ea typeface="Source Sans Pro" panose="020B0503030403020204" pitchFamily="34" charset="0"/>
              </a:rPr>
              <a:t>Add relevant resource links here</a:t>
            </a:r>
          </a:p>
        </p:txBody>
      </p:sp>
    </p:spTree>
    <p:extLst>
      <p:ext uri="{BB962C8B-B14F-4D97-AF65-F5344CB8AC3E}">
        <p14:creationId xmlns:p14="http://schemas.microsoft.com/office/powerpoint/2010/main" val="3443859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CC44B-0C3F-41E4-9BF3-FC69ECE4177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4FE0B1B-F050-44D1-8832-11B26C0BCB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281" y="6307875"/>
            <a:ext cx="4697319" cy="36618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5295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sz="1000" b="1" dirty="0">
                <a:latin typeface="Verdana Pro SemiBold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DISCUSSION ON FRONTLINE WORKER SAFETY</a:t>
            </a:r>
          </a:p>
          <a:p>
            <a:r>
              <a:rPr lang="en-US" sz="800" dirty="0"/>
              <a:t>Supported by Energy Safety Canada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3BF814A-2B71-4802-B518-7C98D69B8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079" y="2384881"/>
            <a:ext cx="6550207" cy="1325563"/>
          </a:xfrm>
        </p:spPr>
        <p:txBody>
          <a:bodyPr>
            <a:normAutofit fontScale="90000"/>
          </a:bodyPr>
          <a:lstStyle/>
          <a:p>
            <a:r>
              <a:rPr lang="en-US" altLang="en-US" sz="7200" b="1" cap="all" dirty="0">
                <a:solidFill>
                  <a:srgbClr val="0052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Questions?</a:t>
            </a:r>
            <a:endParaRPr lang="en-US" altLang="en-US" sz="3600" b="1" cap="all" dirty="0">
              <a:solidFill>
                <a:srgbClr val="0052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359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CC44B-0C3F-41E4-9BF3-FC69ECE4177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46FE1A3-939E-4E4E-8C5D-8A0E63B018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281" y="6307875"/>
            <a:ext cx="4697319" cy="36618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5295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sz="1000" b="1" dirty="0">
                <a:latin typeface="Verdana Pro SemiBold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DISCUSSION ON FRONTLINE WORKER SAFETY</a:t>
            </a:r>
          </a:p>
          <a:p>
            <a:r>
              <a:rPr lang="en-US" sz="800" dirty="0"/>
              <a:t>Supported by Energy Safety Canada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7ED174-F1D6-46BD-8736-58D08613FC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8" y="1349375"/>
            <a:ext cx="7886701" cy="4159250"/>
          </a:xfrm>
        </p:spPr>
        <p:txBody>
          <a:bodyPr/>
          <a:lstStyle/>
          <a:p>
            <a:endParaRPr lang="en-US" altLang="en-US" sz="2400" dirty="0">
              <a:solidFill>
                <a:srgbClr val="00002F"/>
              </a:solidFill>
              <a:latin typeface="Trebuchet MS" panose="020B0603020202020204" pitchFamily="34" charset="0"/>
              <a:ea typeface="Source Sans Pro" panose="020B0503030403020204" pitchFamily="34" charset="0"/>
            </a:endParaRPr>
          </a:p>
          <a:p>
            <a:r>
              <a:rPr lang="en-US" altLang="en-US" sz="2400" dirty="0">
                <a:solidFill>
                  <a:srgbClr val="00002F"/>
                </a:solidFill>
                <a:latin typeface="Trebuchet MS" panose="020B0603020202020204" pitchFamily="34" charset="0"/>
                <a:ea typeface="Source Sans Pro" panose="020B0503030403020204" pitchFamily="34" charset="0"/>
              </a:rPr>
              <a:t>Safety Reconnect is an event designed to bring together frontline workers and leaders to discuss the prevention of injuries and illnesses</a:t>
            </a:r>
          </a:p>
          <a:p>
            <a:r>
              <a:rPr lang="en-US" sz="2400" dirty="0">
                <a:solidFill>
                  <a:srgbClr val="00002F"/>
                </a:solidFill>
                <a:latin typeface="Trebuchet MS" panose="020B0603020202020204" pitchFamily="34" charset="0"/>
                <a:ea typeface="Source Sans Pro" panose="020B0503030403020204" pitchFamily="34" charset="0"/>
              </a:rPr>
              <a:t>The logo and name have changed to be more proactive</a:t>
            </a:r>
          </a:p>
          <a:p>
            <a:r>
              <a:rPr lang="en-US" altLang="en-US" sz="2400" dirty="0">
                <a:solidFill>
                  <a:srgbClr val="00002F"/>
                </a:solidFill>
                <a:latin typeface="Trebuchet MS" panose="020B0603020202020204" pitchFamily="34" charset="0"/>
                <a:ea typeface="Source Sans Pro" panose="020B0503030403020204" pitchFamily="34" charset="0"/>
              </a:rPr>
              <a:t>A specific theme has not been provided as most companies want to use their own company-based theme</a:t>
            </a:r>
          </a:p>
          <a:p>
            <a:r>
              <a:rPr lang="en-US" altLang="en-US" sz="2400" dirty="0">
                <a:solidFill>
                  <a:srgbClr val="00002F"/>
                </a:solidFill>
                <a:ea typeface="Source Sans Pro" panose="020B0503030403020204" pitchFamily="34" charset="0"/>
              </a:rPr>
              <a:t>The month of </a:t>
            </a:r>
            <a:r>
              <a:rPr lang="en-US" altLang="en-US" sz="2400" b="1" dirty="0">
                <a:solidFill>
                  <a:srgbClr val="00002F"/>
                </a:solidFill>
                <a:ea typeface="Source Sans Pro" panose="020B0503030403020204" pitchFamily="34" charset="0"/>
              </a:rPr>
              <a:t>January</a:t>
            </a:r>
            <a:r>
              <a:rPr lang="en-US" altLang="en-US" sz="2400" dirty="0">
                <a:solidFill>
                  <a:srgbClr val="00002F"/>
                </a:solidFill>
                <a:ea typeface="Source Sans Pro" panose="020B0503030403020204" pitchFamily="34" charset="0"/>
              </a:rPr>
              <a:t> has been chosen to help align industry, but additional events can be conducted at any time of the year 		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D7B4842-C18C-4428-8B3F-D19771FF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en-US" sz="3600" b="1" cap="all" dirty="0">
                <a:solidFill>
                  <a:srgbClr val="005295"/>
                </a:solidFill>
                <a:latin typeface="Verdana" panose="020B0604030504040204" pitchFamily="34" charset="0"/>
                <a:ea typeface="Source Sans Pro" panose="020B0503030403020204" pitchFamily="34" charset="0"/>
              </a:rPr>
              <a:t>What is Safety reconnect?</a:t>
            </a:r>
          </a:p>
        </p:txBody>
      </p:sp>
    </p:spTree>
    <p:extLst>
      <p:ext uri="{BB962C8B-B14F-4D97-AF65-F5344CB8AC3E}">
        <p14:creationId xmlns:p14="http://schemas.microsoft.com/office/powerpoint/2010/main" val="60665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CC44B-0C3F-41E4-9BF3-FC69ECE4177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46FE1A3-939E-4E4E-8C5D-8A0E63B018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281" y="6307875"/>
            <a:ext cx="4697319" cy="36618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5295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sz="1000" b="1" dirty="0">
                <a:latin typeface="Verdana Pro SemiBold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DISCUSSION ON FRONTLINE WORKER SAFETY</a:t>
            </a:r>
          </a:p>
          <a:p>
            <a:r>
              <a:rPr lang="en-US" sz="800" dirty="0"/>
              <a:t>Supported by Energy Safety Canada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9A7AE7B-6C0C-4016-AD75-304B1E7D4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6713"/>
            <a:ext cx="7886700" cy="1323975"/>
          </a:xfrm>
        </p:spPr>
        <p:txBody>
          <a:bodyPr>
            <a:normAutofit/>
          </a:bodyPr>
          <a:lstStyle/>
          <a:p>
            <a:r>
              <a:rPr lang="en-US" altLang="en-US" sz="3600" b="1" cap="all" dirty="0">
                <a:solidFill>
                  <a:srgbClr val="005295"/>
                </a:solidFill>
                <a:latin typeface="Verdana" panose="020B0604030504040204" pitchFamily="34" charset="0"/>
                <a:ea typeface="Source Sans Pro" panose="020B0503030403020204" pitchFamily="34" charset="0"/>
              </a:rPr>
              <a:t>Why do we do this?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D305E38-4EF1-4CD3-98F5-C7BA115B889D}"/>
              </a:ext>
            </a:extLst>
          </p:cNvPr>
          <p:cNvSpPr txBox="1">
            <a:spLocks/>
          </p:cNvSpPr>
          <p:nvPr/>
        </p:nvSpPr>
        <p:spPr>
          <a:xfrm>
            <a:off x="628650" y="1690688"/>
            <a:ext cx="7787120" cy="4148137"/>
          </a:xfrm>
          <a:prstGeom prst="rect">
            <a:avLst/>
          </a:prstGeom>
        </p:spPr>
        <p:txBody>
          <a:bodyPr>
            <a:normAutofit/>
          </a:bodyPr>
          <a:lstStyle>
            <a:lvl1pPr marL="342874" indent="-342874" algn="l" defTabSz="457167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895" indent="-285730" algn="l" defTabSz="457167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2914" indent="-228584" algn="l" defTabSz="457167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080" indent="-228584" algn="l" defTabSz="457167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247" indent="-228584" algn="l" defTabSz="457167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412" indent="-228584" algn="l" defTabSz="45716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45716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45716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45716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002F"/>
                </a:solidFill>
                <a:ea typeface="Source Sans Pro" panose="020B0503030403020204" pitchFamily="34" charset="0"/>
              </a:rPr>
              <a:t>Our safety performance has been improving, but it could be better and responsible companies are committed to continuous improvement</a:t>
            </a:r>
          </a:p>
          <a:p>
            <a:endParaRPr lang="en-US" sz="2400" dirty="0">
              <a:solidFill>
                <a:srgbClr val="00002F"/>
              </a:solidFill>
              <a:ea typeface="Source Sans Pro" panose="020B0503030403020204" pitchFamily="34" charset="0"/>
            </a:endParaRPr>
          </a:p>
          <a:p>
            <a:r>
              <a:rPr lang="en-US" sz="2400" dirty="0">
                <a:solidFill>
                  <a:srgbClr val="00002F"/>
                </a:solidFill>
                <a:ea typeface="Source Sans Pro" panose="020B0503030403020204" pitchFamily="34" charset="0"/>
              </a:rPr>
              <a:t>We still have work to do to achieve our goal of zero incidents, zero injuries</a:t>
            </a:r>
          </a:p>
          <a:p>
            <a:endParaRPr lang="en-US" altLang="en-US" sz="2400" dirty="0">
              <a:solidFill>
                <a:srgbClr val="00002F"/>
              </a:solidFill>
              <a:ea typeface="Source Sans Pro" panose="020B0503030403020204" pitchFamily="34" charset="0"/>
            </a:endParaRPr>
          </a:p>
          <a:p>
            <a:r>
              <a:rPr lang="en-US" altLang="en-US" sz="2400" dirty="0">
                <a:solidFill>
                  <a:srgbClr val="00002F"/>
                </a:solidFill>
                <a:ea typeface="Source Sans Pro" panose="020B0503030403020204" pitchFamily="34" charset="0"/>
              </a:rPr>
              <a:t>This is a real way for us to reconnect with safety</a:t>
            </a:r>
            <a:br>
              <a:rPr lang="en-US" altLang="en-US" sz="2400" dirty="0">
                <a:solidFill>
                  <a:srgbClr val="00002F"/>
                </a:solidFill>
                <a:ea typeface="Source Sans Pro" panose="020B0503030403020204" pitchFamily="34" charset="0"/>
              </a:rPr>
            </a:br>
            <a:endParaRPr lang="en-US" altLang="en-US" sz="2400" dirty="0">
              <a:solidFill>
                <a:srgbClr val="00002F"/>
              </a:solidFill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579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CC44B-0C3F-41E4-9BF3-FC69ECE4177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4FE0B1B-F050-44D1-8832-11B26C0BCB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281" y="6307875"/>
            <a:ext cx="4697319" cy="36618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5295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sz="1000" b="1" dirty="0">
                <a:latin typeface="Verdana Pro SemiBold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DISCUSSION ON FRONTLINE WORKER SAFETY</a:t>
            </a:r>
          </a:p>
          <a:p>
            <a:r>
              <a:rPr lang="en-US" sz="800" dirty="0"/>
              <a:t>Supported by Energy Safety Canada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8A98D05-1B77-4242-A38F-51AD52BB1E83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167" rtl="0" eaLnBrk="1" latinLnBrk="0" hangingPunct="1">
              <a:spcBef>
                <a:spcPct val="0"/>
              </a:spcBef>
              <a:buNone/>
              <a:defRPr lang="en-US" sz="3200" b="1" kern="1200" baseline="0" dirty="0" smtClean="0">
                <a:solidFill>
                  <a:srgbClr val="005295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CA" altLang="en-US" sz="3600" cap="all" dirty="0">
                <a:latin typeface="Verdana" panose="020B0604030504040204" pitchFamily="34" charset="0"/>
                <a:ea typeface="Source Sans Pro" panose="020B0503030403020204" pitchFamily="34" charset="0"/>
              </a:rPr>
              <a:t>Leadership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4CBC1C0-1D4C-4A25-B4AC-F43FE0625E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8566" y="1825159"/>
            <a:ext cx="7787120" cy="414813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2F"/>
                </a:solidFill>
                <a:latin typeface="Trebuchet MS" panose="020B0603020202020204" pitchFamily="34" charset="0"/>
                <a:ea typeface="Source Sans Pro" panose="020B0503030403020204" pitchFamily="34" charset="0"/>
              </a:rPr>
              <a:t>Safety is a priority at our company. We value your work and want you to go home safe at the end of each workday</a:t>
            </a:r>
          </a:p>
          <a:p>
            <a:endParaRPr lang="en-US" sz="2400" dirty="0">
              <a:solidFill>
                <a:srgbClr val="00002F"/>
              </a:solidFill>
              <a:latin typeface="Trebuchet MS" panose="020B0603020202020204" pitchFamily="34" charset="0"/>
              <a:ea typeface="Source Sans Pro" panose="020B0503030403020204" pitchFamily="34" charset="0"/>
            </a:endParaRPr>
          </a:p>
          <a:p>
            <a:r>
              <a:rPr lang="en-US" sz="2400" dirty="0">
                <a:solidFill>
                  <a:srgbClr val="00002F"/>
                </a:solidFill>
                <a:latin typeface="Trebuchet MS" panose="020B0603020202020204" pitchFamily="34" charset="0"/>
                <a:ea typeface="Source Sans Pro" panose="020B0503030403020204" pitchFamily="34" charset="0"/>
              </a:rPr>
              <a:t>A strong company is a proactive company where workers aren’t hurt and every effort is made to prevent all incidents</a:t>
            </a:r>
            <a:br>
              <a:rPr lang="en-US" altLang="en-US" sz="2400" dirty="0">
                <a:solidFill>
                  <a:srgbClr val="00002F"/>
                </a:solidFill>
                <a:latin typeface="Trebuchet MS" panose="020B0603020202020204" pitchFamily="34" charset="0"/>
                <a:ea typeface="Source Sans Pro" panose="020B0503030403020204" pitchFamily="34" charset="0"/>
              </a:rPr>
            </a:br>
            <a:endParaRPr lang="en-US" altLang="en-US" sz="2400" dirty="0">
              <a:solidFill>
                <a:srgbClr val="00002F"/>
              </a:solidFill>
              <a:latin typeface="Trebuchet MS" panose="020B0603020202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613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CC44B-0C3F-41E4-9BF3-FC69ECE4177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4FE0B1B-F050-44D1-8832-11B26C0BCB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281" y="6307875"/>
            <a:ext cx="4697319" cy="36618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5295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sz="1000" b="1" dirty="0">
                <a:latin typeface="Verdana Pro SemiBold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DISCUSSION ON FRONTLINE WORKER SAFETY</a:t>
            </a:r>
          </a:p>
          <a:p>
            <a:r>
              <a:rPr lang="en-US" sz="800" dirty="0"/>
              <a:t>Supported by Energy Safety Canada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3BF814A-2B71-4802-B518-7C98D69B8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25452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en-US" sz="3600" b="1" cap="all" dirty="0">
                <a:solidFill>
                  <a:srgbClr val="005295"/>
                </a:solidFill>
                <a:latin typeface="Verdana" panose="020B0604030504040204" pitchFamily="34" charset="0"/>
                <a:ea typeface="Source Sans Pro" panose="020B0503030403020204" pitchFamily="34" charset="0"/>
              </a:rPr>
              <a:t>What keeps me up at night?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D3292CB-B485-4191-A02A-4D9C59A037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031347"/>
            <a:ext cx="7787120" cy="3177147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solidFill>
                  <a:srgbClr val="00002F"/>
                </a:solidFill>
                <a:latin typeface="Trebuchet MS" panose="020B0603020202020204" pitchFamily="34" charset="0"/>
                <a:ea typeface="Source Sans Pro" panose="020B0503030403020204" pitchFamily="34" charset="0"/>
              </a:rPr>
              <a:t>Tell a story about what keeps you up at night</a:t>
            </a:r>
          </a:p>
          <a:p>
            <a:endParaRPr lang="en-US" altLang="en-US" sz="2400" dirty="0">
              <a:solidFill>
                <a:srgbClr val="00002F"/>
              </a:solidFill>
              <a:latin typeface="Trebuchet MS" panose="020B0603020202020204" pitchFamily="34" charset="0"/>
              <a:ea typeface="Source Sans Pro" panose="020B0503030403020204" pitchFamily="34" charset="0"/>
            </a:endParaRPr>
          </a:p>
          <a:p>
            <a:r>
              <a:rPr lang="en-US" altLang="en-US" sz="2400" dirty="0">
                <a:solidFill>
                  <a:srgbClr val="00002F"/>
                </a:solidFill>
                <a:latin typeface="Trebuchet MS" panose="020B0603020202020204" pitchFamily="34" charset="0"/>
                <a:ea typeface="Source Sans Pro" panose="020B0503030403020204" pitchFamily="34" charset="0"/>
              </a:rPr>
              <a:t>Ask your workers, what keeps them up at night in relation to their work?</a:t>
            </a:r>
          </a:p>
        </p:txBody>
      </p:sp>
    </p:spTree>
    <p:extLst>
      <p:ext uri="{BB962C8B-B14F-4D97-AF65-F5344CB8AC3E}">
        <p14:creationId xmlns:p14="http://schemas.microsoft.com/office/powerpoint/2010/main" val="2813215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CC44B-0C3F-41E4-9BF3-FC69ECE4177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4FE0B1B-F050-44D1-8832-11B26C0BCB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281" y="6307875"/>
            <a:ext cx="4697319" cy="36618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5295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sz="1000" b="1" dirty="0">
                <a:latin typeface="Verdana Pro SemiBold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DISCUSSION ON FRONTLINE WORKER SAFETY</a:t>
            </a:r>
          </a:p>
          <a:p>
            <a:r>
              <a:rPr lang="en-US" sz="800" dirty="0"/>
              <a:t>Supported by Energy Safety Canada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3BF814A-2B71-4802-B518-7C98D69B8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25452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en-US" sz="3600" b="1" cap="all" dirty="0">
                <a:solidFill>
                  <a:srgbClr val="005295"/>
                </a:solidFill>
                <a:latin typeface="Verdana" panose="020B0604030504040204" pitchFamily="34" charset="0"/>
                <a:ea typeface="Source Sans Pro" panose="020B0503030403020204" pitchFamily="34" charset="0"/>
              </a:rPr>
              <a:t>Risk Management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D3292CB-B485-4191-A02A-4D9C59A037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8230" y="1690688"/>
            <a:ext cx="7787120" cy="414813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2F"/>
                </a:solidFill>
                <a:ea typeface="Source Sans Pro" panose="020B0503030403020204" pitchFamily="34" charset="0"/>
              </a:rPr>
              <a:t>Ask your workers, where have we normalized or become complacent about risks in our operations?</a:t>
            </a:r>
          </a:p>
          <a:p>
            <a:endParaRPr lang="en-US" sz="2400" dirty="0">
              <a:solidFill>
                <a:srgbClr val="00002F"/>
              </a:solidFill>
              <a:ea typeface="Source Sans Pro" panose="020B0503030403020204" pitchFamily="34" charset="0"/>
            </a:endParaRPr>
          </a:p>
          <a:p>
            <a:r>
              <a:rPr lang="en-US" sz="2400" dirty="0">
                <a:solidFill>
                  <a:srgbClr val="00002F"/>
                </a:solidFill>
                <a:ea typeface="Source Sans Pro" panose="020B0503030403020204" pitchFamily="34" charset="0"/>
              </a:rPr>
              <a:t>Ask your workers, where will our next incident happen and what can we do today to prevent it?</a:t>
            </a:r>
          </a:p>
        </p:txBody>
      </p:sp>
    </p:spTree>
    <p:extLst>
      <p:ext uri="{BB962C8B-B14F-4D97-AF65-F5344CB8AC3E}">
        <p14:creationId xmlns:p14="http://schemas.microsoft.com/office/powerpoint/2010/main" val="623722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CC44B-0C3F-41E4-9BF3-FC69ECE4177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4FE0B1B-F050-44D1-8832-11B26C0BCB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281" y="6307875"/>
            <a:ext cx="4697319" cy="36618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5295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sz="1000" b="1" dirty="0">
                <a:latin typeface="Verdana Pro SemiBold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DISCUSSION ON FRONTLINE WORKER SAFETY</a:t>
            </a:r>
          </a:p>
          <a:p>
            <a:r>
              <a:rPr lang="en-US" sz="800" dirty="0"/>
              <a:t>Supported by Energy Safety Canada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3BF814A-2B71-4802-B518-7C98D69B8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25452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en-US" sz="3600" b="1" cap="all" dirty="0">
                <a:solidFill>
                  <a:srgbClr val="005295"/>
                </a:solidFill>
                <a:latin typeface="Verdana" panose="020B0604030504040204" pitchFamily="34" charset="0"/>
                <a:ea typeface="Source Sans Pro" panose="020B0503030403020204" pitchFamily="34" charset="0"/>
              </a:rPr>
              <a:t>Risk Management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D3292CB-B485-4191-A02A-4D9C59A037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8230" y="1690688"/>
            <a:ext cx="7787120" cy="4148137"/>
          </a:xfrm>
        </p:spPr>
        <p:txBody>
          <a:bodyPr>
            <a:normAutofit/>
          </a:bodyPr>
          <a:lstStyle/>
          <a:p>
            <a:pPr marL="457200" lvl="1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2F"/>
                </a:solidFill>
                <a:ea typeface="Source Sans Pro" panose="020B0503030403020204" pitchFamily="34" charset="0"/>
              </a:rPr>
              <a:t>Recall a time when you made a poor risk management decision. This risk could be financial, health and safety, environmental, reputational, etc.</a:t>
            </a:r>
          </a:p>
          <a:p>
            <a:pPr marL="457200" lvl="1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2F"/>
              </a:solidFill>
              <a:ea typeface="Source Sans Pro" panose="020B0503030403020204" pitchFamily="34" charset="0"/>
            </a:endParaRPr>
          </a:p>
          <a:p>
            <a:pPr marL="457200" lvl="1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2F"/>
                </a:solidFill>
                <a:ea typeface="Source Sans Pro" panose="020B0503030403020204" pitchFamily="34" charset="0"/>
              </a:rPr>
              <a:t>Tell this story</a:t>
            </a:r>
          </a:p>
        </p:txBody>
      </p:sp>
    </p:spTree>
    <p:extLst>
      <p:ext uri="{BB962C8B-B14F-4D97-AF65-F5344CB8AC3E}">
        <p14:creationId xmlns:p14="http://schemas.microsoft.com/office/powerpoint/2010/main" val="1225714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CC44B-0C3F-41E4-9BF3-FC69ECE4177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4FE0B1B-F050-44D1-8832-11B26C0BCB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281" y="6307875"/>
            <a:ext cx="4697319" cy="36618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5295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sz="1000" b="1" dirty="0">
                <a:latin typeface="Verdana Pro SemiBold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DISCUSSION ON FRONTLINE WORKER SAFETY</a:t>
            </a:r>
          </a:p>
          <a:p>
            <a:r>
              <a:rPr lang="en-US" sz="800" dirty="0"/>
              <a:t>Supported by Energy Safety Canada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3BF814A-2B71-4802-B518-7C98D69B8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25452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en-US" sz="3600" b="1" cap="all" dirty="0">
                <a:solidFill>
                  <a:srgbClr val="005295"/>
                </a:solidFill>
                <a:latin typeface="Verdana" panose="020B0604030504040204" pitchFamily="34" charset="0"/>
                <a:ea typeface="Source Sans Pro" panose="020B0503030403020204" pitchFamily="34" charset="0"/>
              </a:rPr>
              <a:t>Incident Data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D3292CB-B485-4191-A02A-4D9C59A037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8230" y="1690688"/>
            <a:ext cx="7787120" cy="414813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2F"/>
                </a:solidFill>
                <a:ea typeface="Source Sans Pro" panose="020B0503030403020204" pitchFamily="34" charset="0"/>
              </a:rPr>
              <a:t>Use Safety Reconnect as a time to communicate what trends are occurring for both lagging (injuries) and leading (hazard Id’s, observations) safety data within your company</a:t>
            </a:r>
          </a:p>
          <a:p>
            <a:endParaRPr lang="en-US" sz="2400" dirty="0">
              <a:solidFill>
                <a:srgbClr val="00002F"/>
              </a:solidFill>
              <a:ea typeface="Source Sans Pro" panose="020B0503030403020204" pitchFamily="34" charset="0"/>
            </a:endParaRPr>
          </a:p>
          <a:p>
            <a:r>
              <a:rPr lang="en-US" sz="2400" dirty="0">
                <a:solidFill>
                  <a:srgbClr val="00002F"/>
                </a:solidFill>
                <a:ea typeface="Source Sans Pro" panose="020B0503030403020204" pitchFamily="34" charset="0"/>
              </a:rPr>
              <a:t>What does the data tell us about the potential for our next serious injury or fatality?</a:t>
            </a:r>
          </a:p>
          <a:p>
            <a:endParaRPr lang="en-US" altLang="en-US" sz="2400" dirty="0">
              <a:solidFill>
                <a:srgbClr val="00002F"/>
              </a:solidFill>
              <a:ea typeface="Source Sans Pro" panose="020B0503030403020204" pitchFamily="34" charset="0"/>
            </a:endParaRPr>
          </a:p>
          <a:p>
            <a:r>
              <a:rPr lang="en-US" altLang="en-US" sz="2400" dirty="0">
                <a:solidFill>
                  <a:srgbClr val="00002F"/>
                </a:solidFill>
                <a:ea typeface="Source Sans Pro" panose="020B0503030403020204" pitchFamily="34" charset="0"/>
              </a:rPr>
              <a:t>What does the data tell us about safety at our organization?</a:t>
            </a:r>
          </a:p>
        </p:txBody>
      </p:sp>
    </p:spTree>
    <p:extLst>
      <p:ext uri="{BB962C8B-B14F-4D97-AF65-F5344CB8AC3E}">
        <p14:creationId xmlns:p14="http://schemas.microsoft.com/office/powerpoint/2010/main" val="3098007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CC44B-0C3F-41E4-9BF3-FC69ECE4177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4FE0B1B-F050-44D1-8832-11B26C0BCB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281" y="6307875"/>
            <a:ext cx="4697319" cy="36618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5295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sz="1000" b="1" dirty="0">
                <a:latin typeface="Verdana Pro SemiBold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DISCUSSION ON FRONTLINE WORKER SAFETY</a:t>
            </a:r>
          </a:p>
          <a:p>
            <a:r>
              <a:rPr lang="en-US" sz="800" dirty="0"/>
              <a:t>Supported by Energy Safety Canada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3BF814A-2B71-4802-B518-7C98D69B8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25452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en-US" sz="3600" b="1" cap="all" dirty="0">
                <a:solidFill>
                  <a:srgbClr val="005295"/>
                </a:solidFill>
                <a:latin typeface="Verdana" panose="020B0604030504040204" pitchFamily="34" charset="0"/>
                <a:ea typeface="Source Sans Pro" panose="020B0503030403020204" pitchFamily="34" charset="0"/>
              </a:rPr>
              <a:t>What does our Data Say?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D3292CB-B485-4191-A02A-4D9C59A037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8230" y="1690688"/>
            <a:ext cx="7787120" cy="414813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2F"/>
                </a:solidFill>
                <a:ea typeface="Source Sans Pro" panose="020B0503030403020204" pitchFamily="34" charset="0"/>
              </a:rPr>
              <a:t>Add your data here:</a:t>
            </a:r>
            <a:endParaRPr lang="en-US" altLang="en-US" sz="2400" dirty="0">
              <a:solidFill>
                <a:srgbClr val="00002F"/>
              </a:solidFill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061267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 2 - 4x3 Standard" id="{BC05B429-0E81-40DA-BF46-61418DEC503A}" vid="{CBE0085A-B0DB-4467-AF3B-F24EF04B51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documentManagement/types"/>
    <ds:schemaRef ds:uri="http://schemas.microsoft.com/sharepoint/v3/field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2 - 4x3 Standard</Template>
  <TotalTime>262</TotalTime>
  <Words>790</Words>
  <Application>Microsoft Office PowerPoint</Application>
  <PresentationFormat>On-screen Show (4:3)</PresentationFormat>
  <Paragraphs>119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Source Sans Pro</vt:lpstr>
      <vt:lpstr>Trebuchet MS</vt:lpstr>
      <vt:lpstr>Verdana</vt:lpstr>
      <vt:lpstr>Verdana Pro SemiBold</vt:lpstr>
      <vt:lpstr>1_Custom Design</vt:lpstr>
      <vt:lpstr>Walk the Talk </vt:lpstr>
      <vt:lpstr>What is Safety reconnect?</vt:lpstr>
      <vt:lpstr>Why do we do this?</vt:lpstr>
      <vt:lpstr>PowerPoint Presentation</vt:lpstr>
      <vt:lpstr>What keeps me up at night?</vt:lpstr>
      <vt:lpstr>Risk Management</vt:lpstr>
      <vt:lpstr>Risk Management</vt:lpstr>
      <vt:lpstr>Incident Data</vt:lpstr>
      <vt:lpstr>What does our Data Say?</vt:lpstr>
      <vt:lpstr>Plan for Safety</vt:lpstr>
      <vt:lpstr>Walk the Talk</vt:lpstr>
      <vt:lpstr>Observing/Intervention</vt:lpstr>
      <vt:lpstr>listening</vt:lpstr>
      <vt:lpstr>Summary</vt:lpstr>
      <vt:lpstr>Resources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Amy Krueger</dc:creator>
  <cp:lastModifiedBy>Robert Waterhouse</cp:lastModifiedBy>
  <cp:revision>12</cp:revision>
  <cp:lastPrinted>2018-11-15T22:13:54Z</cp:lastPrinted>
  <dcterms:created xsi:type="dcterms:W3CDTF">2018-11-14T21:12:50Z</dcterms:created>
  <dcterms:modified xsi:type="dcterms:W3CDTF">2018-11-22T23:43:17Z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